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21"/>
  </p:notesMasterIdLst>
  <p:sldIdLst>
    <p:sldId id="288" r:id="rId2"/>
    <p:sldId id="289" r:id="rId3"/>
    <p:sldId id="290" r:id="rId4"/>
    <p:sldId id="258" r:id="rId5"/>
    <p:sldId id="292" r:id="rId6"/>
    <p:sldId id="296" r:id="rId7"/>
    <p:sldId id="304" r:id="rId8"/>
    <p:sldId id="297" r:id="rId9"/>
    <p:sldId id="261" r:id="rId10"/>
    <p:sldId id="303" r:id="rId11"/>
    <p:sldId id="302" r:id="rId12"/>
    <p:sldId id="266" r:id="rId13"/>
    <p:sldId id="300" r:id="rId14"/>
    <p:sldId id="272" r:id="rId15"/>
    <p:sldId id="279" r:id="rId16"/>
    <p:sldId id="282" r:id="rId17"/>
    <p:sldId id="286" r:id="rId18"/>
    <p:sldId id="301" r:id="rId19"/>
    <p:sldId id="2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BBD47F8-42FA-49FE-9D83-ABC7840E573A}">
          <p14:sldIdLst>
            <p14:sldId id="288"/>
            <p14:sldId id="289"/>
            <p14:sldId id="290"/>
            <p14:sldId id="258"/>
            <p14:sldId id="292"/>
            <p14:sldId id="296"/>
            <p14:sldId id="304"/>
            <p14:sldId id="297"/>
            <p14:sldId id="261"/>
            <p14:sldId id="303"/>
            <p14:sldId id="302"/>
            <p14:sldId id="266"/>
            <p14:sldId id="300"/>
            <p14:sldId id="272"/>
            <p14:sldId id="279"/>
            <p14:sldId id="282"/>
            <p14:sldId id="286"/>
            <p14:sldId id="301"/>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ehead, Sarah" initials="WS" lastIdx="1" clrIdx="0">
    <p:extLst>
      <p:ext uri="{19B8F6BF-5375-455C-9EA6-DF929625EA0E}">
        <p15:presenceInfo xmlns:p15="http://schemas.microsoft.com/office/powerpoint/2012/main" userId="S::Sarah.Whitehead@westyorkshire.police.uk::68f33946-6c33-4b09-a896-a342e28a1a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F2C6"/>
    <a:srgbClr val="481F67"/>
    <a:srgbClr val="FFEBEB"/>
    <a:srgbClr val="288861"/>
    <a:srgbClr val="2F9D70"/>
    <a:srgbClr val="BFEFE7"/>
    <a:srgbClr val="E2A5F3"/>
    <a:srgbClr val="F3E7FD"/>
    <a:srgbClr val="F4D5F7"/>
    <a:srgbClr val="FAB8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88462" autoAdjust="0"/>
  </p:normalViewPr>
  <p:slideViewPr>
    <p:cSldViewPr snapToGrid="0">
      <p:cViewPr>
        <p:scale>
          <a:sx n="110" d="100"/>
          <a:sy n="110" d="100"/>
        </p:scale>
        <p:origin x="175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commentAuthors" Target="commentAuthor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9F434-B085-4AE0-89C6-230229AC20C2}" type="datetimeFigureOut">
              <a:rPr lang="en-GB" smtClean="0"/>
              <a:t>06/06/2024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3C62C-D039-4657-9124-E29B4FF6524A}" type="slidenum">
              <a:rPr lang="en-GB" smtClean="0"/>
              <a:t>‹#›</a:t>
            </a:fld>
            <a:endParaRPr lang="en-GB"/>
          </a:p>
        </p:txBody>
      </p:sp>
    </p:spTree>
    <p:extLst>
      <p:ext uri="{BB962C8B-B14F-4D97-AF65-F5344CB8AC3E}">
        <p14:creationId xmlns:p14="http://schemas.microsoft.com/office/powerpoint/2010/main" val="1209913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shift.co.uk/project-zero/" TargetMode="External" /><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VAWG (Violence Against Women and Girls presentation) It is entitled differently to shift the focus from the word violence to ‘safety’, but still addresses the same issues.</a:t>
            </a:r>
          </a:p>
          <a:p>
            <a:endParaRPr lang="en-GB" dirty="0"/>
          </a:p>
          <a:p>
            <a:r>
              <a:rPr lang="en-GB" dirty="0"/>
              <a:t>Be aware of Andrew Tate prior to this presentation – a lot of schools are reporting support for him and his beliefs from boys and this may be a difficult presentation. Talk to the teacher before about how they will manage behaviour and make behaviour VERY clear at the start. You will not accept disrespectful comments.</a:t>
            </a:r>
          </a:p>
        </p:txBody>
      </p:sp>
      <p:sp>
        <p:nvSpPr>
          <p:cNvPr id="4" name="Slide Number Placeholder 3"/>
          <p:cNvSpPr>
            <a:spLocks noGrp="1"/>
          </p:cNvSpPr>
          <p:nvPr>
            <p:ph type="sldNum" sz="quarter" idx="5"/>
          </p:nvPr>
        </p:nvSpPr>
        <p:spPr/>
        <p:txBody>
          <a:bodyPr/>
          <a:lstStyle/>
          <a:p>
            <a:fld id="{0913C62C-D039-4657-9124-E29B4FF6524A}" type="slidenum">
              <a:rPr lang="en-GB" smtClean="0"/>
              <a:t>4</a:t>
            </a:fld>
            <a:endParaRPr lang="en-GB"/>
          </a:p>
        </p:txBody>
      </p:sp>
    </p:spTree>
    <p:extLst>
      <p:ext uri="{BB962C8B-B14F-4D97-AF65-F5344CB8AC3E}">
        <p14:creationId xmlns:p14="http://schemas.microsoft.com/office/powerpoint/2010/main" val="2437232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children time to share their thoughts before revealing the answers.</a:t>
            </a:r>
          </a:p>
        </p:txBody>
      </p:sp>
      <p:sp>
        <p:nvSpPr>
          <p:cNvPr id="4" name="Slide Number Placeholder 3"/>
          <p:cNvSpPr>
            <a:spLocks noGrp="1"/>
          </p:cNvSpPr>
          <p:nvPr>
            <p:ph type="sldNum" sz="quarter" idx="5"/>
          </p:nvPr>
        </p:nvSpPr>
        <p:spPr/>
        <p:txBody>
          <a:bodyPr/>
          <a:lstStyle/>
          <a:p>
            <a:fld id="{0913C62C-D039-4657-9124-E29B4FF6524A}" type="slidenum">
              <a:rPr lang="en-GB" smtClean="0"/>
              <a:t>13</a:t>
            </a:fld>
            <a:endParaRPr lang="en-GB"/>
          </a:p>
        </p:txBody>
      </p:sp>
    </p:spTree>
    <p:extLst>
      <p:ext uri="{BB962C8B-B14F-4D97-AF65-F5344CB8AC3E}">
        <p14:creationId xmlns:p14="http://schemas.microsoft.com/office/powerpoint/2010/main" val="2409887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to a trusted adult – teacher, parent etc. Keep telling people until somebody helps. Ask how they would start a conversation with an adult – what would they say? I need to tell you something important/something is worrying me.</a:t>
            </a:r>
          </a:p>
          <a:p>
            <a:r>
              <a:rPr lang="en-GB" dirty="0"/>
              <a:t>Tell me – your PCSO while I’m in school</a:t>
            </a:r>
          </a:p>
          <a:p>
            <a:r>
              <a:rPr lang="en-GB" dirty="0"/>
              <a:t>Be like a meerkat. They watch out for each other and act as a team. Support and watch out for your friends like the meerkats. </a:t>
            </a:r>
          </a:p>
          <a:p>
            <a:r>
              <a:rPr lang="en-GB" dirty="0"/>
              <a:t>Call Childline. Childline can be contacted by phone or online anytime. Remind children of police contact numbers.</a:t>
            </a:r>
          </a:p>
          <a:p>
            <a:r>
              <a:rPr lang="en-GB" dirty="0"/>
              <a:t>If they feel they can’t talk to anyone just yet for whatever reason, document what is happening with times, dates and any other information which might be useful. It is very easy to forget details if you don’t write it down, or record it on your phone in the notes. This might make it easier to talk to an adult at a later date.</a:t>
            </a:r>
          </a:p>
        </p:txBody>
      </p:sp>
      <p:sp>
        <p:nvSpPr>
          <p:cNvPr id="4" name="Slide Number Placeholder 3"/>
          <p:cNvSpPr>
            <a:spLocks noGrp="1"/>
          </p:cNvSpPr>
          <p:nvPr>
            <p:ph type="sldNum" sz="quarter" idx="5"/>
          </p:nvPr>
        </p:nvSpPr>
        <p:spPr/>
        <p:txBody>
          <a:bodyPr/>
          <a:lstStyle/>
          <a:p>
            <a:fld id="{0913C62C-D039-4657-9124-E29B4FF6524A}" type="slidenum">
              <a:rPr lang="en-GB" smtClean="0"/>
              <a:t>14</a:t>
            </a:fld>
            <a:endParaRPr lang="en-GB"/>
          </a:p>
        </p:txBody>
      </p:sp>
    </p:spTree>
    <p:extLst>
      <p:ext uri="{BB962C8B-B14F-4D97-AF65-F5344CB8AC3E}">
        <p14:creationId xmlns:p14="http://schemas.microsoft.com/office/powerpoint/2010/main" val="3814308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with the teacher. It may or may not be appropriate to discuss in more detail exactly what sexist behaviour is.</a:t>
            </a:r>
          </a:p>
        </p:txBody>
      </p:sp>
      <p:sp>
        <p:nvSpPr>
          <p:cNvPr id="4" name="Slide Number Placeholder 3"/>
          <p:cNvSpPr>
            <a:spLocks noGrp="1"/>
          </p:cNvSpPr>
          <p:nvPr>
            <p:ph type="sldNum" sz="quarter" idx="5"/>
          </p:nvPr>
        </p:nvSpPr>
        <p:spPr/>
        <p:txBody>
          <a:bodyPr/>
          <a:lstStyle/>
          <a:p>
            <a:fld id="{0913C62C-D039-4657-9124-E29B4FF6524A}" type="slidenum">
              <a:rPr lang="en-GB" smtClean="0"/>
              <a:t>15</a:t>
            </a:fld>
            <a:endParaRPr lang="en-GB"/>
          </a:p>
        </p:txBody>
      </p:sp>
    </p:spTree>
    <p:extLst>
      <p:ext uri="{BB962C8B-B14F-4D97-AF65-F5344CB8AC3E}">
        <p14:creationId xmlns:p14="http://schemas.microsoft.com/office/powerpoint/2010/main" val="167622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presentation is split into sections, each one linking together to build understanding so that the children leave with a more than they started with.</a:t>
            </a:r>
          </a:p>
          <a:p>
            <a:r>
              <a:rPr lang="en-GB" dirty="0"/>
              <a:t>It is KEY also that their engagement with YOU has been a positive experience as this is also an opportunity to improve perceptions of the police.</a:t>
            </a:r>
          </a:p>
        </p:txBody>
      </p:sp>
      <p:sp>
        <p:nvSpPr>
          <p:cNvPr id="4" name="Slide Number Placeholder 3"/>
          <p:cNvSpPr>
            <a:spLocks noGrp="1"/>
          </p:cNvSpPr>
          <p:nvPr>
            <p:ph type="sldNum" sz="quarter" idx="5"/>
          </p:nvPr>
        </p:nvSpPr>
        <p:spPr/>
        <p:txBody>
          <a:bodyPr/>
          <a:lstStyle/>
          <a:p>
            <a:fld id="{0913C62C-D039-4657-9124-E29B4FF6524A}" type="slidenum">
              <a:rPr lang="en-GB" smtClean="0"/>
              <a:t>5</a:t>
            </a:fld>
            <a:endParaRPr lang="en-GB"/>
          </a:p>
        </p:txBody>
      </p:sp>
    </p:spTree>
    <p:extLst>
      <p:ext uri="{BB962C8B-B14F-4D97-AF65-F5344CB8AC3E}">
        <p14:creationId xmlns:p14="http://schemas.microsoft.com/office/powerpoint/2010/main" val="234310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class will come up with different ideas. </a:t>
            </a:r>
          </a:p>
          <a:p>
            <a:r>
              <a:rPr lang="en-GB" dirty="0"/>
              <a:t>Give children 30 seconds/1 minute to discuss if you are comfortable doing this. Time the 1 minute to keep it focussed.</a:t>
            </a:r>
          </a:p>
          <a:p>
            <a:endParaRPr lang="en-GB" dirty="0"/>
          </a:p>
          <a:p>
            <a:r>
              <a:rPr lang="en-GB" dirty="0"/>
              <a:t>The idea is that there is likely to be MORE that makes girls feel uncomfortable.</a:t>
            </a:r>
          </a:p>
          <a:p>
            <a:r>
              <a:rPr lang="en-GB" dirty="0"/>
              <a:t>If this is left unchallenged it doesn’t lead to happy friendships.</a:t>
            </a:r>
          </a:p>
        </p:txBody>
      </p:sp>
      <p:sp>
        <p:nvSpPr>
          <p:cNvPr id="4" name="Slide Number Placeholder 3"/>
          <p:cNvSpPr>
            <a:spLocks noGrp="1"/>
          </p:cNvSpPr>
          <p:nvPr>
            <p:ph type="sldNum" sz="quarter" idx="5"/>
          </p:nvPr>
        </p:nvSpPr>
        <p:spPr/>
        <p:txBody>
          <a:bodyPr/>
          <a:lstStyle/>
          <a:p>
            <a:fld id="{0913C62C-D039-4657-9124-E29B4FF6524A}" type="slidenum">
              <a:rPr lang="en-GB" smtClean="0"/>
              <a:t>6</a:t>
            </a:fld>
            <a:endParaRPr lang="en-GB"/>
          </a:p>
        </p:txBody>
      </p:sp>
    </p:spTree>
    <p:extLst>
      <p:ext uri="{BB962C8B-B14F-4D97-AF65-F5344CB8AC3E}">
        <p14:creationId xmlns:p14="http://schemas.microsoft.com/office/powerpoint/2010/main" val="1486283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class will come up with different ideas. </a:t>
            </a:r>
          </a:p>
          <a:p>
            <a:r>
              <a:rPr lang="en-GB" dirty="0"/>
              <a:t>Give children 1 minute to discuss if you are comfortable doing this. Time the 1 minute to keep it focussed.</a:t>
            </a:r>
          </a:p>
          <a:p>
            <a:endParaRPr lang="en-GB" dirty="0"/>
          </a:p>
          <a:p>
            <a:r>
              <a:rPr lang="en-GB" dirty="0"/>
              <a:t>The idea is that there is likely to be MORE that makes girls feel uncomfortable.</a:t>
            </a:r>
          </a:p>
          <a:p>
            <a:r>
              <a:rPr lang="en-GB" dirty="0"/>
              <a:t>If this is left unchallenged it doesn’t lead to happy friendships.</a:t>
            </a:r>
          </a:p>
        </p:txBody>
      </p:sp>
      <p:sp>
        <p:nvSpPr>
          <p:cNvPr id="4" name="Slide Number Placeholder 3"/>
          <p:cNvSpPr>
            <a:spLocks noGrp="1"/>
          </p:cNvSpPr>
          <p:nvPr>
            <p:ph type="sldNum" sz="quarter" idx="5"/>
          </p:nvPr>
        </p:nvSpPr>
        <p:spPr/>
        <p:txBody>
          <a:bodyPr/>
          <a:lstStyle/>
          <a:p>
            <a:fld id="{0913C62C-D039-4657-9124-E29B4FF6524A}" type="slidenum">
              <a:rPr lang="en-GB" smtClean="0"/>
              <a:t>7</a:t>
            </a:fld>
            <a:endParaRPr lang="en-GB"/>
          </a:p>
        </p:txBody>
      </p:sp>
    </p:spTree>
    <p:extLst>
      <p:ext uri="{BB962C8B-B14F-4D97-AF65-F5344CB8AC3E}">
        <p14:creationId xmlns:p14="http://schemas.microsoft.com/office/powerpoint/2010/main" val="1461640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children to either – put hands up with suggestions, chat on their table first then offer suggestions (might get more responses)</a:t>
            </a:r>
          </a:p>
          <a:p>
            <a:endParaRPr lang="en-GB" dirty="0"/>
          </a:p>
          <a:p>
            <a:r>
              <a:rPr lang="en-GB" dirty="0"/>
              <a:t>Use Post-it notes if you have them, or collect words any way you feel comfortable with the group.</a:t>
            </a:r>
          </a:p>
        </p:txBody>
      </p:sp>
      <p:sp>
        <p:nvSpPr>
          <p:cNvPr id="4" name="Slide Number Placeholder 3"/>
          <p:cNvSpPr>
            <a:spLocks noGrp="1"/>
          </p:cNvSpPr>
          <p:nvPr>
            <p:ph type="sldNum" sz="quarter" idx="5"/>
          </p:nvPr>
        </p:nvSpPr>
        <p:spPr/>
        <p:txBody>
          <a:bodyPr/>
          <a:lstStyle/>
          <a:p>
            <a:fld id="{0913C62C-D039-4657-9124-E29B4FF6524A}" type="slidenum">
              <a:rPr lang="en-GB" smtClean="0"/>
              <a:t>8</a:t>
            </a:fld>
            <a:endParaRPr lang="en-GB"/>
          </a:p>
        </p:txBody>
      </p:sp>
    </p:spTree>
    <p:extLst>
      <p:ext uri="{BB962C8B-B14F-4D97-AF65-F5344CB8AC3E}">
        <p14:creationId xmlns:p14="http://schemas.microsoft.com/office/powerpoint/2010/main" val="2857243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courtesy of - https://edshift.co.uk/project-zero/</a:t>
            </a:r>
          </a:p>
          <a:p>
            <a:endParaRPr lang="en-GB" u="sng" dirty="0">
              <a:hlinkClick r:id="rId3"/>
            </a:endParaRPr>
          </a:p>
          <a:p>
            <a:endParaRPr lang="en-GB" u="sng" dirty="0">
              <a:hlinkClick r:id="rId3"/>
            </a:endParaRPr>
          </a:p>
        </p:txBody>
      </p:sp>
      <p:sp>
        <p:nvSpPr>
          <p:cNvPr id="4" name="Slide Number Placeholder 3"/>
          <p:cNvSpPr>
            <a:spLocks noGrp="1"/>
          </p:cNvSpPr>
          <p:nvPr>
            <p:ph type="sldNum" sz="quarter" idx="5"/>
          </p:nvPr>
        </p:nvSpPr>
        <p:spPr/>
        <p:txBody>
          <a:bodyPr/>
          <a:lstStyle/>
          <a:p>
            <a:fld id="{0913C62C-D039-4657-9124-E29B4FF6524A}" type="slidenum">
              <a:rPr lang="en-GB" smtClean="0"/>
              <a:t>9</a:t>
            </a:fld>
            <a:endParaRPr lang="en-GB"/>
          </a:p>
        </p:txBody>
      </p:sp>
    </p:spTree>
    <p:extLst>
      <p:ext uri="{BB962C8B-B14F-4D97-AF65-F5344CB8AC3E}">
        <p14:creationId xmlns:p14="http://schemas.microsoft.com/office/powerpoint/2010/main" val="172137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children to either – put hands up with suggestions, chat on their table first then offer suggestions (might get more responses)</a:t>
            </a:r>
          </a:p>
          <a:p>
            <a:endParaRPr lang="en-GB" dirty="0"/>
          </a:p>
          <a:p>
            <a:r>
              <a:rPr lang="en-GB" dirty="0"/>
              <a:t>Use Post-it notes if you have them, or collect words any way you feel comfortable with the group.</a:t>
            </a:r>
          </a:p>
        </p:txBody>
      </p:sp>
      <p:sp>
        <p:nvSpPr>
          <p:cNvPr id="4" name="Slide Number Placeholder 3"/>
          <p:cNvSpPr>
            <a:spLocks noGrp="1"/>
          </p:cNvSpPr>
          <p:nvPr>
            <p:ph type="sldNum" sz="quarter" idx="5"/>
          </p:nvPr>
        </p:nvSpPr>
        <p:spPr/>
        <p:txBody>
          <a:bodyPr/>
          <a:lstStyle/>
          <a:p>
            <a:fld id="{0913C62C-D039-4657-9124-E29B4FF6524A}" type="slidenum">
              <a:rPr lang="en-GB" smtClean="0"/>
              <a:t>10</a:t>
            </a:fld>
            <a:endParaRPr lang="en-GB"/>
          </a:p>
        </p:txBody>
      </p:sp>
    </p:spTree>
    <p:extLst>
      <p:ext uri="{BB962C8B-B14F-4D97-AF65-F5344CB8AC3E}">
        <p14:creationId xmlns:p14="http://schemas.microsoft.com/office/powerpoint/2010/main" val="47158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children to either – put hands up with suggestions, chat on their table first then offer suggestions (might get more responses)</a:t>
            </a:r>
          </a:p>
          <a:p>
            <a:endParaRPr lang="en-GB" dirty="0"/>
          </a:p>
          <a:p>
            <a:r>
              <a:rPr lang="en-GB" dirty="0"/>
              <a:t>Use Post-it notes if you have them, or collect words any way you feel comfortable with the group.</a:t>
            </a:r>
          </a:p>
        </p:txBody>
      </p:sp>
      <p:sp>
        <p:nvSpPr>
          <p:cNvPr id="4" name="Slide Number Placeholder 3"/>
          <p:cNvSpPr>
            <a:spLocks noGrp="1"/>
          </p:cNvSpPr>
          <p:nvPr>
            <p:ph type="sldNum" sz="quarter" idx="5"/>
          </p:nvPr>
        </p:nvSpPr>
        <p:spPr/>
        <p:txBody>
          <a:bodyPr/>
          <a:lstStyle/>
          <a:p>
            <a:fld id="{0913C62C-D039-4657-9124-E29B4FF6524A}" type="slidenum">
              <a:rPr lang="en-GB" smtClean="0"/>
              <a:t>11</a:t>
            </a:fld>
            <a:endParaRPr lang="en-GB"/>
          </a:p>
        </p:txBody>
      </p:sp>
    </p:spTree>
    <p:extLst>
      <p:ext uri="{BB962C8B-B14F-4D97-AF65-F5344CB8AC3E}">
        <p14:creationId xmlns:p14="http://schemas.microsoft.com/office/powerpoint/2010/main" val="316431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children time to share their thoughts before revealing the answers.</a:t>
            </a:r>
          </a:p>
          <a:p>
            <a:r>
              <a:rPr lang="en-GB" dirty="0"/>
              <a:t>Discuss with the class teacher how much detail they thing is suitable for their class – ‘rude words’ might be enough detail for most, but actually naming inappropriate words might be more helpful for others.</a:t>
            </a:r>
          </a:p>
        </p:txBody>
      </p:sp>
      <p:sp>
        <p:nvSpPr>
          <p:cNvPr id="4" name="Slide Number Placeholder 3"/>
          <p:cNvSpPr>
            <a:spLocks noGrp="1"/>
          </p:cNvSpPr>
          <p:nvPr>
            <p:ph type="sldNum" sz="quarter" idx="5"/>
          </p:nvPr>
        </p:nvSpPr>
        <p:spPr/>
        <p:txBody>
          <a:bodyPr/>
          <a:lstStyle/>
          <a:p>
            <a:fld id="{0913C62C-D039-4657-9124-E29B4FF6524A}" type="slidenum">
              <a:rPr lang="en-GB" smtClean="0"/>
              <a:t>12</a:t>
            </a:fld>
            <a:endParaRPr lang="en-GB"/>
          </a:p>
        </p:txBody>
      </p:sp>
    </p:spTree>
    <p:extLst>
      <p:ext uri="{BB962C8B-B14F-4D97-AF65-F5344CB8AC3E}">
        <p14:creationId xmlns:p14="http://schemas.microsoft.com/office/powerpoint/2010/main" val="1592221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8B00B-8C58-4883-88DF-6DEC80EAFD1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F7C3160-393C-4369-9777-F259AF94955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560E7A-4B07-46C9-A1FA-9174802931FA}"/>
              </a:ext>
            </a:extLst>
          </p:cNvPr>
          <p:cNvSpPr>
            <a:spLocks noGrp="1"/>
          </p:cNvSpPr>
          <p:nvPr>
            <p:ph type="dt" sz="half" idx="10"/>
          </p:nvPr>
        </p:nvSpPr>
        <p:spPr/>
        <p:txBody>
          <a:bodyPr/>
          <a:lstStyle/>
          <a:p>
            <a:fld id="{5EC81902-098F-43F2-935B-63B15D9BD1F7}" type="datetimeFigureOut">
              <a:rPr lang="en-GB" smtClean="0"/>
              <a:t>06/06/2024</a:t>
            </a:fld>
            <a:endParaRPr lang="en-GB"/>
          </a:p>
        </p:txBody>
      </p:sp>
      <p:sp>
        <p:nvSpPr>
          <p:cNvPr id="5" name="Footer Placeholder 4">
            <a:extLst>
              <a:ext uri="{FF2B5EF4-FFF2-40B4-BE49-F238E27FC236}">
                <a16:creationId xmlns:a16="http://schemas.microsoft.com/office/drawing/2014/main" id="{0DC70F57-EBFB-47CC-B2D6-3E357F8F1C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48E0FF-E0A4-485F-8E0C-B26873A81E07}"/>
              </a:ext>
            </a:extLst>
          </p:cNvPr>
          <p:cNvSpPr>
            <a:spLocks noGrp="1"/>
          </p:cNvSpPr>
          <p:nvPr>
            <p:ph type="sldNum" sz="quarter" idx="12"/>
          </p:nvPr>
        </p:nvSpPr>
        <p:spPr/>
        <p:txBody>
          <a:bodyPr/>
          <a:lstStyle/>
          <a:p>
            <a:fld id="{860755E0-DBA8-450F-8D15-4149AC9E9C27}" type="slidenum">
              <a:rPr lang="en-GB" smtClean="0"/>
              <a:t>‹#›</a:t>
            </a:fld>
            <a:endParaRPr lang="en-GB"/>
          </a:p>
        </p:txBody>
      </p:sp>
    </p:spTree>
    <p:extLst>
      <p:ext uri="{BB962C8B-B14F-4D97-AF65-F5344CB8AC3E}">
        <p14:creationId xmlns:p14="http://schemas.microsoft.com/office/powerpoint/2010/main" val="257851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A17B0-4362-403F-B381-F7607A4DD8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A48061-86EF-47ED-9A97-13D0D97579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8B0DCA-6B56-4E00-9FD3-DFFA2D760F89}"/>
              </a:ext>
            </a:extLst>
          </p:cNvPr>
          <p:cNvSpPr>
            <a:spLocks noGrp="1"/>
          </p:cNvSpPr>
          <p:nvPr>
            <p:ph type="dt" sz="half" idx="10"/>
          </p:nvPr>
        </p:nvSpPr>
        <p:spPr/>
        <p:txBody>
          <a:bodyPr/>
          <a:lstStyle/>
          <a:p>
            <a:fld id="{5EC81902-098F-43F2-935B-63B15D9BD1F7}" type="datetimeFigureOut">
              <a:rPr lang="en-GB" smtClean="0"/>
              <a:t>06/06/2024</a:t>
            </a:fld>
            <a:endParaRPr lang="en-GB"/>
          </a:p>
        </p:txBody>
      </p:sp>
      <p:sp>
        <p:nvSpPr>
          <p:cNvPr id="5" name="Footer Placeholder 4">
            <a:extLst>
              <a:ext uri="{FF2B5EF4-FFF2-40B4-BE49-F238E27FC236}">
                <a16:creationId xmlns:a16="http://schemas.microsoft.com/office/drawing/2014/main" id="{8FB82506-1BAA-4191-9D32-7667A5F75B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3F8AF8-8807-42B6-A4B8-489EE2EBFE31}"/>
              </a:ext>
            </a:extLst>
          </p:cNvPr>
          <p:cNvSpPr>
            <a:spLocks noGrp="1"/>
          </p:cNvSpPr>
          <p:nvPr>
            <p:ph type="sldNum" sz="quarter" idx="12"/>
          </p:nvPr>
        </p:nvSpPr>
        <p:spPr/>
        <p:txBody>
          <a:bodyPr/>
          <a:lstStyle/>
          <a:p>
            <a:fld id="{860755E0-DBA8-450F-8D15-4149AC9E9C27}" type="slidenum">
              <a:rPr lang="en-GB" smtClean="0"/>
              <a:t>‹#›</a:t>
            </a:fld>
            <a:endParaRPr lang="en-GB"/>
          </a:p>
        </p:txBody>
      </p:sp>
    </p:spTree>
    <p:extLst>
      <p:ext uri="{BB962C8B-B14F-4D97-AF65-F5344CB8AC3E}">
        <p14:creationId xmlns:p14="http://schemas.microsoft.com/office/powerpoint/2010/main" val="360581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5F5107-E8FE-417D-BDE0-44AEAA13233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EC8182-7352-465F-903F-1E619BAF5F2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1477B5-F16E-4611-8D5E-80A5652506A2}"/>
              </a:ext>
            </a:extLst>
          </p:cNvPr>
          <p:cNvSpPr>
            <a:spLocks noGrp="1"/>
          </p:cNvSpPr>
          <p:nvPr>
            <p:ph type="dt" sz="half" idx="10"/>
          </p:nvPr>
        </p:nvSpPr>
        <p:spPr/>
        <p:txBody>
          <a:bodyPr/>
          <a:lstStyle/>
          <a:p>
            <a:fld id="{5EC81902-098F-43F2-935B-63B15D9BD1F7}" type="datetimeFigureOut">
              <a:rPr lang="en-GB" smtClean="0"/>
              <a:t>06/06/2024</a:t>
            </a:fld>
            <a:endParaRPr lang="en-GB"/>
          </a:p>
        </p:txBody>
      </p:sp>
      <p:sp>
        <p:nvSpPr>
          <p:cNvPr id="5" name="Footer Placeholder 4">
            <a:extLst>
              <a:ext uri="{FF2B5EF4-FFF2-40B4-BE49-F238E27FC236}">
                <a16:creationId xmlns:a16="http://schemas.microsoft.com/office/drawing/2014/main" id="{34D7A9B9-34AD-45A7-B68E-C7B72DEB7B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10C4A7-2D79-48D2-865A-E1C76E684D94}"/>
              </a:ext>
            </a:extLst>
          </p:cNvPr>
          <p:cNvSpPr>
            <a:spLocks noGrp="1"/>
          </p:cNvSpPr>
          <p:nvPr>
            <p:ph type="sldNum" sz="quarter" idx="12"/>
          </p:nvPr>
        </p:nvSpPr>
        <p:spPr/>
        <p:txBody>
          <a:bodyPr/>
          <a:lstStyle/>
          <a:p>
            <a:fld id="{860755E0-DBA8-450F-8D15-4149AC9E9C27}" type="slidenum">
              <a:rPr lang="en-GB" smtClean="0"/>
              <a:t>‹#›</a:t>
            </a:fld>
            <a:endParaRPr lang="en-GB"/>
          </a:p>
        </p:txBody>
      </p:sp>
    </p:spTree>
    <p:extLst>
      <p:ext uri="{BB962C8B-B14F-4D97-AF65-F5344CB8AC3E}">
        <p14:creationId xmlns:p14="http://schemas.microsoft.com/office/powerpoint/2010/main" val="408388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A3F9-F0BA-41D8-9341-92DDF7D444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4286B2-0D6C-4B6F-8D20-049E04F239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3BBF93-7565-46B7-B0F3-FC8D8B24436E}"/>
              </a:ext>
            </a:extLst>
          </p:cNvPr>
          <p:cNvSpPr>
            <a:spLocks noGrp="1"/>
          </p:cNvSpPr>
          <p:nvPr>
            <p:ph type="dt" sz="half" idx="10"/>
          </p:nvPr>
        </p:nvSpPr>
        <p:spPr/>
        <p:txBody>
          <a:bodyPr/>
          <a:lstStyle/>
          <a:p>
            <a:fld id="{5EC81902-098F-43F2-935B-63B15D9BD1F7}" type="datetimeFigureOut">
              <a:rPr lang="en-GB" smtClean="0"/>
              <a:t>06/06/2024</a:t>
            </a:fld>
            <a:endParaRPr lang="en-GB"/>
          </a:p>
        </p:txBody>
      </p:sp>
      <p:sp>
        <p:nvSpPr>
          <p:cNvPr id="5" name="Footer Placeholder 4">
            <a:extLst>
              <a:ext uri="{FF2B5EF4-FFF2-40B4-BE49-F238E27FC236}">
                <a16:creationId xmlns:a16="http://schemas.microsoft.com/office/drawing/2014/main" id="{CEE3A3EF-0F69-48A9-A8C9-939C94D21B6D}"/>
              </a:ext>
            </a:extLst>
          </p:cNvPr>
          <p:cNvSpPr>
            <a:spLocks noGrp="1"/>
          </p:cNvSpPr>
          <p:nvPr>
            <p:ph type="ftr" sz="quarter" idx="11"/>
          </p:nvPr>
        </p:nvSpPr>
        <p:spPr/>
        <p:txBody>
          <a:bodyPr/>
          <a:lstStyle/>
          <a:p>
            <a:endParaRPr lang="en-GB"/>
          </a:p>
        </p:txBody>
      </p:sp>
      <p:pic>
        <p:nvPicPr>
          <p:cNvPr id="6" name="Picture 5">
            <a:extLst>
              <a:ext uri="{FF2B5EF4-FFF2-40B4-BE49-F238E27FC236}">
                <a16:creationId xmlns:a16="http://schemas.microsoft.com/office/drawing/2014/main" id="{1F811F1C-CE64-F3FE-7DB1-41ABF4DC6278}"/>
              </a:ext>
            </a:extLst>
          </p:cNvPr>
          <p:cNvPicPr/>
          <p:nvPr userDrawn="1"/>
        </p:nvPicPr>
        <p:blipFill>
          <a:blip r:embed="rId2">
            <a:alphaModFix amt="35000"/>
          </a:blip>
          <a:stretch>
            <a:fillRect/>
          </a:stretch>
        </p:blipFill>
        <p:spPr>
          <a:xfrm>
            <a:off x="146373" y="6066262"/>
            <a:ext cx="1715881" cy="671583"/>
          </a:xfrm>
          <a:prstGeom prst="rect">
            <a:avLst/>
          </a:prstGeom>
        </p:spPr>
      </p:pic>
    </p:spTree>
    <p:extLst>
      <p:ext uri="{BB962C8B-B14F-4D97-AF65-F5344CB8AC3E}">
        <p14:creationId xmlns:p14="http://schemas.microsoft.com/office/powerpoint/2010/main" val="91350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E6C8-8C51-42A0-810F-B1BD3A8ABB3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062EFC-8284-42ED-8A6F-DB2A0C56920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8888-33AB-438F-97F7-3F181FE4D0D8}"/>
              </a:ext>
            </a:extLst>
          </p:cNvPr>
          <p:cNvSpPr>
            <a:spLocks noGrp="1"/>
          </p:cNvSpPr>
          <p:nvPr>
            <p:ph type="dt" sz="half" idx="10"/>
          </p:nvPr>
        </p:nvSpPr>
        <p:spPr/>
        <p:txBody>
          <a:bodyPr/>
          <a:lstStyle/>
          <a:p>
            <a:fld id="{5EC81902-098F-43F2-935B-63B15D9BD1F7}" type="datetimeFigureOut">
              <a:rPr lang="en-GB" smtClean="0"/>
              <a:t>06/06/2024</a:t>
            </a:fld>
            <a:endParaRPr lang="en-GB"/>
          </a:p>
        </p:txBody>
      </p:sp>
      <p:sp>
        <p:nvSpPr>
          <p:cNvPr id="5" name="Footer Placeholder 4">
            <a:extLst>
              <a:ext uri="{FF2B5EF4-FFF2-40B4-BE49-F238E27FC236}">
                <a16:creationId xmlns:a16="http://schemas.microsoft.com/office/drawing/2014/main" id="{0EBDE9EC-868B-49DE-A3F7-C2A15CC1AD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3500D-D1BC-4810-8521-13A25F6E8716}"/>
              </a:ext>
            </a:extLst>
          </p:cNvPr>
          <p:cNvSpPr>
            <a:spLocks noGrp="1"/>
          </p:cNvSpPr>
          <p:nvPr>
            <p:ph type="sldNum" sz="quarter" idx="12"/>
          </p:nvPr>
        </p:nvSpPr>
        <p:spPr/>
        <p:txBody>
          <a:bodyPr/>
          <a:lstStyle/>
          <a:p>
            <a:fld id="{860755E0-DBA8-450F-8D15-4149AC9E9C27}" type="slidenum">
              <a:rPr lang="en-GB" smtClean="0"/>
              <a:t>‹#›</a:t>
            </a:fld>
            <a:endParaRPr lang="en-GB"/>
          </a:p>
        </p:txBody>
      </p:sp>
    </p:spTree>
    <p:extLst>
      <p:ext uri="{BB962C8B-B14F-4D97-AF65-F5344CB8AC3E}">
        <p14:creationId xmlns:p14="http://schemas.microsoft.com/office/powerpoint/2010/main" val="400263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ABD3-1E70-4D59-BBF1-58C7CC0498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E37585-5684-4263-8418-B30B584AF43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CCDC1A-31AF-44E2-873E-A103807F1C4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CBBBC4-D9D8-41F9-A2B5-5BC0493B3D6E}"/>
              </a:ext>
            </a:extLst>
          </p:cNvPr>
          <p:cNvSpPr>
            <a:spLocks noGrp="1"/>
          </p:cNvSpPr>
          <p:nvPr>
            <p:ph type="dt" sz="half" idx="10"/>
          </p:nvPr>
        </p:nvSpPr>
        <p:spPr/>
        <p:txBody>
          <a:bodyPr/>
          <a:lstStyle/>
          <a:p>
            <a:fld id="{5EC81902-098F-43F2-935B-63B15D9BD1F7}" type="datetimeFigureOut">
              <a:rPr lang="en-GB" smtClean="0"/>
              <a:t>06/06/2024</a:t>
            </a:fld>
            <a:endParaRPr lang="en-GB"/>
          </a:p>
        </p:txBody>
      </p:sp>
      <p:sp>
        <p:nvSpPr>
          <p:cNvPr id="6" name="Footer Placeholder 5">
            <a:extLst>
              <a:ext uri="{FF2B5EF4-FFF2-40B4-BE49-F238E27FC236}">
                <a16:creationId xmlns:a16="http://schemas.microsoft.com/office/drawing/2014/main" id="{39CF8365-F9EE-49E6-9385-E214968DFA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F02C82-D68A-4653-9D52-5A49D666F000}"/>
              </a:ext>
            </a:extLst>
          </p:cNvPr>
          <p:cNvSpPr>
            <a:spLocks noGrp="1"/>
          </p:cNvSpPr>
          <p:nvPr>
            <p:ph type="sldNum" sz="quarter" idx="12"/>
          </p:nvPr>
        </p:nvSpPr>
        <p:spPr/>
        <p:txBody>
          <a:bodyPr/>
          <a:lstStyle/>
          <a:p>
            <a:fld id="{860755E0-DBA8-450F-8D15-4149AC9E9C27}" type="slidenum">
              <a:rPr lang="en-GB" smtClean="0"/>
              <a:t>‹#›</a:t>
            </a:fld>
            <a:endParaRPr lang="en-GB"/>
          </a:p>
        </p:txBody>
      </p:sp>
    </p:spTree>
    <p:extLst>
      <p:ext uri="{BB962C8B-B14F-4D97-AF65-F5344CB8AC3E}">
        <p14:creationId xmlns:p14="http://schemas.microsoft.com/office/powerpoint/2010/main" val="5175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82E7-239A-4F46-9E3E-4DF4F447AAA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395341-67CC-4453-BA34-CE7C0FBCF1F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C012291-99F2-4F4B-A758-9FDF1C32D92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E89138-168E-44D6-A07A-5B1AD12E1C2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5118B25-AA36-402A-84F1-B99C1C201AA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7BEDAC-BF28-4761-9FC5-40687DD13C3C}"/>
              </a:ext>
            </a:extLst>
          </p:cNvPr>
          <p:cNvSpPr>
            <a:spLocks noGrp="1"/>
          </p:cNvSpPr>
          <p:nvPr>
            <p:ph type="dt" sz="half" idx="10"/>
          </p:nvPr>
        </p:nvSpPr>
        <p:spPr/>
        <p:txBody>
          <a:bodyPr/>
          <a:lstStyle/>
          <a:p>
            <a:fld id="{5EC81902-098F-43F2-935B-63B15D9BD1F7}" type="datetimeFigureOut">
              <a:rPr lang="en-GB" smtClean="0"/>
              <a:t>06/06/2024</a:t>
            </a:fld>
            <a:endParaRPr lang="en-GB"/>
          </a:p>
        </p:txBody>
      </p:sp>
      <p:sp>
        <p:nvSpPr>
          <p:cNvPr id="8" name="Footer Placeholder 7">
            <a:extLst>
              <a:ext uri="{FF2B5EF4-FFF2-40B4-BE49-F238E27FC236}">
                <a16:creationId xmlns:a16="http://schemas.microsoft.com/office/drawing/2014/main" id="{F432858F-0187-4001-B475-119B761E98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48F1223-4F6A-48C3-BF52-28C693CB4578}"/>
              </a:ext>
            </a:extLst>
          </p:cNvPr>
          <p:cNvSpPr>
            <a:spLocks noGrp="1"/>
          </p:cNvSpPr>
          <p:nvPr>
            <p:ph type="sldNum" sz="quarter" idx="12"/>
          </p:nvPr>
        </p:nvSpPr>
        <p:spPr/>
        <p:txBody>
          <a:bodyPr/>
          <a:lstStyle/>
          <a:p>
            <a:fld id="{860755E0-DBA8-450F-8D15-4149AC9E9C27}" type="slidenum">
              <a:rPr lang="en-GB" smtClean="0"/>
              <a:t>‹#›</a:t>
            </a:fld>
            <a:endParaRPr lang="en-GB"/>
          </a:p>
        </p:txBody>
      </p:sp>
    </p:spTree>
    <p:extLst>
      <p:ext uri="{BB962C8B-B14F-4D97-AF65-F5344CB8AC3E}">
        <p14:creationId xmlns:p14="http://schemas.microsoft.com/office/powerpoint/2010/main" val="262072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7BB00-97CD-4465-8A9C-21593A45BF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A14B81-6E0C-4DAF-9346-8F173279B26F}"/>
              </a:ext>
            </a:extLst>
          </p:cNvPr>
          <p:cNvSpPr>
            <a:spLocks noGrp="1"/>
          </p:cNvSpPr>
          <p:nvPr>
            <p:ph type="dt" sz="half" idx="10"/>
          </p:nvPr>
        </p:nvSpPr>
        <p:spPr/>
        <p:txBody>
          <a:bodyPr/>
          <a:lstStyle/>
          <a:p>
            <a:fld id="{5EC81902-098F-43F2-935B-63B15D9BD1F7}" type="datetimeFigureOut">
              <a:rPr lang="en-GB" smtClean="0"/>
              <a:t>06/06/2024</a:t>
            </a:fld>
            <a:endParaRPr lang="en-GB"/>
          </a:p>
        </p:txBody>
      </p:sp>
      <p:sp>
        <p:nvSpPr>
          <p:cNvPr id="4" name="Footer Placeholder 3">
            <a:extLst>
              <a:ext uri="{FF2B5EF4-FFF2-40B4-BE49-F238E27FC236}">
                <a16:creationId xmlns:a16="http://schemas.microsoft.com/office/drawing/2014/main" id="{909CEA1C-66FD-49EA-9FAB-0EADBBFF9C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D48951-775C-4215-98F0-6D70463983FF}"/>
              </a:ext>
            </a:extLst>
          </p:cNvPr>
          <p:cNvSpPr>
            <a:spLocks noGrp="1"/>
          </p:cNvSpPr>
          <p:nvPr>
            <p:ph type="sldNum" sz="quarter" idx="12"/>
          </p:nvPr>
        </p:nvSpPr>
        <p:spPr/>
        <p:txBody>
          <a:bodyPr/>
          <a:lstStyle/>
          <a:p>
            <a:fld id="{860755E0-DBA8-450F-8D15-4149AC9E9C27}" type="slidenum">
              <a:rPr lang="en-GB" smtClean="0"/>
              <a:t>‹#›</a:t>
            </a:fld>
            <a:endParaRPr lang="en-GB"/>
          </a:p>
        </p:txBody>
      </p:sp>
    </p:spTree>
    <p:extLst>
      <p:ext uri="{BB962C8B-B14F-4D97-AF65-F5344CB8AC3E}">
        <p14:creationId xmlns:p14="http://schemas.microsoft.com/office/powerpoint/2010/main" val="343847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7941A-01DE-41AD-A590-29F59C24D387}"/>
              </a:ext>
            </a:extLst>
          </p:cNvPr>
          <p:cNvSpPr>
            <a:spLocks noGrp="1"/>
          </p:cNvSpPr>
          <p:nvPr>
            <p:ph type="dt" sz="half" idx="10"/>
          </p:nvPr>
        </p:nvSpPr>
        <p:spPr/>
        <p:txBody>
          <a:bodyPr/>
          <a:lstStyle/>
          <a:p>
            <a:fld id="{5EC81902-098F-43F2-935B-63B15D9BD1F7}" type="datetimeFigureOut">
              <a:rPr lang="en-GB" smtClean="0"/>
              <a:t>06/06/2024</a:t>
            </a:fld>
            <a:endParaRPr lang="en-GB"/>
          </a:p>
        </p:txBody>
      </p:sp>
      <p:sp>
        <p:nvSpPr>
          <p:cNvPr id="3" name="Footer Placeholder 2">
            <a:extLst>
              <a:ext uri="{FF2B5EF4-FFF2-40B4-BE49-F238E27FC236}">
                <a16:creationId xmlns:a16="http://schemas.microsoft.com/office/drawing/2014/main" id="{3AE4A2EA-9B2E-4268-BE58-CE206B3C58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BAB12D3-20CD-48E2-A074-DA5414562DCC}"/>
              </a:ext>
            </a:extLst>
          </p:cNvPr>
          <p:cNvSpPr>
            <a:spLocks noGrp="1"/>
          </p:cNvSpPr>
          <p:nvPr>
            <p:ph type="sldNum" sz="quarter" idx="12"/>
          </p:nvPr>
        </p:nvSpPr>
        <p:spPr/>
        <p:txBody>
          <a:bodyPr/>
          <a:lstStyle/>
          <a:p>
            <a:fld id="{860755E0-DBA8-450F-8D15-4149AC9E9C27}" type="slidenum">
              <a:rPr lang="en-GB" smtClean="0"/>
              <a:t>‹#›</a:t>
            </a:fld>
            <a:endParaRPr lang="en-GB"/>
          </a:p>
        </p:txBody>
      </p:sp>
    </p:spTree>
    <p:extLst>
      <p:ext uri="{BB962C8B-B14F-4D97-AF65-F5344CB8AC3E}">
        <p14:creationId xmlns:p14="http://schemas.microsoft.com/office/powerpoint/2010/main" val="243702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75C7-A06A-493C-A4C9-D09A342CD77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60696F-D451-46F2-9732-3A268748CBE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E54CA7-072F-43A2-9741-ED2813C0D7F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D056E68-DEE0-4755-86F9-0DC6DEF5789E}"/>
              </a:ext>
            </a:extLst>
          </p:cNvPr>
          <p:cNvSpPr>
            <a:spLocks noGrp="1"/>
          </p:cNvSpPr>
          <p:nvPr>
            <p:ph type="dt" sz="half" idx="10"/>
          </p:nvPr>
        </p:nvSpPr>
        <p:spPr/>
        <p:txBody>
          <a:bodyPr/>
          <a:lstStyle/>
          <a:p>
            <a:fld id="{5EC81902-098F-43F2-935B-63B15D9BD1F7}" type="datetimeFigureOut">
              <a:rPr lang="en-GB" smtClean="0"/>
              <a:t>06/06/2024</a:t>
            </a:fld>
            <a:endParaRPr lang="en-GB"/>
          </a:p>
        </p:txBody>
      </p:sp>
      <p:sp>
        <p:nvSpPr>
          <p:cNvPr id="6" name="Footer Placeholder 5">
            <a:extLst>
              <a:ext uri="{FF2B5EF4-FFF2-40B4-BE49-F238E27FC236}">
                <a16:creationId xmlns:a16="http://schemas.microsoft.com/office/drawing/2014/main" id="{9D076657-8AB5-4467-A99F-ED265A2CFB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93917C-04D6-49E6-968A-01F69154E11A}"/>
              </a:ext>
            </a:extLst>
          </p:cNvPr>
          <p:cNvSpPr>
            <a:spLocks noGrp="1"/>
          </p:cNvSpPr>
          <p:nvPr>
            <p:ph type="sldNum" sz="quarter" idx="12"/>
          </p:nvPr>
        </p:nvSpPr>
        <p:spPr/>
        <p:txBody>
          <a:bodyPr/>
          <a:lstStyle/>
          <a:p>
            <a:fld id="{860755E0-DBA8-450F-8D15-4149AC9E9C27}" type="slidenum">
              <a:rPr lang="en-GB" smtClean="0"/>
              <a:t>‹#›</a:t>
            </a:fld>
            <a:endParaRPr lang="en-GB"/>
          </a:p>
        </p:txBody>
      </p:sp>
    </p:spTree>
    <p:extLst>
      <p:ext uri="{BB962C8B-B14F-4D97-AF65-F5344CB8AC3E}">
        <p14:creationId xmlns:p14="http://schemas.microsoft.com/office/powerpoint/2010/main" val="572427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A639-2A2A-4A77-8C07-56004970D4A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AA8625-99FE-4AE8-BC40-7D2C057A456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9B2AB511-4E3B-4EF7-B117-A033C7D5DFB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E02E54-449E-4713-9DC1-AE71EF0F7E24}"/>
              </a:ext>
            </a:extLst>
          </p:cNvPr>
          <p:cNvSpPr>
            <a:spLocks noGrp="1"/>
          </p:cNvSpPr>
          <p:nvPr>
            <p:ph type="dt" sz="half" idx="10"/>
          </p:nvPr>
        </p:nvSpPr>
        <p:spPr/>
        <p:txBody>
          <a:bodyPr/>
          <a:lstStyle/>
          <a:p>
            <a:fld id="{5EC81902-098F-43F2-935B-63B15D9BD1F7}" type="datetimeFigureOut">
              <a:rPr lang="en-GB" smtClean="0"/>
              <a:t>06/06/2024</a:t>
            </a:fld>
            <a:endParaRPr lang="en-GB"/>
          </a:p>
        </p:txBody>
      </p:sp>
      <p:sp>
        <p:nvSpPr>
          <p:cNvPr id="6" name="Footer Placeholder 5">
            <a:extLst>
              <a:ext uri="{FF2B5EF4-FFF2-40B4-BE49-F238E27FC236}">
                <a16:creationId xmlns:a16="http://schemas.microsoft.com/office/drawing/2014/main" id="{09EAD0C5-22DA-42EC-BD98-AD21902204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933F34-6B7F-413C-B33F-53E218B60BAB}"/>
              </a:ext>
            </a:extLst>
          </p:cNvPr>
          <p:cNvSpPr>
            <a:spLocks noGrp="1"/>
          </p:cNvSpPr>
          <p:nvPr>
            <p:ph type="sldNum" sz="quarter" idx="12"/>
          </p:nvPr>
        </p:nvSpPr>
        <p:spPr/>
        <p:txBody>
          <a:bodyPr/>
          <a:lstStyle/>
          <a:p>
            <a:fld id="{860755E0-DBA8-450F-8D15-4149AC9E9C27}" type="slidenum">
              <a:rPr lang="en-GB" smtClean="0"/>
              <a:t>‹#›</a:t>
            </a:fld>
            <a:endParaRPr lang="en-GB"/>
          </a:p>
        </p:txBody>
      </p:sp>
    </p:spTree>
    <p:extLst>
      <p:ext uri="{BB962C8B-B14F-4D97-AF65-F5344CB8AC3E}">
        <p14:creationId xmlns:p14="http://schemas.microsoft.com/office/powerpoint/2010/main" val="352889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294D85-11AC-462F-85F7-CA6B1696F7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A4A08D-A72D-4F35-8A5D-45F7D403ADB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D294CD-91C8-4F65-8CDA-891025A04E2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C81902-098F-43F2-935B-63B15D9BD1F7}" type="datetimeFigureOut">
              <a:rPr lang="en-GB" smtClean="0"/>
              <a:t>06/06/2024</a:t>
            </a:fld>
            <a:endParaRPr lang="en-GB"/>
          </a:p>
        </p:txBody>
      </p:sp>
      <p:sp>
        <p:nvSpPr>
          <p:cNvPr id="5" name="Footer Placeholder 4">
            <a:extLst>
              <a:ext uri="{FF2B5EF4-FFF2-40B4-BE49-F238E27FC236}">
                <a16:creationId xmlns:a16="http://schemas.microsoft.com/office/drawing/2014/main" id="{797A68FD-6DC9-4995-839B-563CAEA178B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42A33C-3790-4F55-96A5-AD494918D25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0755E0-DBA8-450F-8D15-4149AC9E9C27}" type="slidenum">
              <a:rPr lang="en-GB" smtClean="0"/>
              <a:t>‹#›</a:t>
            </a:fld>
            <a:endParaRPr lang="en-GB"/>
          </a:p>
        </p:txBody>
      </p:sp>
    </p:spTree>
    <p:extLst>
      <p:ext uri="{BB962C8B-B14F-4D97-AF65-F5344CB8AC3E}">
        <p14:creationId xmlns:p14="http://schemas.microsoft.com/office/powerpoint/2010/main" val="2589605336"/>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7.xml" /><Relationship Id="rId1" Type="http://schemas.openxmlformats.org/officeDocument/2006/relationships/slideLayout" Target="../slideLayouts/slideLayout2.xml" /><Relationship Id="rId5" Type="http://schemas.openxmlformats.org/officeDocument/2006/relationships/image" Target="../media/image16.svg" /><Relationship Id="rId4" Type="http://schemas.openxmlformats.org/officeDocument/2006/relationships/image" Target="../media/image15.png" /></Relationships>
</file>

<file path=ppt/slides/_rels/slide1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8.xml" /><Relationship Id="rId1" Type="http://schemas.openxmlformats.org/officeDocument/2006/relationships/slideLayout" Target="../slideLayouts/slideLayout2.xml" /><Relationship Id="rId5" Type="http://schemas.openxmlformats.org/officeDocument/2006/relationships/image" Target="../media/image16.svg" /><Relationship Id="rId4" Type="http://schemas.openxmlformats.org/officeDocument/2006/relationships/image" Target="../media/image15.png" /></Relationships>
</file>

<file path=ppt/slides/_rels/slide12.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9.xml" /><Relationship Id="rId1" Type="http://schemas.openxmlformats.org/officeDocument/2006/relationships/slideLayout" Target="../slideLayouts/slideLayout2.xml" /><Relationship Id="rId5" Type="http://schemas.openxmlformats.org/officeDocument/2006/relationships/image" Target="../media/image21.svg" /><Relationship Id="rId4" Type="http://schemas.openxmlformats.org/officeDocument/2006/relationships/image" Target="../media/image20.png" /></Relationships>
</file>

<file path=ppt/slides/_rels/slide13.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10.xml" /><Relationship Id="rId1" Type="http://schemas.openxmlformats.org/officeDocument/2006/relationships/slideLayout" Target="../slideLayouts/slideLayout2.xml" /><Relationship Id="rId5" Type="http://schemas.openxmlformats.org/officeDocument/2006/relationships/image" Target="../media/image21.svg" /><Relationship Id="rId4" Type="http://schemas.openxmlformats.org/officeDocument/2006/relationships/image" Target="../media/image20.png" /></Relationships>
</file>

<file path=ppt/slides/_rels/slide14.xml.rels><?xml version="1.0" encoding="UTF-8" standalone="yes"?>
<Relationships xmlns="http://schemas.openxmlformats.org/package/2006/relationships"><Relationship Id="rId8" Type="http://schemas.openxmlformats.org/officeDocument/2006/relationships/image" Target="../media/image27.png" /><Relationship Id="rId3" Type="http://schemas.openxmlformats.org/officeDocument/2006/relationships/image" Target="../media/image22.png" /><Relationship Id="rId7" Type="http://schemas.openxmlformats.org/officeDocument/2006/relationships/image" Target="../media/image26.jpeg" /><Relationship Id="rId2" Type="http://schemas.openxmlformats.org/officeDocument/2006/relationships/notesSlide" Target="../notesSlides/notesSlide11.xml" /><Relationship Id="rId1" Type="http://schemas.openxmlformats.org/officeDocument/2006/relationships/slideLayout" Target="../slideLayouts/slideLayout2.xml" /><Relationship Id="rId6" Type="http://schemas.openxmlformats.org/officeDocument/2006/relationships/image" Target="../media/image25.png" /><Relationship Id="rId5" Type="http://schemas.openxmlformats.org/officeDocument/2006/relationships/image" Target="../media/image24.png" /><Relationship Id="rId4" Type="http://schemas.openxmlformats.org/officeDocument/2006/relationships/image" Target="../media/image23.png" /></Relationships>
</file>

<file path=ppt/slides/_rels/slide15.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hyperlink" Target="https://www.whiteribbon.org.uk/reports-publications" TargetMode="External" /><Relationship Id="rId2" Type="http://schemas.openxmlformats.org/officeDocument/2006/relationships/hyperlink" Target="https://edshift.co.uk/project-zero/" TargetMode="External" /><Relationship Id="rId1" Type="http://schemas.openxmlformats.org/officeDocument/2006/relationships/slideLayout" Target="../slideLayouts/slideLayout2.xml" /><Relationship Id="rId5" Type="http://schemas.openxmlformats.org/officeDocument/2006/relationships/image" Target="../media/image31.jpeg" /><Relationship Id="rId4" Type="http://schemas.openxmlformats.org/officeDocument/2006/relationships/hyperlink" Target="https://www.boldvoices.co.uk/blog/andrew-tate" TargetMode="External" /></Relationships>
</file>

<file path=ppt/slides/_rels/slide19.xml.rels><?xml version="1.0" encoding="UTF-8" standalone="yes"?>
<Relationships xmlns="http://schemas.openxmlformats.org/package/2006/relationships"><Relationship Id="rId3" Type="http://schemas.openxmlformats.org/officeDocument/2006/relationships/hyperlink" Target="mailto:sarah.whitehead@westyorkshire.police.uk" TargetMode="External" /><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8" Type="http://schemas.openxmlformats.org/officeDocument/2006/relationships/image" Target="../media/image11.png" /><Relationship Id="rId3" Type="http://schemas.openxmlformats.org/officeDocument/2006/relationships/image" Target="../media/image6.png" /><Relationship Id="rId7" Type="http://schemas.openxmlformats.org/officeDocument/2006/relationships/image" Target="../media/image10.svg" /><Relationship Id="rId2" Type="http://schemas.openxmlformats.org/officeDocument/2006/relationships/notesSlide" Target="../notesSlides/notesSlide3.xml" /><Relationship Id="rId1" Type="http://schemas.openxmlformats.org/officeDocument/2006/relationships/slideLayout" Target="../slideLayouts/slideLayout2.xml" /><Relationship Id="rId6" Type="http://schemas.openxmlformats.org/officeDocument/2006/relationships/image" Target="../media/image9.png" /><Relationship Id="rId11" Type="http://schemas.openxmlformats.org/officeDocument/2006/relationships/image" Target="../media/image14.svg" /><Relationship Id="rId5" Type="http://schemas.openxmlformats.org/officeDocument/2006/relationships/image" Target="../media/image8.svg" /><Relationship Id="rId10" Type="http://schemas.openxmlformats.org/officeDocument/2006/relationships/image" Target="../media/image13.png" /><Relationship Id="rId4" Type="http://schemas.openxmlformats.org/officeDocument/2006/relationships/image" Target="../media/image7.png" /><Relationship Id="rId9" Type="http://schemas.openxmlformats.org/officeDocument/2006/relationships/image" Target="../media/image12.svg" /></Relationships>
</file>

<file path=ppt/slides/_rels/slide7.xml.rels><?xml version="1.0" encoding="UTF-8" standalone="yes"?>
<Relationships xmlns="http://schemas.openxmlformats.org/package/2006/relationships"><Relationship Id="rId8" Type="http://schemas.openxmlformats.org/officeDocument/2006/relationships/image" Target="../media/image11.png" /><Relationship Id="rId3" Type="http://schemas.openxmlformats.org/officeDocument/2006/relationships/image" Target="../media/image6.png" /><Relationship Id="rId7" Type="http://schemas.openxmlformats.org/officeDocument/2006/relationships/image" Target="../media/image10.svg"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image" Target="../media/image9.png" /><Relationship Id="rId5" Type="http://schemas.openxmlformats.org/officeDocument/2006/relationships/image" Target="../media/image8.svg" /><Relationship Id="rId4" Type="http://schemas.openxmlformats.org/officeDocument/2006/relationships/image" Target="../media/image7.png" /><Relationship Id="rId9" Type="http://schemas.openxmlformats.org/officeDocument/2006/relationships/image" Target="../media/image12.svg" /></Relationships>
</file>

<file path=ppt/slides/_rels/slide8.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5.xml" /><Relationship Id="rId1" Type="http://schemas.openxmlformats.org/officeDocument/2006/relationships/slideLayout" Target="../slideLayouts/slideLayout2.xml" /><Relationship Id="rId5" Type="http://schemas.openxmlformats.org/officeDocument/2006/relationships/image" Target="../media/image16.svg" /><Relationship Id="rId4" Type="http://schemas.openxmlformats.org/officeDocument/2006/relationships/image" Target="../media/image15.png" /></Relationships>
</file>

<file path=ppt/slides/_rels/slide9.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openxmlformats.org/officeDocument/2006/relationships/image" Target="../media/image18.png" /></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5BCD-942B-41AC-9464-D7E9D3DF14D4}"/>
              </a:ext>
            </a:extLst>
          </p:cNvPr>
          <p:cNvSpPr>
            <a:spLocks noGrp="1"/>
          </p:cNvSpPr>
          <p:nvPr>
            <p:ph type="title"/>
          </p:nvPr>
        </p:nvSpPr>
        <p:spPr>
          <a:xfrm>
            <a:off x="434564" y="304800"/>
            <a:ext cx="6448926" cy="1128199"/>
          </a:xfrm>
          <a:custGeom>
            <a:avLst/>
            <a:gdLst>
              <a:gd name="connsiteX0" fmla="*/ 0 w 6448926"/>
              <a:gd name="connsiteY0" fmla="*/ 0 h 1128199"/>
              <a:gd name="connsiteX1" fmla="*/ 580403 w 6448926"/>
              <a:gd name="connsiteY1" fmla="*/ 0 h 1128199"/>
              <a:gd name="connsiteX2" fmla="*/ 1354274 w 6448926"/>
              <a:gd name="connsiteY2" fmla="*/ 0 h 1128199"/>
              <a:gd name="connsiteX3" fmla="*/ 1999167 w 6448926"/>
              <a:gd name="connsiteY3" fmla="*/ 0 h 1128199"/>
              <a:gd name="connsiteX4" fmla="*/ 2579570 w 6448926"/>
              <a:gd name="connsiteY4" fmla="*/ 0 h 1128199"/>
              <a:gd name="connsiteX5" fmla="*/ 3353442 w 6448926"/>
              <a:gd name="connsiteY5" fmla="*/ 0 h 1128199"/>
              <a:gd name="connsiteX6" fmla="*/ 3869356 w 6448926"/>
              <a:gd name="connsiteY6" fmla="*/ 0 h 1128199"/>
              <a:gd name="connsiteX7" fmla="*/ 4385270 w 6448926"/>
              <a:gd name="connsiteY7" fmla="*/ 0 h 1128199"/>
              <a:gd name="connsiteX8" fmla="*/ 5030162 w 6448926"/>
              <a:gd name="connsiteY8" fmla="*/ 0 h 1128199"/>
              <a:gd name="connsiteX9" fmla="*/ 5739544 w 6448926"/>
              <a:gd name="connsiteY9" fmla="*/ 0 h 1128199"/>
              <a:gd name="connsiteX10" fmla="*/ 6448926 w 6448926"/>
              <a:gd name="connsiteY10" fmla="*/ 0 h 1128199"/>
              <a:gd name="connsiteX11" fmla="*/ 6448926 w 6448926"/>
              <a:gd name="connsiteY11" fmla="*/ 575381 h 1128199"/>
              <a:gd name="connsiteX12" fmla="*/ 6448926 w 6448926"/>
              <a:gd name="connsiteY12" fmla="*/ 1128199 h 1128199"/>
              <a:gd name="connsiteX13" fmla="*/ 5997501 w 6448926"/>
              <a:gd name="connsiteY13" fmla="*/ 1128199 h 1128199"/>
              <a:gd name="connsiteX14" fmla="*/ 5352609 w 6448926"/>
              <a:gd name="connsiteY14" fmla="*/ 1128199 h 1128199"/>
              <a:gd name="connsiteX15" fmla="*/ 4772205 w 6448926"/>
              <a:gd name="connsiteY15" fmla="*/ 1128199 h 1128199"/>
              <a:gd name="connsiteX16" fmla="*/ 4191802 w 6448926"/>
              <a:gd name="connsiteY16" fmla="*/ 1128199 h 1128199"/>
              <a:gd name="connsiteX17" fmla="*/ 3611399 w 6448926"/>
              <a:gd name="connsiteY17" fmla="*/ 1128199 h 1128199"/>
              <a:gd name="connsiteX18" fmla="*/ 2966506 w 6448926"/>
              <a:gd name="connsiteY18" fmla="*/ 1128199 h 1128199"/>
              <a:gd name="connsiteX19" fmla="*/ 2386103 w 6448926"/>
              <a:gd name="connsiteY19" fmla="*/ 1128199 h 1128199"/>
              <a:gd name="connsiteX20" fmla="*/ 1934678 w 6448926"/>
              <a:gd name="connsiteY20" fmla="*/ 1128199 h 1128199"/>
              <a:gd name="connsiteX21" fmla="*/ 1354274 w 6448926"/>
              <a:gd name="connsiteY21" fmla="*/ 1128199 h 1128199"/>
              <a:gd name="connsiteX22" fmla="*/ 709382 w 6448926"/>
              <a:gd name="connsiteY22" fmla="*/ 1128199 h 1128199"/>
              <a:gd name="connsiteX23" fmla="*/ 0 w 6448926"/>
              <a:gd name="connsiteY23" fmla="*/ 1128199 h 1128199"/>
              <a:gd name="connsiteX24" fmla="*/ 0 w 6448926"/>
              <a:gd name="connsiteY24" fmla="*/ 597945 h 1128199"/>
              <a:gd name="connsiteX25" fmla="*/ 0 w 6448926"/>
              <a:gd name="connsiteY25" fmla="*/ 0 h 112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48926" h="1128199" fill="none" extrusionOk="0">
                <a:moveTo>
                  <a:pt x="0" y="0"/>
                </a:moveTo>
                <a:cubicBezTo>
                  <a:pt x="154174" y="14636"/>
                  <a:pt x="304059" y="-1451"/>
                  <a:pt x="580403" y="0"/>
                </a:cubicBezTo>
                <a:cubicBezTo>
                  <a:pt x="856747" y="1451"/>
                  <a:pt x="1169404" y="-24915"/>
                  <a:pt x="1354274" y="0"/>
                </a:cubicBezTo>
                <a:cubicBezTo>
                  <a:pt x="1539144" y="24915"/>
                  <a:pt x="1764693" y="-582"/>
                  <a:pt x="1999167" y="0"/>
                </a:cubicBezTo>
                <a:cubicBezTo>
                  <a:pt x="2233641" y="582"/>
                  <a:pt x="2371979" y="22346"/>
                  <a:pt x="2579570" y="0"/>
                </a:cubicBezTo>
                <a:cubicBezTo>
                  <a:pt x="2787161" y="-22346"/>
                  <a:pt x="3165172" y="-1893"/>
                  <a:pt x="3353442" y="0"/>
                </a:cubicBezTo>
                <a:cubicBezTo>
                  <a:pt x="3541712" y="1893"/>
                  <a:pt x="3686333" y="17181"/>
                  <a:pt x="3869356" y="0"/>
                </a:cubicBezTo>
                <a:cubicBezTo>
                  <a:pt x="4052379" y="-17181"/>
                  <a:pt x="4171818" y="-16584"/>
                  <a:pt x="4385270" y="0"/>
                </a:cubicBezTo>
                <a:cubicBezTo>
                  <a:pt x="4598722" y="16584"/>
                  <a:pt x="4899593" y="27664"/>
                  <a:pt x="5030162" y="0"/>
                </a:cubicBezTo>
                <a:cubicBezTo>
                  <a:pt x="5160731" y="-27664"/>
                  <a:pt x="5555146" y="-8000"/>
                  <a:pt x="5739544" y="0"/>
                </a:cubicBezTo>
                <a:cubicBezTo>
                  <a:pt x="5923942" y="8000"/>
                  <a:pt x="6242376" y="-966"/>
                  <a:pt x="6448926" y="0"/>
                </a:cubicBezTo>
                <a:cubicBezTo>
                  <a:pt x="6450498" y="166589"/>
                  <a:pt x="6475751" y="435796"/>
                  <a:pt x="6448926" y="575381"/>
                </a:cubicBezTo>
                <a:cubicBezTo>
                  <a:pt x="6422101" y="714966"/>
                  <a:pt x="6433723" y="865497"/>
                  <a:pt x="6448926" y="1128199"/>
                </a:cubicBezTo>
                <a:cubicBezTo>
                  <a:pt x="6293471" y="1132666"/>
                  <a:pt x="6174519" y="1125596"/>
                  <a:pt x="5997501" y="1128199"/>
                </a:cubicBezTo>
                <a:cubicBezTo>
                  <a:pt x="5820484" y="1130802"/>
                  <a:pt x="5510133" y="1103950"/>
                  <a:pt x="5352609" y="1128199"/>
                </a:cubicBezTo>
                <a:cubicBezTo>
                  <a:pt x="5195085" y="1152448"/>
                  <a:pt x="5031291" y="1137765"/>
                  <a:pt x="4772205" y="1128199"/>
                </a:cubicBezTo>
                <a:cubicBezTo>
                  <a:pt x="4513119" y="1118633"/>
                  <a:pt x="4391041" y="1122420"/>
                  <a:pt x="4191802" y="1128199"/>
                </a:cubicBezTo>
                <a:cubicBezTo>
                  <a:pt x="3992563" y="1133978"/>
                  <a:pt x="3827381" y="1138887"/>
                  <a:pt x="3611399" y="1128199"/>
                </a:cubicBezTo>
                <a:cubicBezTo>
                  <a:pt x="3395417" y="1117511"/>
                  <a:pt x="3167632" y="1143614"/>
                  <a:pt x="2966506" y="1128199"/>
                </a:cubicBezTo>
                <a:cubicBezTo>
                  <a:pt x="2765380" y="1112784"/>
                  <a:pt x="2514649" y="1140596"/>
                  <a:pt x="2386103" y="1128199"/>
                </a:cubicBezTo>
                <a:cubicBezTo>
                  <a:pt x="2257557" y="1115802"/>
                  <a:pt x="2118217" y="1131396"/>
                  <a:pt x="1934678" y="1128199"/>
                </a:cubicBezTo>
                <a:cubicBezTo>
                  <a:pt x="1751140" y="1125002"/>
                  <a:pt x="1569585" y="1156752"/>
                  <a:pt x="1354274" y="1128199"/>
                </a:cubicBezTo>
                <a:cubicBezTo>
                  <a:pt x="1138963" y="1099646"/>
                  <a:pt x="860002" y="1133641"/>
                  <a:pt x="709382" y="1128199"/>
                </a:cubicBezTo>
                <a:cubicBezTo>
                  <a:pt x="558762" y="1122757"/>
                  <a:pt x="240312" y="1129919"/>
                  <a:pt x="0" y="1128199"/>
                </a:cubicBezTo>
                <a:cubicBezTo>
                  <a:pt x="20772" y="881241"/>
                  <a:pt x="-7327" y="789615"/>
                  <a:pt x="0" y="597945"/>
                </a:cubicBezTo>
                <a:cubicBezTo>
                  <a:pt x="7327" y="406275"/>
                  <a:pt x="-18399" y="190612"/>
                  <a:pt x="0" y="0"/>
                </a:cubicBezTo>
                <a:close/>
              </a:path>
              <a:path w="6448926" h="1128199" stroke="0" extrusionOk="0">
                <a:moveTo>
                  <a:pt x="0" y="0"/>
                </a:moveTo>
                <a:cubicBezTo>
                  <a:pt x="244406" y="-18534"/>
                  <a:pt x="533350" y="2570"/>
                  <a:pt x="709382" y="0"/>
                </a:cubicBezTo>
                <a:cubicBezTo>
                  <a:pt x="885414" y="-2570"/>
                  <a:pt x="1095375" y="-149"/>
                  <a:pt x="1354274" y="0"/>
                </a:cubicBezTo>
                <a:cubicBezTo>
                  <a:pt x="1613173" y="149"/>
                  <a:pt x="1679972" y="-5853"/>
                  <a:pt x="1805699" y="0"/>
                </a:cubicBezTo>
                <a:cubicBezTo>
                  <a:pt x="1931426" y="5853"/>
                  <a:pt x="2200096" y="22654"/>
                  <a:pt x="2579570" y="0"/>
                </a:cubicBezTo>
                <a:cubicBezTo>
                  <a:pt x="2959044" y="-22654"/>
                  <a:pt x="3004587" y="21619"/>
                  <a:pt x="3159974" y="0"/>
                </a:cubicBezTo>
                <a:cubicBezTo>
                  <a:pt x="3315361" y="-21619"/>
                  <a:pt x="3553439" y="23492"/>
                  <a:pt x="3869356" y="0"/>
                </a:cubicBezTo>
                <a:cubicBezTo>
                  <a:pt x="4185273" y="-23492"/>
                  <a:pt x="4176905" y="-18047"/>
                  <a:pt x="4320780" y="0"/>
                </a:cubicBezTo>
                <a:cubicBezTo>
                  <a:pt x="4464655" y="18047"/>
                  <a:pt x="4702662" y="3633"/>
                  <a:pt x="5030162" y="0"/>
                </a:cubicBezTo>
                <a:cubicBezTo>
                  <a:pt x="5357662" y="-3633"/>
                  <a:pt x="5471177" y="15203"/>
                  <a:pt x="5610566" y="0"/>
                </a:cubicBezTo>
                <a:cubicBezTo>
                  <a:pt x="5749955" y="-15203"/>
                  <a:pt x="6277580" y="-33974"/>
                  <a:pt x="6448926" y="0"/>
                </a:cubicBezTo>
                <a:cubicBezTo>
                  <a:pt x="6465110" y="126843"/>
                  <a:pt x="6447316" y="418474"/>
                  <a:pt x="6448926" y="552818"/>
                </a:cubicBezTo>
                <a:cubicBezTo>
                  <a:pt x="6450536" y="687162"/>
                  <a:pt x="6474007" y="846186"/>
                  <a:pt x="6448926" y="1128199"/>
                </a:cubicBezTo>
                <a:cubicBezTo>
                  <a:pt x="6216634" y="1147698"/>
                  <a:pt x="6107537" y="1113729"/>
                  <a:pt x="5933012" y="1128199"/>
                </a:cubicBezTo>
                <a:cubicBezTo>
                  <a:pt x="5758487" y="1142669"/>
                  <a:pt x="5407905" y="1153621"/>
                  <a:pt x="5223630" y="1128199"/>
                </a:cubicBezTo>
                <a:cubicBezTo>
                  <a:pt x="5039355" y="1102777"/>
                  <a:pt x="4797777" y="1098922"/>
                  <a:pt x="4514248" y="1128199"/>
                </a:cubicBezTo>
                <a:cubicBezTo>
                  <a:pt x="4230719" y="1157476"/>
                  <a:pt x="4152099" y="1139132"/>
                  <a:pt x="3933845" y="1128199"/>
                </a:cubicBezTo>
                <a:cubicBezTo>
                  <a:pt x="3715591" y="1117266"/>
                  <a:pt x="3526228" y="1134549"/>
                  <a:pt x="3159974" y="1128199"/>
                </a:cubicBezTo>
                <a:cubicBezTo>
                  <a:pt x="2793720" y="1121849"/>
                  <a:pt x="2779921" y="1103342"/>
                  <a:pt x="2644060" y="1128199"/>
                </a:cubicBezTo>
                <a:cubicBezTo>
                  <a:pt x="2508199" y="1153056"/>
                  <a:pt x="2235747" y="1122324"/>
                  <a:pt x="1999167" y="1128199"/>
                </a:cubicBezTo>
                <a:cubicBezTo>
                  <a:pt x="1762587" y="1134074"/>
                  <a:pt x="1596305" y="1148293"/>
                  <a:pt x="1354274" y="1128199"/>
                </a:cubicBezTo>
                <a:cubicBezTo>
                  <a:pt x="1112243" y="1108105"/>
                  <a:pt x="999726" y="1107620"/>
                  <a:pt x="902850" y="1128199"/>
                </a:cubicBezTo>
                <a:cubicBezTo>
                  <a:pt x="805974" y="1148778"/>
                  <a:pt x="293591" y="1172807"/>
                  <a:pt x="0" y="1128199"/>
                </a:cubicBezTo>
                <a:cubicBezTo>
                  <a:pt x="17953" y="886303"/>
                  <a:pt x="11223" y="697623"/>
                  <a:pt x="0" y="552818"/>
                </a:cubicBezTo>
                <a:cubicBezTo>
                  <a:pt x="-11223" y="408013"/>
                  <a:pt x="15312" y="150128"/>
                  <a:pt x="0" y="0"/>
                </a:cubicBezTo>
                <a:close/>
              </a:path>
            </a:pathLst>
          </a:custGeom>
          <a:solidFill>
            <a:srgbClr val="DEFAEF"/>
          </a:solidFill>
          <a:ln>
            <a:solidFill>
              <a:schemeClr val="accent6">
                <a:lumMod val="75000"/>
              </a:schemeClr>
            </a:solidFill>
            <a:extLst>
              <a:ext uri="{C807C97D-BFC1-408E-A445-0C87EB9F89A2}">
                <ask:lineSketchStyleProps xmlns:ask="http://schemas.microsoft.com/office/drawing/2018/sketchyshapes" sd="2185059666">
                  <ask:type>
                    <ask:lineSketchFreehand/>
                  </ask:type>
                </ask:lineSketchStyleProps>
              </a:ext>
            </a:extLst>
          </a:ln>
        </p:spPr>
        <p:txBody>
          <a:bodyPr>
            <a:normAutofit fontScale="90000"/>
          </a:bodyPr>
          <a:lstStyle/>
          <a:p>
            <a:r>
              <a:rPr kumimoji="0" lang="en-US" sz="3000" b="0" i="0" u="none" strike="noStrike" kern="1200" cap="none" spc="0" normalizeH="0" baseline="0" noProof="0" dirty="0">
                <a:ln>
                  <a:noFill/>
                </a:ln>
                <a:solidFill>
                  <a:schemeClr val="accent6">
                    <a:lumMod val="50000"/>
                  </a:schemeClr>
                </a:solidFill>
                <a:effectLst/>
                <a:uLnTx/>
                <a:uFillTx/>
                <a:latin typeface="Calibri Light" panose="020F0302020204030204"/>
                <a:ea typeface="+mj-ea"/>
                <a:cs typeface="+mj-cs"/>
              </a:rPr>
              <a:t>Delivering an Input from the Schools Toolkit -</a:t>
            </a:r>
            <a:br>
              <a:rPr kumimoji="0" lang="en-US" sz="3000" b="0" i="0" u="none" strike="noStrike" kern="1200" cap="none" spc="0" normalizeH="0" baseline="0" noProof="0" dirty="0">
                <a:ln>
                  <a:noFill/>
                </a:ln>
                <a:solidFill>
                  <a:schemeClr val="accent6">
                    <a:lumMod val="50000"/>
                  </a:schemeClr>
                </a:solidFill>
                <a:effectLst/>
                <a:uLnTx/>
                <a:uFillTx/>
                <a:latin typeface="Calibri Light" panose="020F0302020204030204"/>
                <a:ea typeface="+mj-ea"/>
                <a:cs typeface="+mj-cs"/>
              </a:rPr>
            </a:br>
            <a:r>
              <a:rPr kumimoji="0" lang="en-US" sz="3000" b="0" i="0" u="none" strike="noStrike" kern="1200" cap="none" spc="0" normalizeH="0" baseline="0" noProof="0" dirty="0">
                <a:ln>
                  <a:noFill/>
                </a:ln>
                <a:solidFill>
                  <a:schemeClr val="accent6">
                    <a:lumMod val="50000"/>
                  </a:schemeClr>
                </a:solidFill>
                <a:effectLst/>
                <a:uLnTx/>
                <a:uFillTx/>
                <a:latin typeface="Calibri Light" panose="020F0302020204030204"/>
                <a:ea typeface="+mj-ea"/>
                <a:cs typeface="+mj-cs"/>
              </a:rPr>
              <a:t>The Basics</a:t>
            </a:r>
            <a:endParaRPr lang="en-GB" sz="3000" dirty="0">
              <a:solidFill>
                <a:schemeClr val="accent6">
                  <a:lumMod val="50000"/>
                </a:schemeClr>
              </a:solidFill>
            </a:endParaRPr>
          </a:p>
        </p:txBody>
      </p:sp>
      <p:sp>
        <p:nvSpPr>
          <p:cNvPr id="4" name="Content Placeholder 2">
            <a:extLst>
              <a:ext uri="{FF2B5EF4-FFF2-40B4-BE49-F238E27FC236}">
                <a16:creationId xmlns:a16="http://schemas.microsoft.com/office/drawing/2014/main" id="{367B6A60-0251-49D9-9FB5-1184FFE0371F}"/>
              </a:ext>
            </a:extLst>
          </p:cNvPr>
          <p:cNvSpPr>
            <a:spLocks noGrp="1"/>
          </p:cNvSpPr>
          <p:nvPr>
            <p:ph idx="1"/>
          </p:nvPr>
        </p:nvSpPr>
        <p:spPr>
          <a:xfrm>
            <a:off x="409075" y="1590794"/>
            <a:ext cx="5720492" cy="4235116"/>
          </a:xfrm>
        </p:spPr>
        <p:txBody>
          <a:bodyPr vert="horz" lIns="91440" tIns="45720" rIns="91440" bIns="45720" rtlCol="0" anchor="ctr">
            <a:noAutofit/>
          </a:bodyPr>
          <a:lstStyle/>
          <a:p>
            <a:pPr marL="0" indent="0" defTabSz="914400">
              <a:spcBef>
                <a:spcPts val="1000"/>
              </a:spcBef>
              <a:buNone/>
            </a:pPr>
            <a:r>
              <a:rPr lang="en-US" sz="1200" b="1" dirty="0">
                <a:solidFill>
                  <a:schemeClr val="accent6">
                    <a:lumMod val="50000"/>
                  </a:schemeClr>
                </a:solidFill>
                <a:latin typeface="+mj-lt"/>
              </a:rPr>
              <a:t>Preparation;</a:t>
            </a:r>
          </a:p>
          <a:p>
            <a:pPr defTabSz="914400">
              <a:spcBef>
                <a:spcPts val="1000"/>
              </a:spcBef>
            </a:pPr>
            <a:r>
              <a:rPr lang="en-US" sz="1200" dirty="0">
                <a:solidFill>
                  <a:schemeClr val="accent6">
                    <a:lumMod val="50000"/>
                  </a:schemeClr>
                </a:solidFill>
                <a:latin typeface="+mj-lt"/>
              </a:rPr>
              <a:t>Look through the presentation and do a ‘practice run’ using ‘presenter mode’ so you are familiar with the layout and questions and go through the Safeguarding slide (next) with the teacher.</a:t>
            </a:r>
          </a:p>
          <a:p>
            <a:pPr marL="0" indent="0" defTabSz="914400">
              <a:spcBef>
                <a:spcPts val="1000"/>
              </a:spcBef>
              <a:buNone/>
            </a:pPr>
            <a:r>
              <a:rPr lang="en-US" sz="1200" b="1" dirty="0">
                <a:solidFill>
                  <a:schemeClr val="accent6">
                    <a:lumMod val="50000"/>
                  </a:schemeClr>
                </a:solidFill>
                <a:latin typeface="+mj-lt"/>
              </a:rPr>
              <a:t>At the start of the input with the class;</a:t>
            </a:r>
          </a:p>
          <a:p>
            <a:pPr defTabSz="914400">
              <a:spcBef>
                <a:spcPts val="1000"/>
              </a:spcBef>
            </a:pPr>
            <a:r>
              <a:rPr lang="en-US" sz="1200" dirty="0">
                <a:solidFill>
                  <a:schemeClr val="accent6">
                    <a:lumMod val="50000"/>
                  </a:schemeClr>
                </a:solidFill>
                <a:latin typeface="+mj-lt"/>
              </a:rPr>
              <a:t>Set boundaries. Your purpose is to help keep children safe and you expect them to listen to you, and each other, politely and to raise their hand if they wish to speak (no shouting out). Stick to this and most will fit in with your expectations.</a:t>
            </a:r>
          </a:p>
          <a:p>
            <a:pPr defTabSz="914400">
              <a:spcBef>
                <a:spcPts val="1000"/>
              </a:spcBef>
            </a:pPr>
            <a:r>
              <a:rPr lang="en-US" sz="1200" dirty="0">
                <a:solidFill>
                  <a:schemeClr val="accent6">
                    <a:lumMod val="50000"/>
                  </a:schemeClr>
                </a:solidFill>
                <a:latin typeface="+mj-lt"/>
              </a:rPr>
              <a:t>Take time to connect with the class. If you know them remind them about when you were last there, tell them a little anecdote about getting to school today etc. If you don’t know them, introduce yourself and tell them a bit about you to make you ‘human’, what you like doing, your pet and ask them a question to start getting them engaged and responding and to practice putting up hands to answer. Reinforce no shouting out.</a:t>
            </a:r>
          </a:p>
          <a:p>
            <a:pPr defTabSz="914400">
              <a:spcBef>
                <a:spcPts val="1000"/>
              </a:spcBef>
            </a:pPr>
            <a:r>
              <a:rPr lang="en-US" sz="1200" dirty="0">
                <a:solidFill>
                  <a:schemeClr val="accent6">
                    <a:lumMod val="50000"/>
                  </a:schemeClr>
                </a:solidFill>
                <a:latin typeface="+mj-lt"/>
              </a:rPr>
              <a:t>Each part of the input (top right-hand corner icon) will link together to give them powerful ‘knowledge’ at the end.</a:t>
            </a:r>
          </a:p>
          <a:p>
            <a:pPr marL="0" indent="0" defTabSz="914400">
              <a:spcBef>
                <a:spcPts val="1000"/>
              </a:spcBef>
              <a:buNone/>
            </a:pPr>
            <a:r>
              <a:rPr lang="en-US" sz="1200" b="1" dirty="0">
                <a:solidFill>
                  <a:schemeClr val="accent6">
                    <a:lumMod val="50000"/>
                  </a:schemeClr>
                </a:solidFill>
                <a:latin typeface="+mj-lt"/>
              </a:rPr>
              <a:t>During the input;</a:t>
            </a:r>
          </a:p>
          <a:p>
            <a:pPr defTabSz="914400">
              <a:spcBef>
                <a:spcPts val="1000"/>
              </a:spcBef>
            </a:pPr>
            <a:r>
              <a:rPr lang="en-US" sz="1200" dirty="0">
                <a:solidFill>
                  <a:schemeClr val="accent6">
                    <a:lumMod val="50000"/>
                  </a:schemeClr>
                </a:solidFill>
                <a:latin typeface="+mj-lt"/>
              </a:rPr>
              <a:t>Always read out any written words on slides. Not all children can read well, or some may have English as a second language.</a:t>
            </a:r>
          </a:p>
          <a:p>
            <a:pPr defTabSz="914400">
              <a:spcBef>
                <a:spcPts val="1000"/>
              </a:spcBef>
            </a:pPr>
            <a:r>
              <a:rPr lang="en-US" sz="1200" dirty="0">
                <a:solidFill>
                  <a:schemeClr val="accent6">
                    <a:lumMod val="50000"/>
                  </a:schemeClr>
                </a:solidFill>
                <a:latin typeface="+mj-lt"/>
              </a:rPr>
              <a:t>The class teacher has overall responsibility for the behaviour of the children.</a:t>
            </a:r>
          </a:p>
        </p:txBody>
      </p:sp>
      <p:sp>
        <p:nvSpPr>
          <p:cNvPr id="33"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275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9BC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12363937-8F5E-4B31-B9CF-3B5F4841843F}"/>
              </a:ext>
            </a:extLst>
          </p:cNvPr>
          <p:cNvPicPr>
            <a:picLocks noChangeAspect="1"/>
          </p:cNvPicPr>
          <p:nvPr/>
        </p:nvPicPr>
        <p:blipFill>
          <a:blip r:embed="rId2"/>
          <a:stretch>
            <a:fillRect/>
          </a:stretch>
        </p:blipFill>
        <p:spPr>
          <a:xfrm>
            <a:off x="6577545" y="2820365"/>
            <a:ext cx="1223779" cy="1217270"/>
          </a:xfrm>
          <a:prstGeom prst="rect">
            <a:avLst/>
          </a:prstGeom>
        </p:spPr>
      </p:pic>
      <p:sp>
        <p:nvSpPr>
          <p:cNvPr id="35" name="Rectangle 34">
            <a:extLst>
              <a:ext uri="{FF2B5EF4-FFF2-40B4-BE49-F238E27FC236}">
                <a16:creationId xmlns:a16="http://schemas.microsoft.com/office/drawing/2014/main" id="{7D43C4F7-F040-49E0-AE57-FBA07B4FCD85}"/>
              </a:ext>
            </a:extLst>
          </p:cNvPr>
          <p:cNvSpPr/>
          <p:nvPr/>
        </p:nvSpPr>
        <p:spPr>
          <a:xfrm>
            <a:off x="7203947" y="5133474"/>
            <a:ext cx="1940053" cy="1569660"/>
          </a:xfrm>
          <a:prstGeom prst="rect">
            <a:avLst/>
          </a:prstGeom>
        </p:spPr>
        <p:txBody>
          <a:bodyPr wrap="square">
            <a:spAutoFit/>
          </a:bodyPr>
          <a:lstStyle/>
          <a:p>
            <a:r>
              <a:rPr lang="en-GB" sz="1200" dirty="0">
                <a:solidFill>
                  <a:schemeClr val="bg1"/>
                </a:solidFill>
                <a:latin typeface="+mj-lt"/>
              </a:rPr>
              <a:t>Any questions?</a:t>
            </a:r>
          </a:p>
          <a:p>
            <a:endParaRPr lang="en-GB" sz="1200" u="sng" dirty="0">
              <a:solidFill>
                <a:schemeClr val="bg1"/>
              </a:solidFill>
              <a:latin typeface="+mj-lt"/>
            </a:endParaRPr>
          </a:p>
          <a:p>
            <a:r>
              <a:rPr lang="en-GB" sz="1200" dirty="0">
                <a:solidFill>
                  <a:schemeClr val="bg1"/>
                </a:solidFill>
                <a:latin typeface="+mj-lt"/>
              </a:rPr>
              <a:t>Contact;</a:t>
            </a:r>
          </a:p>
          <a:p>
            <a:r>
              <a:rPr lang="en-GB" sz="1200" u="sng" dirty="0">
                <a:solidFill>
                  <a:schemeClr val="bg1"/>
                </a:solidFill>
                <a:latin typeface="+mj-lt"/>
              </a:rPr>
              <a:t>Force Education Liaison Officer </a:t>
            </a:r>
          </a:p>
          <a:p>
            <a:endParaRPr lang="en-GB" sz="1200" u="sng" dirty="0">
              <a:solidFill>
                <a:schemeClr val="bg1"/>
              </a:solidFill>
              <a:latin typeface="+mj-lt"/>
            </a:endParaRPr>
          </a:p>
          <a:p>
            <a:r>
              <a:rPr lang="en-GB" sz="1200" dirty="0" err="1">
                <a:solidFill>
                  <a:schemeClr val="bg1"/>
                </a:solidFill>
                <a:latin typeface="+mj-lt"/>
              </a:rPr>
              <a:t>sarah.whitehead</a:t>
            </a:r>
            <a:r>
              <a:rPr lang="en-GB" sz="1200" dirty="0">
                <a:solidFill>
                  <a:schemeClr val="bg1"/>
                </a:solidFill>
                <a:latin typeface="+mj-lt"/>
              </a:rPr>
              <a:t>@</a:t>
            </a:r>
          </a:p>
          <a:p>
            <a:r>
              <a:rPr lang="en-GB" sz="1200" dirty="0">
                <a:solidFill>
                  <a:schemeClr val="bg1"/>
                </a:solidFill>
                <a:latin typeface="+mj-lt"/>
              </a:rPr>
              <a:t>westyorkshire.police.uk</a:t>
            </a:r>
          </a:p>
        </p:txBody>
      </p:sp>
    </p:spTree>
    <p:extLst>
      <p:ext uri="{BB962C8B-B14F-4D97-AF65-F5344CB8AC3E}">
        <p14:creationId xmlns:p14="http://schemas.microsoft.com/office/powerpoint/2010/main" val="2944056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E7FD"/>
        </a:solidFill>
        <a:effectLst/>
      </p:bgPr>
    </p:bg>
    <p:spTree>
      <p:nvGrpSpPr>
        <p:cNvPr id="1" name=""/>
        <p:cNvGrpSpPr/>
        <p:nvPr/>
      </p:nvGrpSpPr>
      <p:grpSpPr>
        <a:xfrm>
          <a:off x="0" y="0"/>
          <a:ext cx="0" cy="0"/>
          <a:chOff x="0" y="0"/>
          <a:chExt cx="0" cy="0"/>
        </a:xfrm>
      </p:grpSpPr>
      <p:pic>
        <p:nvPicPr>
          <p:cNvPr id="15" name="Picture 14" descr="Shape, icon, circle&#10;&#10;Description automatically generated">
            <a:extLst>
              <a:ext uri="{FF2B5EF4-FFF2-40B4-BE49-F238E27FC236}">
                <a16:creationId xmlns:a16="http://schemas.microsoft.com/office/drawing/2014/main" id="{B11DAB7C-BC5C-40F8-9426-99763621A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569" y="83128"/>
            <a:ext cx="1138990" cy="1096261"/>
          </a:xfrm>
          <a:prstGeom prst="rect">
            <a:avLst/>
          </a:prstGeom>
        </p:spPr>
      </p:pic>
      <p:sp>
        <p:nvSpPr>
          <p:cNvPr id="14" name="TextBox 13">
            <a:extLst>
              <a:ext uri="{FF2B5EF4-FFF2-40B4-BE49-F238E27FC236}">
                <a16:creationId xmlns:a16="http://schemas.microsoft.com/office/drawing/2014/main" id="{DD895934-2313-A92E-62A1-2E513F12425F}"/>
              </a:ext>
            </a:extLst>
          </p:cNvPr>
          <p:cNvSpPr txBox="1"/>
          <p:nvPr/>
        </p:nvSpPr>
        <p:spPr>
          <a:xfrm>
            <a:off x="7959697" y="431203"/>
            <a:ext cx="755335" cy="400110"/>
          </a:xfrm>
          <a:prstGeom prst="rect">
            <a:avLst/>
          </a:prstGeom>
          <a:noFill/>
        </p:spPr>
        <p:txBody>
          <a:bodyPr wrap="none" rtlCol="0">
            <a:spAutoFit/>
          </a:bodyPr>
          <a:lstStyle/>
          <a:p>
            <a:r>
              <a:rPr lang="en-GB" sz="2000" dirty="0"/>
              <a:t>Think</a:t>
            </a:r>
          </a:p>
        </p:txBody>
      </p:sp>
      <p:sp>
        <p:nvSpPr>
          <p:cNvPr id="18" name="Rectangle: Top Corners Snipped 17">
            <a:extLst>
              <a:ext uri="{FF2B5EF4-FFF2-40B4-BE49-F238E27FC236}">
                <a16:creationId xmlns:a16="http://schemas.microsoft.com/office/drawing/2014/main" id="{465E6E05-B659-04E4-7090-932C35987E53}"/>
              </a:ext>
            </a:extLst>
          </p:cNvPr>
          <p:cNvSpPr/>
          <p:nvPr/>
        </p:nvSpPr>
        <p:spPr>
          <a:xfrm>
            <a:off x="2706640" y="1147659"/>
            <a:ext cx="3852780" cy="1528306"/>
          </a:xfrm>
          <a:prstGeom prst="snip2SameRect">
            <a:avLst>
              <a:gd name="adj1" fmla="val 18664"/>
              <a:gd name="adj2" fmla="val 0"/>
            </a:avLst>
          </a:prstGeom>
          <a:solidFill>
            <a:srgbClr val="2F9D7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95000"/>
                  </a:schemeClr>
                </a:solidFill>
                <a:latin typeface="Amasis MT Pro" panose="02040504050005020304" pitchFamily="18" charset="0"/>
              </a:rPr>
              <a:t>It is important we change these things before they progress up the STEPS</a:t>
            </a:r>
          </a:p>
        </p:txBody>
      </p:sp>
      <p:pic>
        <p:nvPicPr>
          <p:cNvPr id="17" name="Graphic 16" descr="Shield Tick outline">
            <a:extLst>
              <a:ext uri="{FF2B5EF4-FFF2-40B4-BE49-F238E27FC236}">
                <a16:creationId xmlns:a16="http://schemas.microsoft.com/office/drawing/2014/main" id="{9B82A409-1B70-EF11-8AAF-275AF10786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75830" y="174058"/>
            <a:ext cx="914400" cy="914400"/>
          </a:xfrm>
          <a:prstGeom prst="rect">
            <a:avLst/>
          </a:prstGeom>
        </p:spPr>
      </p:pic>
      <p:sp>
        <p:nvSpPr>
          <p:cNvPr id="20" name="Rectangle: Top Corners Snipped 19">
            <a:extLst>
              <a:ext uri="{FF2B5EF4-FFF2-40B4-BE49-F238E27FC236}">
                <a16:creationId xmlns:a16="http://schemas.microsoft.com/office/drawing/2014/main" id="{6406D45B-17BA-40A9-B70E-C94FB4932A5D}"/>
              </a:ext>
            </a:extLst>
          </p:cNvPr>
          <p:cNvSpPr/>
          <p:nvPr/>
        </p:nvSpPr>
        <p:spPr>
          <a:xfrm>
            <a:off x="2713533" y="2862514"/>
            <a:ext cx="3852780" cy="2383373"/>
          </a:xfrm>
          <a:prstGeom prst="snip2SameRect">
            <a:avLst>
              <a:gd name="adj1" fmla="val 0"/>
              <a:gd name="adj2" fmla="val 0"/>
            </a:avLst>
          </a:prstGeom>
          <a:solidFill>
            <a:srgbClr val="2F9D7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bg1">
                  <a:lumMod val="95000"/>
                </a:schemeClr>
              </a:solidFill>
              <a:latin typeface="Amasis MT Pro" panose="02040504050005020304" pitchFamily="18" charset="0"/>
            </a:endParaRPr>
          </a:p>
          <a:p>
            <a:pPr algn="ctr"/>
            <a:r>
              <a:rPr lang="en-GB" sz="2000" b="1" dirty="0">
                <a:solidFill>
                  <a:schemeClr val="bg1">
                    <a:lumMod val="95000"/>
                  </a:schemeClr>
                </a:solidFill>
                <a:latin typeface="Amasis MT Pro" panose="02040504050005020304" pitchFamily="18" charset="0"/>
              </a:rPr>
              <a:t>Can you change these to things that make you …</a:t>
            </a:r>
          </a:p>
          <a:p>
            <a:pPr algn="ctr"/>
            <a:endParaRPr lang="en-GB" sz="2000" b="1" dirty="0">
              <a:solidFill>
                <a:schemeClr val="bg1">
                  <a:lumMod val="95000"/>
                </a:schemeClr>
              </a:solidFill>
              <a:latin typeface="Amasis MT Pro" panose="02040504050005020304" pitchFamily="18" charset="0"/>
            </a:endParaRPr>
          </a:p>
          <a:p>
            <a:pPr marL="342900" indent="-342900">
              <a:buFont typeface="Arial" panose="020B0604020202020204" pitchFamily="34" charset="0"/>
              <a:buChar char="•"/>
            </a:pPr>
            <a:r>
              <a:rPr lang="en-GB" sz="2000" b="1" dirty="0">
                <a:solidFill>
                  <a:schemeClr val="bg1">
                    <a:lumMod val="95000"/>
                  </a:schemeClr>
                </a:solidFill>
                <a:latin typeface="Amasis MT Pro" panose="02040504050005020304" pitchFamily="18" charset="0"/>
              </a:rPr>
              <a:t>Feel proud</a:t>
            </a:r>
          </a:p>
          <a:p>
            <a:pPr marL="342900" indent="-342900">
              <a:buFont typeface="Arial" panose="020B0604020202020204" pitchFamily="34" charset="0"/>
              <a:buChar char="•"/>
            </a:pPr>
            <a:r>
              <a:rPr lang="en-GB" sz="2000" b="1" dirty="0">
                <a:solidFill>
                  <a:schemeClr val="bg1">
                    <a:lumMod val="95000"/>
                  </a:schemeClr>
                </a:solidFill>
                <a:latin typeface="Amasis MT Pro" panose="02040504050005020304" pitchFamily="18" charset="0"/>
              </a:rPr>
              <a:t>Feel safe</a:t>
            </a:r>
          </a:p>
          <a:p>
            <a:pPr marL="342900" indent="-342900">
              <a:buFont typeface="Arial" panose="020B0604020202020204" pitchFamily="34" charset="0"/>
              <a:buChar char="•"/>
            </a:pPr>
            <a:r>
              <a:rPr lang="en-GB" sz="2000" b="1" dirty="0">
                <a:solidFill>
                  <a:schemeClr val="bg1">
                    <a:lumMod val="95000"/>
                  </a:schemeClr>
                </a:solidFill>
                <a:latin typeface="Amasis MT Pro" panose="02040504050005020304" pitchFamily="18" charset="0"/>
              </a:rPr>
              <a:t>Feel happy in your friendships</a:t>
            </a:r>
          </a:p>
          <a:p>
            <a:pPr marL="342900" indent="-342900">
              <a:buFont typeface="Arial" panose="020B0604020202020204" pitchFamily="34" charset="0"/>
              <a:buChar char="•"/>
            </a:pPr>
            <a:endParaRPr lang="en-GB" sz="2000" b="1" dirty="0">
              <a:solidFill>
                <a:schemeClr val="bg1">
                  <a:lumMod val="95000"/>
                </a:schemeClr>
              </a:solidFill>
              <a:latin typeface="Amasis MT Pro" panose="02040504050005020304" pitchFamily="18" charset="0"/>
            </a:endParaRPr>
          </a:p>
        </p:txBody>
      </p:sp>
      <p:sp>
        <p:nvSpPr>
          <p:cNvPr id="23" name="Flowchart: Process 22">
            <a:extLst>
              <a:ext uri="{FF2B5EF4-FFF2-40B4-BE49-F238E27FC236}">
                <a16:creationId xmlns:a16="http://schemas.microsoft.com/office/drawing/2014/main" id="{82C4C45C-2B67-F6B4-5E9A-0DF5B934A0BD}"/>
              </a:ext>
            </a:extLst>
          </p:cNvPr>
          <p:cNvSpPr/>
          <p:nvPr/>
        </p:nvSpPr>
        <p:spPr>
          <a:xfrm rot="284025">
            <a:off x="794327" y="732329"/>
            <a:ext cx="1539551" cy="612648"/>
          </a:xfrm>
          <a:prstGeom prst="flowChartProcess">
            <a:avLst/>
          </a:prstGeom>
          <a:solidFill>
            <a:srgbClr val="E2A5F3"/>
          </a:solidFill>
          <a:ln w="19050">
            <a:solidFill>
              <a:srgbClr val="481F6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1F67"/>
                </a:solidFill>
              </a:rPr>
              <a:t>play ‘rough’</a:t>
            </a:r>
          </a:p>
        </p:txBody>
      </p:sp>
      <p:sp>
        <p:nvSpPr>
          <p:cNvPr id="25" name="Flowchart: Process 24">
            <a:extLst>
              <a:ext uri="{FF2B5EF4-FFF2-40B4-BE49-F238E27FC236}">
                <a16:creationId xmlns:a16="http://schemas.microsoft.com/office/drawing/2014/main" id="{B022BDC9-5585-04E8-990F-A8052AFC26E8}"/>
              </a:ext>
            </a:extLst>
          </p:cNvPr>
          <p:cNvSpPr/>
          <p:nvPr/>
        </p:nvSpPr>
        <p:spPr>
          <a:xfrm rot="671114">
            <a:off x="7089045" y="1805165"/>
            <a:ext cx="1581699" cy="718528"/>
          </a:xfrm>
          <a:prstGeom prst="flowChartProcess">
            <a:avLst/>
          </a:prstGeom>
          <a:solidFill>
            <a:srgbClr val="E2A5F3"/>
          </a:solidFill>
          <a:ln w="19050">
            <a:solidFill>
              <a:srgbClr val="481F6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1F67"/>
                </a:solidFill>
              </a:rPr>
              <a:t>hurt</a:t>
            </a:r>
          </a:p>
        </p:txBody>
      </p:sp>
      <p:sp>
        <p:nvSpPr>
          <p:cNvPr id="29" name="Flowchart: Process 28">
            <a:extLst>
              <a:ext uri="{FF2B5EF4-FFF2-40B4-BE49-F238E27FC236}">
                <a16:creationId xmlns:a16="http://schemas.microsoft.com/office/drawing/2014/main" id="{470025E6-01F8-3FAF-271D-37F5278497A7}"/>
              </a:ext>
            </a:extLst>
          </p:cNvPr>
          <p:cNvSpPr/>
          <p:nvPr/>
        </p:nvSpPr>
        <p:spPr>
          <a:xfrm rot="261054">
            <a:off x="829907" y="3978091"/>
            <a:ext cx="1539551" cy="612648"/>
          </a:xfrm>
          <a:prstGeom prst="flowChartProcess">
            <a:avLst/>
          </a:prstGeom>
          <a:solidFill>
            <a:srgbClr val="E2A5F3"/>
          </a:solidFill>
          <a:ln w="19050">
            <a:solidFill>
              <a:srgbClr val="481F6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1F67"/>
                </a:solidFill>
              </a:rPr>
              <a:t>laugh unkindly</a:t>
            </a:r>
          </a:p>
        </p:txBody>
      </p:sp>
      <p:sp>
        <p:nvSpPr>
          <p:cNvPr id="30" name="Flowchart: Process 29">
            <a:extLst>
              <a:ext uri="{FF2B5EF4-FFF2-40B4-BE49-F238E27FC236}">
                <a16:creationId xmlns:a16="http://schemas.microsoft.com/office/drawing/2014/main" id="{7A7A2AC6-7D82-9C80-33A9-6BB5154312EC}"/>
              </a:ext>
            </a:extLst>
          </p:cNvPr>
          <p:cNvSpPr/>
          <p:nvPr/>
        </p:nvSpPr>
        <p:spPr>
          <a:xfrm rot="21344275">
            <a:off x="858516" y="5302249"/>
            <a:ext cx="1539551" cy="612648"/>
          </a:xfrm>
          <a:prstGeom prst="flowChartProcess">
            <a:avLst/>
          </a:prstGeom>
          <a:solidFill>
            <a:srgbClr val="E2A5F3"/>
          </a:solidFill>
          <a:ln w="19050">
            <a:solidFill>
              <a:srgbClr val="481F6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1F67"/>
                </a:solidFill>
              </a:rPr>
              <a:t>push</a:t>
            </a:r>
          </a:p>
        </p:txBody>
      </p:sp>
      <p:sp>
        <p:nvSpPr>
          <p:cNvPr id="31" name="Flowchart: Process 30">
            <a:extLst>
              <a:ext uri="{FF2B5EF4-FFF2-40B4-BE49-F238E27FC236}">
                <a16:creationId xmlns:a16="http://schemas.microsoft.com/office/drawing/2014/main" id="{7872E8BE-25D4-817E-2348-4994BB3BF0F2}"/>
              </a:ext>
            </a:extLst>
          </p:cNvPr>
          <p:cNvSpPr/>
          <p:nvPr/>
        </p:nvSpPr>
        <p:spPr>
          <a:xfrm rot="20693835">
            <a:off x="6914367" y="5168624"/>
            <a:ext cx="1539551" cy="612648"/>
          </a:xfrm>
          <a:prstGeom prst="flowChartProcess">
            <a:avLst/>
          </a:prstGeom>
          <a:solidFill>
            <a:srgbClr val="E2A5F3"/>
          </a:solidFill>
          <a:ln w="19050">
            <a:solidFill>
              <a:srgbClr val="481F6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1F67"/>
                </a:solidFill>
              </a:rPr>
              <a:t>use rude words</a:t>
            </a:r>
          </a:p>
        </p:txBody>
      </p:sp>
      <p:sp>
        <p:nvSpPr>
          <p:cNvPr id="32" name="Flowchart: Process 31">
            <a:extLst>
              <a:ext uri="{FF2B5EF4-FFF2-40B4-BE49-F238E27FC236}">
                <a16:creationId xmlns:a16="http://schemas.microsoft.com/office/drawing/2014/main" id="{DCC6E583-3897-7D38-C3DB-B580086B43FE}"/>
              </a:ext>
            </a:extLst>
          </p:cNvPr>
          <p:cNvSpPr/>
          <p:nvPr/>
        </p:nvSpPr>
        <p:spPr>
          <a:xfrm rot="21351194">
            <a:off x="7013395" y="3419895"/>
            <a:ext cx="1539551" cy="676700"/>
          </a:xfrm>
          <a:prstGeom prst="flowChartProcess">
            <a:avLst/>
          </a:prstGeom>
          <a:solidFill>
            <a:srgbClr val="E2A5F3"/>
          </a:solidFill>
          <a:ln w="19050">
            <a:solidFill>
              <a:srgbClr val="481F6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1F67"/>
                </a:solidFill>
              </a:rPr>
              <a:t>shout</a:t>
            </a:r>
          </a:p>
        </p:txBody>
      </p:sp>
      <p:sp>
        <p:nvSpPr>
          <p:cNvPr id="33" name="Flowchart: Process 32">
            <a:extLst>
              <a:ext uri="{FF2B5EF4-FFF2-40B4-BE49-F238E27FC236}">
                <a16:creationId xmlns:a16="http://schemas.microsoft.com/office/drawing/2014/main" id="{2E356EF8-31A0-F06C-6846-A0DD399B67E6}"/>
              </a:ext>
            </a:extLst>
          </p:cNvPr>
          <p:cNvSpPr/>
          <p:nvPr/>
        </p:nvSpPr>
        <p:spPr>
          <a:xfrm rot="21156210">
            <a:off x="399890" y="2328966"/>
            <a:ext cx="1539551" cy="612648"/>
          </a:xfrm>
          <a:prstGeom prst="flowChartProcess">
            <a:avLst/>
          </a:prstGeom>
          <a:solidFill>
            <a:srgbClr val="E2A5F3"/>
          </a:solidFill>
          <a:ln w="19050">
            <a:solidFill>
              <a:srgbClr val="481F6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1F67"/>
                </a:solidFill>
              </a:rPr>
              <a:t>show or ask for photos</a:t>
            </a:r>
          </a:p>
        </p:txBody>
      </p:sp>
      <p:sp>
        <p:nvSpPr>
          <p:cNvPr id="36" name="Flowchart: Process 35">
            <a:extLst>
              <a:ext uri="{FF2B5EF4-FFF2-40B4-BE49-F238E27FC236}">
                <a16:creationId xmlns:a16="http://schemas.microsoft.com/office/drawing/2014/main" id="{E87D0D9B-271B-4015-E989-3829977CCAA5}"/>
              </a:ext>
            </a:extLst>
          </p:cNvPr>
          <p:cNvSpPr/>
          <p:nvPr/>
        </p:nvSpPr>
        <p:spPr>
          <a:xfrm rot="1051365">
            <a:off x="4072834" y="5915596"/>
            <a:ext cx="1539551" cy="612648"/>
          </a:xfrm>
          <a:prstGeom prst="flowChartProcess">
            <a:avLst/>
          </a:prstGeom>
          <a:solidFill>
            <a:srgbClr val="E2A5F3"/>
          </a:solidFill>
          <a:ln w="19050">
            <a:solidFill>
              <a:srgbClr val="481F6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1F67"/>
                </a:solidFill>
              </a:rPr>
              <a:t>rude texts</a:t>
            </a:r>
          </a:p>
        </p:txBody>
      </p:sp>
    </p:spTree>
    <p:extLst>
      <p:ext uri="{BB962C8B-B14F-4D97-AF65-F5344CB8AC3E}">
        <p14:creationId xmlns:p14="http://schemas.microsoft.com/office/powerpoint/2010/main" val="3240007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E7FD"/>
        </a:solidFill>
        <a:effectLst/>
      </p:bgPr>
    </p:bg>
    <p:spTree>
      <p:nvGrpSpPr>
        <p:cNvPr id="1" name=""/>
        <p:cNvGrpSpPr/>
        <p:nvPr/>
      </p:nvGrpSpPr>
      <p:grpSpPr>
        <a:xfrm>
          <a:off x="0" y="0"/>
          <a:ext cx="0" cy="0"/>
          <a:chOff x="0" y="0"/>
          <a:chExt cx="0" cy="0"/>
        </a:xfrm>
      </p:grpSpPr>
      <p:pic>
        <p:nvPicPr>
          <p:cNvPr id="15" name="Picture 14" descr="Shape, icon, circle&#10;&#10;Description automatically generated">
            <a:extLst>
              <a:ext uri="{FF2B5EF4-FFF2-40B4-BE49-F238E27FC236}">
                <a16:creationId xmlns:a16="http://schemas.microsoft.com/office/drawing/2014/main" id="{B11DAB7C-BC5C-40F8-9426-99763621A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569" y="83128"/>
            <a:ext cx="1138990" cy="1096261"/>
          </a:xfrm>
          <a:prstGeom prst="rect">
            <a:avLst/>
          </a:prstGeom>
        </p:spPr>
      </p:pic>
      <p:sp>
        <p:nvSpPr>
          <p:cNvPr id="14" name="TextBox 13">
            <a:extLst>
              <a:ext uri="{FF2B5EF4-FFF2-40B4-BE49-F238E27FC236}">
                <a16:creationId xmlns:a16="http://schemas.microsoft.com/office/drawing/2014/main" id="{DD895934-2313-A92E-62A1-2E513F12425F}"/>
              </a:ext>
            </a:extLst>
          </p:cNvPr>
          <p:cNvSpPr txBox="1"/>
          <p:nvPr/>
        </p:nvSpPr>
        <p:spPr>
          <a:xfrm>
            <a:off x="7959697" y="431203"/>
            <a:ext cx="755335" cy="400110"/>
          </a:xfrm>
          <a:prstGeom prst="rect">
            <a:avLst/>
          </a:prstGeom>
          <a:noFill/>
        </p:spPr>
        <p:txBody>
          <a:bodyPr wrap="none" rtlCol="0">
            <a:spAutoFit/>
          </a:bodyPr>
          <a:lstStyle/>
          <a:p>
            <a:r>
              <a:rPr lang="en-GB" sz="2000" dirty="0"/>
              <a:t>Think</a:t>
            </a:r>
          </a:p>
        </p:txBody>
      </p:sp>
      <p:sp>
        <p:nvSpPr>
          <p:cNvPr id="18" name="Rectangle: Top Corners Snipped 17">
            <a:extLst>
              <a:ext uri="{FF2B5EF4-FFF2-40B4-BE49-F238E27FC236}">
                <a16:creationId xmlns:a16="http://schemas.microsoft.com/office/drawing/2014/main" id="{465E6E05-B659-04E4-7090-932C35987E53}"/>
              </a:ext>
            </a:extLst>
          </p:cNvPr>
          <p:cNvSpPr/>
          <p:nvPr/>
        </p:nvSpPr>
        <p:spPr>
          <a:xfrm>
            <a:off x="2706640" y="1147659"/>
            <a:ext cx="3852780" cy="1528306"/>
          </a:xfrm>
          <a:prstGeom prst="snip2SameRect">
            <a:avLst>
              <a:gd name="adj1" fmla="val 18664"/>
              <a:gd name="adj2" fmla="val 0"/>
            </a:avLst>
          </a:prstGeom>
          <a:solidFill>
            <a:srgbClr val="2F9D7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95000"/>
                  </a:schemeClr>
                </a:solidFill>
                <a:latin typeface="Amasis MT Pro" panose="02040504050005020304" pitchFamily="18" charset="0"/>
              </a:rPr>
              <a:t>It is important we change these things before they progress up the STEPS</a:t>
            </a:r>
          </a:p>
        </p:txBody>
      </p:sp>
      <p:pic>
        <p:nvPicPr>
          <p:cNvPr id="17" name="Graphic 16" descr="Shield Tick outline">
            <a:extLst>
              <a:ext uri="{FF2B5EF4-FFF2-40B4-BE49-F238E27FC236}">
                <a16:creationId xmlns:a16="http://schemas.microsoft.com/office/drawing/2014/main" id="{9B82A409-1B70-EF11-8AAF-275AF10786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75830" y="174058"/>
            <a:ext cx="914400" cy="914400"/>
          </a:xfrm>
          <a:prstGeom prst="rect">
            <a:avLst/>
          </a:prstGeom>
        </p:spPr>
      </p:pic>
      <p:sp>
        <p:nvSpPr>
          <p:cNvPr id="20" name="Rectangle: Top Corners Snipped 19">
            <a:extLst>
              <a:ext uri="{FF2B5EF4-FFF2-40B4-BE49-F238E27FC236}">
                <a16:creationId xmlns:a16="http://schemas.microsoft.com/office/drawing/2014/main" id="{6406D45B-17BA-40A9-B70E-C94FB4932A5D}"/>
              </a:ext>
            </a:extLst>
          </p:cNvPr>
          <p:cNvSpPr/>
          <p:nvPr/>
        </p:nvSpPr>
        <p:spPr>
          <a:xfrm>
            <a:off x="2713533" y="2862514"/>
            <a:ext cx="3852780" cy="2383373"/>
          </a:xfrm>
          <a:prstGeom prst="snip2SameRect">
            <a:avLst>
              <a:gd name="adj1" fmla="val 0"/>
              <a:gd name="adj2" fmla="val 0"/>
            </a:avLst>
          </a:prstGeom>
          <a:solidFill>
            <a:srgbClr val="2F9D7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bg1">
                  <a:lumMod val="95000"/>
                </a:schemeClr>
              </a:solidFill>
              <a:latin typeface="Amasis MT Pro" panose="02040504050005020304" pitchFamily="18" charset="0"/>
            </a:endParaRPr>
          </a:p>
          <a:p>
            <a:pPr algn="ctr"/>
            <a:r>
              <a:rPr lang="en-GB" sz="2000" b="1" dirty="0">
                <a:solidFill>
                  <a:schemeClr val="bg1">
                    <a:lumMod val="95000"/>
                  </a:schemeClr>
                </a:solidFill>
                <a:latin typeface="Amasis MT Pro" panose="02040504050005020304" pitchFamily="18" charset="0"/>
              </a:rPr>
              <a:t>Can you change these to things that make you …</a:t>
            </a:r>
          </a:p>
          <a:p>
            <a:pPr algn="ctr"/>
            <a:endParaRPr lang="en-GB" sz="2000" b="1" dirty="0">
              <a:solidFill>
                <a:schemeClr val="bg1">
                  <a:lumMod val="95000"/>
                </a:schemeClr>
              </a:solidFill>
              <a:latin typeface="Amasis MT Pro" panose="02040504050005020304" pitchFamily="18" charset="0"/>
            </a:endParaRPr>
          </a:p>
          <a:p>
            <a:pPr marL="342900" indent="-342900">
              <a:buFont typeface="Arial" panose="020B0604020202020204" pitchFamily="34" charset="0"/>
              <a:buChar char="•"/>
            </a:pPr>
            <a:r>
              <a:rPr lang="en-GB" sz="2000" b="1" dirty="0">
                <a:solidFill>
                  <a:schemeClr val="bg1">
                    <a:lumMod val="95000"/>
                  </a:schemeClr>
                </a:solidFill>
                <a:latin typeface="Amasis MT Pro" panose="02040504050005020304" pitchFamily="18" charset="0"/>
              </a:rPr>
              <a:t>Feel proud</a:t>
            </a:r>
          </a:p>
          <a:p>
            <a:pPr marL="342900" indent="-342900">
              <a:buFont typeface="Arial" panose="020B0604020202020204" pitchFamily="34" charset="0"/>
              <a:buChar char="•"/>
            </a:pPr>
            <a:r>
              <a:rPr lang="en-GB" sz="2000" b="1" dirty="0">
                <a:solidFill>
                  <a:schemeClr val="bg1">
                    <a:lumMod val="95000"/>
                  </a:schemeClr>
                </a:solidFill>
                <a:latin typeface="Amasis MT Pro" panose="02040504050005020304" pitchFamily="18" charset="0"/>
              </a:rPr>
              <a:t>Feel safe</a:t>
            </a:r>
          </a:p>
          <a:p>
            <a:pPr marL="342900" indent="-342900">
              <a:buFont typeface="Arial" panose="020B0604020202020204" pitchFamily="34" charset="0"/>
              <a:buChar char="•"/>
            </a:pPr>
            <a:r>
              <a:rPr lang="en-GB" sz="2000" b="1" dirty="0">
                <a:solidFill>
                  <a:schemeClr val="bg1">
                    <a:lumMod val="95000"/>
                  </a:schemeClr>
                </a:solidFill>
                <a:latin typeface="Amasis MT Pro" panose="02040504050005020304" pitchFamily="18" charset="0"/>
              </a:rPr>
              <a:t>Feel happy in your friendships</a:t>
            </a:r>
          </a:p>
          <a:p>
            <a:pPr marL="342900" indent="-342900">
              <a:buFont typeface="Arial" panose="020B0604020202020204" pitchFamily="34" charset="0"/>
              <a:buChar char="•"/>
            </a:pPr>
            <a:endParaRPr lang="en-GB" sz="2000" b="1" dirty="0">
              <a:solidFill>
                <a:schemeClr val="bg1">
                  <a:lumMod val="95000"/>
                </a:schemeClr>
              </a:solidFill>
              <a:latin typeface="Amasis MT Pro" panose="02040504050005020304" pitchFamily="18" charset="0"/>
            </a:endParaRPr>
          </a:p>
        </p:txBody>
      </p:sp>
      <p:sp>
        <p:nvSpPr>
          <p:cNvPr id="25" name="Flowchart: Process 24">
            <a:extLst>
              <a:ext uri="{FF2B5EF4-FFF2-40B4-BE49-F238E27FC236}">
                <a16:creationId xmlns:a16="http://schemas.microsoft.com/office/drawing/2014/main" id="{B022BDC9-5585-04E8-990F-A8052AFC26E8}"/>
              </a:ext>
            </a:extLst>
          </p:cNvPr>
          <p:cNvSpPr/>
          <p:nvPr/>
        </p:nvSpPr>
        <p:spPr>
          <a:xfrm>
            <a:off x="486366" y="1088458"/>
            <a:ext cx="1581699" cy="718528"/>
          </a:xfrm>
          <a:prstGeom prst="flowChartProcess">
            <a:avLst/>
          </a:prstGeom>
          <a:solidFill>
            <a:srgbClr val="E2A5F3"/>
          </a:solidFill>
          <a:ln w="19050">
            <a:solidFill>
              <a:srgbClr val="481F6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1F67"/>
                </a:solidFill>
              </a:rPr>
              <a:t>Give a compliment</a:t>
            </a:r>
          </a:p>
        </p:txBody>
      </p:sp>
      <p:sp>
        <p:nvSpPr>
          <p:cNvPr id="12" name="Flowchart: Process 11">
            <a:extLst>
              <a:ext uri="{FF2B5EF4-FFF2-40B4-BE49-F238E27FC236}">
                <a16:creationId xmlns:a16="http://schemas.microsoft.com/office/drawing/2014/main" id="{BC41D2F3-C99E-0B3F-A357-8D82273D3DDF}"/>
              </a:ext>
            </a:extLst>
          </p:cNvPr>
          <p:cNvSpPr/>
          <p:nvPr/>
        </p:nvSpPr>
        <p:spPr>
          <a:xfrm>
            <a:off x="486365" y="2541191"/>
            <a:ext cx="1581699" cy="718528"/>
          </a:xfrm>
          <a:prstGeom prst="flowChartProcess">
            <a:avLst/>
          </a:prstGeom>
          <a:solidFill>
            <a:srgbClr val="E2A5F3"/>
          </a:solidFill>
          <a:ln w="19050">
            <a:solidFill>
              <a:srgbClr val="481F6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1F67"/>
                </a:solidFill>
              </a:rPr>
              <a:t>Talk and discuss</a:t>
            </a:r>
          </a:p>
        </p:txBody>
      </p:sp>
      <p:sp>
        <p:nvSpPr>
          <p:cNvPr id="13" name="Flowchart: Process 12">
            <a:extLst>
              <a:ext uri="{FF2B5EF4-FFF2-40B4-BE49-F238E27FC236}">
                <a16:creationId xmlns:a16="http://schemas.microsoft.com/office/drawing/2014/main" id="{16287706-EDF2-C7CF-8CAD-470E920278B3}"/>
              </a:ext>
            </a:extLst>
          </p:cNvPr>
          <p:cNvSpPr/>
          <p:nvPr/>
        </p:nvSpPr>
        <p:spPr>
          <a:xfrm>
            <a:off x="486366" y="4054200"/>
            <a:ext cx="1581699" cy="1001894"/>
          </a:xfrm>
          <a:prstGeom prst="flowChartProcess">
            <a:avLst/>
          </a:prstGeom>
          <a:solidFill>
            <a:srgbClr val="E2A5F3"/>
          </a:solidFill>
          <a:ln w="19050">
            <a:solidFill>
              <a:srgbClr val="481F6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1F67"/>
                </a:solidFill>
              </a:rPr>
              <a:t>Treat each other with respect</a:t>
            </a:r>
          </a:p>
        </p:txBody>
      </p:sp>
      <p:sp>
        <p:nvSpPr>
          <p:cNvPr id="16" name="Flowchart: Process 15">
            <a:extLst>
              <a:ext uri="{FF2B5EF4-FFF2-40B4-BE49-F238E27FC236}">
                <a16:creationId xmlns:a16="http://schemas.microsoft.com/office/drawing/2014/main" id="{5F307BAB-9CD1-54C8-70EC-320605C7DD10}"/>
              </a:ext>
            </a:extLst>
          </p:cNvPr>
          <p:cNvSpPr/>
          <p:nvPr/>
        </p:nvSpPr>
        <p:spPr>
          <a:xfrm>
            <a:off x="7045719" y="1806986"/>
            <a:ext cx="1669313" cy="1622014"/>
          </a:xfrm>
          <a:prstGeom prst="flowChartProcess">
            <a:avLst/>
          </a:prstGeom>
          <a:solidFill>
            <a:srgbClr val="E2A5F3"/>
          </a:solidFill>
          <a:ln w="19050">
            <a:solidFill>
              <a:srgbClr val="481F6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1F67"/>
                </a:solidFill>
              </a:rPr>
              <a:t>Don’t encourage disrespectful behaviour by laughing</a:t>
            </a:r>
          </a:p>
        </p:txBody>
      </p:sp>
      <p:sp>
        <p:nvSpPr>
          <p:cNvPr id="19" name="Flowchart: Process 18">
            <a:extLst>
              <a:ext uri="{FF2B5EF4-FFF2-40B4-BE49-F238E27FC236}">
                <a16:creationId xmlns:a16="http://schemas.microsoft.com/office/drawing/2014/main" id="{2EF59E13-4868-878B-7B22-9D8F8E0F1F9C}"/>
              </a:ext>
            </a:extLst>
          </p:cNvPr>
          <p:cNvSpPr/>
          <p:nvPr/>
        </p:nvSpPr>
        <p:spPr>
          <a:xfrm>
            <a:off x="7075935" y="4054200"/>
            <a:ext cx="1581699" cy="1096024"/>
          </a:xfrm>
          <a:prstGeom prst="flowChartProcess">
            <a:avLst/>
          </a:prstGeom>
          <a:solidFill>
            <a:srgbClr val="E2A5F3"/>
          </a:solidFill>
          <a:ln w="19050">
            <a:solidFill>
              <a:srgbClr val="481F6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1F67"/>
                </a:solidFill>
              </a:rPr>
              <a:t>Challenge what you think is wrong</a:t>
            </a:r>
          </a:p>
        </p:txBody>
      </p:sp>
      <p:sp>
        <p:nvSpPr>
          <p:cNvPr id="21" name="Flowchart: Process 20">
            <a:extLst>
              <a:ext uri="{FF2B5EF4-FFF2-40B4-BE49-F238E27FC236}">
                <a16:creationId xmlns:a16="http://schemas.microsoft.com/office/drawing/2014/main" id="{908A579F-E6D0-C2C4-25BD-F0D30771A405}"/>
              </a:ext>
            </a:extLst>
          </p:cNvPr>
          <p:cNvSpPr/>
          <p:nvPr/>
        </p:nvSpPr>
        <p:spPr>
          <a:xfrm>
            <a:off x="3397677" y="5548974"/>
            <a:ext cx="2484492" cy="973601"/>
          </a:xfrm>
          <a:prstGeom prst="flowChartProcess">
            <a:avLst/>
          </a:prstGeom>
          <a:solidFill>
            <a:srgbClr val="E2A5F3"/>
          </a:solidFill>
          <a:ln w="19050">
            <a:solidFill>
              <a:srgbClr val="481F6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1F67"/>
                </a:solidFill>
              </a:rPr>
              <a:t>Tell a teacher EVERY time you are made to feel uncomfortable </a:t>
            </a:r>
          </a:p>
        </p:txBody>
      </p:sp>
    </p:spTree>
    <p:extLst>
      <p:ext uri="{BB962C8B-B14F-4D97-AF65-F5344CB8AC3E}">
        <p14:creationId xmlns:p14="http://schemas.microsoft.com/office/powerpoint/2010/main" val="1867544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1EB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Content Placeholder 4" descr="Shape, circle&#10;&#10;Description automatically generated">
            <a:extLst>
              <a:ext uri="{FF2B5EF4-FFF2-40B4-BE49-F238E27FC236}">
                <a16:creationId xmlns:a16="http://schemas.microsoft.com/office/drawing/2014/main" id="{CFB74BF8-8C02-43F3-A882-849753AA67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29141" y="78575"/>
            <a:ext cx="1323386" cy="1132604"/>
          </a:xfrm>
        </p:spPr>
      </p:pic>
      <p:sp>
        <p:nvSpPr>
          <p:cNvPr id="16" name="TextBox 15">
            <a:extLst>
              <a:ext uri="{FF2B5EF4-FFF2-40B4-BE49-F238E27FC236}">
                <a16:creationId xmlns:a16="http://schemas.microsoft.com/office/drawing/2014/main" id="{60FB1E64-7DC8-48FE-8E08-684C9F55D206}"/>
              </a:ext>
            </a:extLst>
          </p:cNvPr>
          <p:cNvSpPr txBox="1"/>
          <p:nvPr/>
        </p:nvSpPr>
        <p:spPr>
          <a:xfrm>
            <a:off x="8078701" y="290950"/>
            <a:ext cx="824265" cy="584775"/>
          </a:xfrm>
          <a:prstGeom prst="rect">
            <a:avLst/>
          </a:prstGeom>
          <a:noFill/>
        </p:spPr>
        <p:txBody>
          <a:bodyPr wrap="none" rtlCol="0">
            <a:spAutoFit/>
          </a:bodyPr>
          <a:lstStyle/>
          <a:p>
            <a:pPr algn="ctr"/>
            <a:r>
              <a:rPr lang="en-GB" sz="1600" dirty="0"/>
              <a:t>Be Risk </a:t>
            </a:r>
          </a:p>
          <a:p>
            <a:pPr algn="ctr"/>
            <a:r>
              <a:rPr lang="en-GB" sz="1600" dirty="0"/>
              <a:t>Aware</a:t>
            </a:r>
          </a:p>
        </p:txBody>
      </p:sp>
      <p:sp>
        <p:nvSpPr>
          <p:cNvPr id="2" name="Rectangle: Top Corners One Rounded and One Snipped 1">
            <a:extLst>
              <a:ext uri="{FF2B5EF4-FFF2-40B4-BE49-F238E27FC236}">
                <a16:creationId xmlns:a16="http://schemas.microsoft.com/office/drawing/2014/main" id="{8BAFABCB-D5F5-C940-CB3C-9E1F558770BA}"/>
              </a:ext>
            </a:extLst>
          </p:cNvPr>
          <p:cNvSpPr/>
          <p:nvPr/>
        </p:nvSpPr>
        <p:spPr>
          <a:xfrm>
            <a:off x="475860" y="446516"/>
            <a:ext cx="2724539" cy="226979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masis MT Pro" panose="02040504050005020304" pitchFamily="18" charset="0"/>
              </a:rPr>
              <a:t>If you DON’T change how you act you could end up breaking the law.</a:t>
            </a:r>
          </a:p>
          <a:p>
            <a:pPr algn="ctr"/>
            <a:endParaRPr lang="en-GB" dirty="0">
              <a:latin typeface="Amasis MT Pro" panose="02040504050005020304" pitchFamily="18" charset="0"/>
            </a:endParaRPr>
          </a:p>
          <a:p>
            <a:pPr algn="ctr"/>
            <a:r>
              <a:rPr lang="en-GB" dirty="0">
                <a:latin typeface="Amasis MT Pro" panose="02040504050005020304" pitchFamily="18" charset="0"/>
              </a:rPr>
              <a:t>Which of these things is against the law? </a:t>
            </a:r>
          </a:p>
        </p:txBody>
      </p:sp>
      <p:pic>
        <p:nvPicPr>
          <p:cNvPr id="6" name="Graphic 5" descr="Jail outline">
            <a:extLst>
              <a:ext uri="{FF2B5EF4-FFF2-40B4-BE49-F238E27FC236}">
                <a16:creationId xmlns:a16="http://schemas.microsoft.com/office/drawing/2014/main" id="{DFD625B7-A02A-71D7-4936-0352B9C613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58974" y="4606723"/>
            <a:ext cx="2534210" cy="2251277"/>
          </a:xfrm>
          <a:prstGeom prst="rect">
            <a:avLst/>
          </a:prstGeom>
        </p:spPr>
      </p:pic>
      <p:sp>
        <p:nvSpPr>
          <p:cNvPr id="11" name="Rectangle: Rounded Corners 10">
            <a:extLst>
              <a:ext uri="{FF2B5EF4-FFF2-40B4-BE49-F238E27FC236}">
                <a16:creationId xmlns:a16="http://schemas.microsoft.com/office/drawing/2014/main" id="{532CEF07-A05D-FDC7-1524-60FFE573A7D4}"/>
              </a:ext>
            </a:extLst>
          </p:cNvPr>
          <p:cNvSpPr/>
          <p:nvPr/>
        </p:nvSpPr>
        <p:spPr>
          <a:xfrm>
            <a:off x="4753950" y="368407"/>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Spitting in someone’s face</a:t>
            </a:r>
          </a:p>
        </p:txBody>
      </p:sp>
      <p:sp>
        <p:nvSpPr>
          <p:cNvPr id="12" name="Rectangle: Rounded Corners 11">
            <a:extLst>
              <a:ext uri="{FF2B5EF4-FFF2-40B4-BE49-F238E27FC236}">
                <a16:creationId xmlns:a16="http://schemas.microsoft.com/office/drawing/2014/main" id="{FCCCE1F2-5CE5-FEFF-DE45-22BB7BC50EC1}"/>
              </a:ext>
            </a:extLst>
          </p:cNvPr>
          <p:cNvSpPr/>
          <p:nvPr/>
        </p:nvSpPr>
        <p:spPr>
          <a:xfrm>
            <a:off x="3558493" y="1970131"/>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Calling someone rude words over text</a:t>
            </a:r>
          </a:p>
        </p:txBody>
      </p:sp>
      <p:sp>
        <p:nvSpPr>
          <p:cNvPr id="17" name="Rectangle: Rounded Corners 16">
            <a:extLst>
              <a:ext uri="{FF2B5EF4-FFF2-40B4-BE49-F238E27FC236}">
                <a16:creationId xmlns:a16="http://schemas.microsoft.com/office/drawing/2014/main" id="{DBD3589E-D074-2C14-05C4-9381586C0966}"/>
              </a:ext>
            </a:extLst>
          </p:cNvPr>
          <p:cNvSpPr/>
          <p:nvPr/>
        </p:nvSpPr>
        <p:spPr>
          <a:xfrm>
            <a:off x="414021" y="3654551"/>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Continually calling or texting someone when they don’t want you to</a:t>
            </a:r>
          </a:p>
        </p:txBody>
      </p:sp>
      <p:sp>
        <p:nvSpPr>
          <p:cNvPr id="18" name="Rectangle: Rounded Corners 17">
            <a:extLst>
              <a:ext uri="{FF2B5EF4-FFF2-40B4-BE49-F238E27FC236}">
                <a16:creationId xmlns:a16="http://schemas.microsoft.com/office/drawing/2014/main" id="{D20F0200-56A4-DF96-A1DB-37D17A4D568F}"/>
              </a:ext>
            </a:extLst>
          </p:cNvPr>
          <p:cNvSpPr/>
          <p:nvPr/>
        </p:nvSpPr>
        <p:spPr>
          <a:xfrm>
            <a:off x="6350674" y="1943437"/>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Throwing an object at a person wanting to hurt them, but it misses them.</a:t>
            </a:r>
          </a:p>
        </p:txBody>
      </p:sp>
      <p:sp>
        <p:nvSpPr>
          <p:cNvPr id="19" name="Rectangle: Rounded Corners 18">
            <a:extLst>
              <a:ext uri="{FF2B5EF4-FFF2-40B4-BE49-F238E27FC236}">
                <a16:creationId xmlns:a16="http://schemas.microsoft.com/office/drawing/2014/main" id="{FACA07C2-BDF3-F0F6-1136-670C40AC2D33}"/>
              </a:ext>
            </a:extLst>
          </p:cNvPr>
          <p:cNvSpPr/>
          <p:nvPr/>
        </p:nvSpPr>
        <p:spPr>
          <a:xfrm>
            <a:off x="3413879" y="3654551"/>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Taking a photo up a girls skirt</a:t>
            </a:r>
          </a:p>
        </p:txBody>
      </p:sp>
      <p:sp>
        <p:nvSpPr>
          <p:cNvPr id="20" name="Rectangle: Rounded Corners 19">
            <a:extLst>
              <a:ext uri="{FF2B5EF4-FFF2-40B4-BE49-F238E27FC236}">
                <a16:creationId xmlns:a16="http://schemas.microsoft.com/office/drawing/2014/main" id="{C56F1284-3893-7426-5779-08FFDB996414}"/>
              </a:ext>
            </a:extLst>
          </p:cNvPr>
          <p:cNvSpPr/>
          <p:nvPr/>
        </p:nvSpPr>
        <p:spPr>
          <a:xfrm>
            <a:off x="6350674" y="3654551"/>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Constant saying unkind or rude things</a:t>
            </a:r>
          </a:p>
        </p:txBody>
      </p:sp>
      <p:sp>
        <p:nvSpPr>
          <p:cNvPr id="21" name="Rectangle: Rounded Corners 20">
            <a:extLst>
              <a:ext uri="{FF2B5EF4-FFF2-40B4-BE49-F238E27FC236}">
                <a16:creationId xmlns:a16="http://schemas.microsoft.com/office/drawing/2014/main" id="{EF53293B-921B-4E94-2403-C0FA2C925A78}"/>
              </a:ext>
            </a:extLst>
          </p:cNvPr>
          <p:cNvSpPr/>
          <p:nvPr/>
        </p:nvSpPr>
        <p:spPr>
          <a:xfrm>
            <a:off x="6350674" y="5146886"/>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Pushing someone out of the way</a:t>
            </a:r>
          </a:p>
        </p:txBody>
      </p:sp>
    </p:spTree>
    <p:extLst>
      <p:ext uri="{BB962C8B-B14F-4D97-AF65-F5344CB8AC3E}">
        <p14:creationId xmlns:p14="http://schemas.microsoft.com/office/powerpoint/2010/main" val="1638085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1EB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D44FBCF-60E6-D20F-51FF-B1B2D2EA18AD}"/>
              </a:ext>
            </a:extLst>
          </p:cNvPr>
          <p:cNvSpPr/>
          <p:nvPr/>
        </p:nvSpPr>
        <p:spPr>
          <a:xfrm>
            <a:off x="3329882" y="5166060"/>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Forcing someone to stay with you against their will</a:t>
            </a:r>
          </a:p>
        </p:txBody>
      </p:sp>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Content Placeholder 4" descr="Shape, circle&#10;&#10;Description automatically generated">
            <a:extLst>
              <a:ext uri="{FF2B5EF4-FFF2-40B4-BE49-F238E27FC236}">
                <a16:creationId xmlns:a16="http://schemas.microsoft.com/office/drawing/2014/main" id="{CFB74BF8-8C02-43F3-A882-849753AA67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29141" y="78575"/>
            <a:ext cx="1323386" cy="1132604"/>
          </a:xfrm>
        </p:spPr>
      </p:pic>
      <p:sp>
        <p:nvSpPr>
          <p:cNvPr id="16" name="TextBox 15">
            <a:extLst>
              <a:ext uri="{FF2B5EF4-FFF2-40B4-BE49-F238E27FC236}">
                <a16:creationId xmlns:a16="http://schemas.microsoft.com/office/drawing/2014/main" id="{60FB1E64-7DC8-48FE-8E08-684C9F55D206}"/>
              </a:ext>
            </a:extLst>
          </p:cNvPr>
          <p:cNvSpPr txBox="1"/>
          <p:nvPr/>
        </p:nvSpPr>
        <p:spPr>
          <a:xfrm>
            <a:off x="8078701" y="290950"/>
            <a:ext cx="824265" cy="584775"/>
          </a:xfrm>
          <a:prstGeom prst="rect">
            <a:avLst/>
          </a:prstGeom>
          <a:noFill/>
        </p:spPr>
        <p:txBody>
          <a:bodyPr wrap="none" rtlCol="0">
            <a:spAutoFit/>
          </a:bodyPr>
          <a:lstStyle/>
          <a:p>
            <a:pPr algn="ctr"/>
            <a:r>
              <a:rPr lang="en-GB" sz="1600" dirty="0"/>
              <a:t>Be Risk </a:t>
            </a:r>
          </a:p>
          <a:p>
            <a:pPr algn="ctr"/>
            <a:r>
              <a:rPr lang="en-GB" sz="1600" dirty="0"/>
              <a:t>Aware</a:t>
            </a:r>
          </a:p>
        </p:txBody>
      </p:sp>
      <p:sp>
        <p:nvSpPr>
          <p:cNvPr id="2" name="Rectangle: Top Corners One Rounded and One Snipped 1">
            <a:extLst>
              <a:ext uri="{FF2B5EF4-FFF2-40B4-BE49-F238E27FC236}">
                <a16:creationId xmlns:a16="http://schemas.microsoft.com/office/drawing/2014/main" id="{8BAFABCB-D5F5-C940-CB3C-9E1F558770BA}"/>
              </a:ext>
            </a:extLst>
          </p:cNvPr>
          <p:cNvSpPr/>
          <p:nvPr/>
        </p:nvSpPr>
        <p:spPr>
          <a:xfrm>
            <a:off x="3167006" y="503441"/>
            <a:ext cx="2722013" cy="1132603"/>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masis MT Pro" panose="02040504050005020304" pitchFamily="18" charset="0"/>
              </a:rPr>
              <a:t>Which of these occurrences are against the law? </a:t>
            </a:r>
          </a:p>
        </p:txBody>
      </p:sp>
      <p:sp>
        <p:nvSpPr>
          <p:cNvPr id="7" name="Rectangle: Rounded Corners 6">
            <a:extLst>
              <a:ext uri="{FF2B5EF4-FFF2-40B4-BE49-F238E27FC236}">
                <a16:creationId xmlns:a16="http://schemas.microsoft.com/office/drawing/2014/main" id="{620F4B51-5677-EE6E-B219-50D4A8B4A085}"/>
              </a:ext>
            </a:extLst>
          </p:cNvPr>
          <p:cNvSpPr/>
          <p:nvPr/>
        </p:nvSpPr>
        <p:spPr>
          <a:xfrm>
            <a:off x="3323235" y="5166060"/>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Strangle, choke or suffocate a person – not resulting in death</a:t>
            </a:r>
          </a:p>
        </p:txBody>
      </p:sp>
      <p:sp>
        <p:nvSpPr>
          <p:cNvPr id="11" name="Rectangle: Rounded Corners 10">
            <a:extLst>
              <a:ext uri="{FF2B5EF4-FFF2-40B4-BE49-F238E27FC236}">
                <a16:creationId xmlns:a16="http://schemas.microsoft.com/office/drawing/2014/main" id="{532CEF07-A05D-FDC7-1524-60FFE573A7D4}"/>
              </a:ext>
            </a:extLst>
          </p:cNvPr>
          <p:cNvSpPr/>
          <p:nvPr/>
        </p:nvSpPr>
        <p:spPr>
          <a:xfrm>
            <a:off x="3346199" y="5166060"/>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Spitting in someone’s face</a:t>
            </a:r>
          </a:p>
        </p:txBody>
      </p:sp>
      <p:sp>
        <p:nvSpPr>
          <p:cNvPr id="12" name="Rectangle: Rounded Corners 11">
            <a:extLst>
              <a:ext uri="{FF2B5EF4-FFF2-40B4-BE49-F238E27FC236}">
                <a16:creationId xmlns:a16="http://schemas.microsoft.com/office/drawing/2014/main" id="{FCCCE1F2-5CE5-FEFF-DE45-22BB7BC50EC1}"/>
              </a:ext>
            </a:extLst>
          </p:cNvPr>
          <p:cNvSpPr/>
          <p:nvPr/>
        </p:nvSpPr>
        <p:spPr>
          <a:xfrm>
            <a:off x="3339552" y="5166060"/>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Sending offensive texts</a:t>
            </a:r>
          </a:p>
        </p:txBody>
      </p:sp>
      <p:sp>
        <p:nvSpPr>
          <p:cNvPr id="17" name="Rectangle: Rounded Corners 16">
            <a:extLst>
              <a:ext uri="{FF2B5EF4-FFF2-40B4-BE49-F238E27FC236}">
                <a16:creationId xmlns:a16="http://schemas.microsoft.com/office/drawing/2014/main" id="{DBD3589E-D074-2C14-05C4-9381586C0966}"/>
              </a:ext>
            </a:extLst>
          </p:cNvPr>
          <p:cNvSpPr/>
          <p:nvPr/>
        </p:nvSpPr>
        <p:spPr>
          <a:xfrm>
            <a:off x="3329882" y="5166060"/>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Continually calling or texting someone</a:t>
            </a:r>
          </a:p>
        </p:txBody>
      </p:sp>
      <p:sp>
        <p:nvSpPr>
          <p:cNvPr id="18" name="Rectangle: Rounded Corners 17">
            <a:extLst>
              <a:ext uri="{FF2B5EF4-FFF2-40B4-BE49-F238E27FC236}">
                <a16:creationId xmlns:a16="http://schemas.microsoft.com/office/drawing/2014/main" id="{D20F0200-56A4-DF96-A1DB-37D17A4D568F}"/>
              </a:ext>
            </a:extLst>
          </p:cNvPr>
          <p:cNvSpPr/>
          <p:nvPr/>
        </p:nvSpPr>
        <p:spPr>
          <a:xfrm>
            <a:off x="3344387" y="5166060"/>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Throwing an object at a person. It misses them.</a:t>
            </a:r>
          </a:p>
        </p:txBody>
      </p:sp>
      <p:sp>
        <p:nvSpPr>
          <p:cNvPr id="19" name="Rectangle: Rounded Corners 18">
            <a:extLst>
              <a:ext uri="{FF2B5EF4-FFF2-40B4-BE49-F238E27FC236}">
                <a16:creationId xmlns:a16="http://schemas.microsoft.com/office/drawing/2014/main" id="{FACA07C2-BDF3-F0F6-1136-670C40AC2D33}"/>
              </a:ext>
            </a:extLst>
          </p:cNvPr>
          <p:cNvSpPr/>
          <p:nvPr/>
        </p:nvSpPr>
        <p:spPr>
          <a:xfrm>
            <a:off x="3310542" y="5166060"/>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Taking a photo up a girls skirt</a:t>
            </a:r>
          </a:p>
        </p:txBody>
      </p:sp>
      <p:sp>
        <p:nvSpPr>
          <p:cNvPr id="20" name="Rectangle: Rounded Corners 19">
            <a:extLst>
              <a:ext uri="{FF2B5EF4-FFF2-40B4-BE49-F238E27FC236}">
                <a16:creationId xmlns:a16="http://schemas.microsoft.com/office/drawing/2014/main" id="{C56F1284-3893-7426-5779-08FFDB996414}"/>
              </a:ext>
            </a:extLst>
          </p:cNvPr>
          <p:cNvSpPr/>
          <p:nvPr/>
        </p:nvSpPr>
        <p:spPr>
          <a:xfrm>
            <a:off x="3320212" y="5166060"/>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Constant verbal abuse</a:t>
            </a:r>
          </a:p>
        </p:txBody>
      </p:sp>
      <p:sp>
        <p:nvSpPr>
          <p:cNvPr id="21" name="Rectangle: Rounded Corners 20">
            <a:extLst>
              <a:ext uri="{FF2B5EF4-FFF2-40B4-BE49-F238E27FC236}">
                <a16:creationId xmlns:a16="http://schemas.microsoft.com/office/drawing/2014/main" id="{EF53293B-921B-4E94-2403-C0FA2C925A78}"/>
              </a:ext>
            </a:extLst>
          </p:cNvPr>
          <p:cNvSpPr/>
          <p:nvPr/>
        </p:nvSpPr>
        <p:spPr>
          <a:xfrm>
            <a:off x="3332905" y="5166060"/>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Pushing someone out of the way</a:t>
            </a:r>
          </a:p>
        </p:txBody>
      </p:sp>
      <p:sp>
        <p:nvSpPr>
          <p:cNvPr id="22" name="Rectangle: Rounded Corners 21">
            <a:extLst>
              <a:ext uri="{FF2B5EF4-FFF2-40B4-BE49-F238E27FC236}">
                <a16:creationId xmlns:a16="http://schemas.microsoft.com/office/drawing/2014/main" id="{A963F98D-0D98-7E60-710D-FAA328B75D5C}"/>
              </a:ext>
            </a:extLst>
          </p:cNvPr>
          <p:cNvSpPr/>
          <p:nvPr/>
        </p:nvSpPr>
        <p:spPr>
          <a:xfrm>
            <a:off x="3310542" y="5166060"/>
            <a:ext cx="2379305" cy="1132602"/>
          </a:xfrm>
          <a:prstGeom prst="roundRect">
            <a:avLst/>
          </a:prstGeom>
          <a:solidFill>
            <a:srgbClr val="BFEFE7"/>
          </a:solidFill>
          <a:ln>
            <a:solidFill>
              <a:srgbClr val="2F9D7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chemeClr val="tx1"/>
                </a:solidFill>
                <a:latin typeface="Amasis MT Pro" panose="02040504050005020304" pitchFamily="18" charset="0"/>
              </a:rPr>
              <a:t>Forcing someone to stay with you against their will</a:t>
            </a:r>
          </a:p>
        </p:txBody>
      </p:sp>
      <p:pic>
        <p:nvPicPr>
          <p:cNvPr id="6" name="Graphic 5" descr="Jail outline">
            <a:extLst>
              <a:ext uri="{FF2B5EF4-FFF2-40B4-BE49-F238E27FC236}">
                <a16:creationId xmlns:a16="http://schemas.microsoft.com/office/drawing/2014/main" id="{DFD625B7-A02A-71D7-4936-0352B9C613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59645" y="4606722"/>
            <a:ext cx="2534210" cy="2251277"/>
          </a:xfrm>
          <a:prstGeom prst="rect">
            <a:avLst/>
          </a:prstGeom>
        </p:spPr>
      </p:pic>
      <p:sp>
        <p:nvSpPr>
          <p:cNvPr id="4" name="Flowchart: Process 3">
            <a:extLst>
              <a:ext uri="{FF2B5EF4-FFF2-40B4-BE49-F238E27FC236}">
                <a16:creationId xmlns:a16="http://schemas.microsoft.com/office/drawing/2014/main" id="{5DC8C166-FA9E-F775-0C4B-DDD9C93C59C8}"/>
              </a:ext>
            </a:extLst>
          </p:cNvPr>
          <p:cNvSpPr/>
          <p:nvPr/>
        </p:nvSpPr>
        <p:spPr>
          <a:xfrm>
            <a:off x="3173032" y="2482014"/>
            <a:ext cx="2722013" cy="1406061"/>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Stencil" panose="040409050D0802020404" pitchFamily="82" charset="0"/>
              </a:rPr>
              <a:t>ALL OF THEM</a:t>
            </a:r>
          </a:p>
        </p:txBody>
      </p:sp>
    </p:spTree>
    <p:extLst>
      <p:ext uri="{BB962C8B-B14F-4D97-AF65-F5344CB8AC3E}">
        <p14:creationId xmlns:p14="http://schemas.microsoft.com/office/powerpoint/2010/main" val="1889866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 name="Rectangle 14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26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480060"/>
            <a:ext cx="2581915"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3746DAA-44EB-4AF4-B6DA-3FB915F7D8C3}"/>
              </a:ext>
            </a:extLst>
          </p:cNvPr>
          <p:cNvPicPr>
            <a:picLocks noChangeAspect="1"/>
          </p:cNvPicPr>
          <p:nvPr/>
        </p:nvPicPr>
        <p:blipFill>
          <a:blip r:embed="rId3"/>
          <a:stretch>
            <a:fillRect/>
          </a:stretch>
        </p:blipFill>
        <p:spPr>
          <a:xfrm>
            <a:off x="672210" y="643467"/>
            <a:ext cx="1931009" cy="2475653"/>
          </a:xfrm>
          <a:prstGeom prst="rect">
            <a:avLst/>
          </a:prstGeom>
        </p:spPr>
      </p:pic>
      <p:sp>
        <p:nvSpPr>
          <p:cNvPr id="148" name="Rectangle 14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998" y="487090"/>
            <a:ext cx="269113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EA63971A-F42E-4472-966E-05E73D7D0399}"/>
              </a:ext>
            </a:extLst>
          </p:cNvPr>
          <p:cNvPicPr>
            <a:picLocks noChangeAspect="1"/>
          </p:cNvPicPr>
          <p:nvPr/>
        </p:nvPicPr>
        <p:blipFill>
          <a:blip r:embed="rId4"/>
          <a:stretch>
            <a:fillRect/>
          </a:stretch>
        </p:blipFill>
        <p:spPr>
          <a:xfrm>
            <a:off x="6235138" y="1333950"/>
            <a:ext cx="2439677" cy="1110052"/>
          </a:xfrm>
          <a:prstGeom prst="rect">
            <a:avLst/>
          </a:prstGeom>
        </p:spPr>
      </p:pic>
      <p:sp>
        <p:nvSpPr>
          <p:cNvPr id="150" name="Rectangle 149">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3603670"/>
            <a:ext cx="2581915"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487090"/>
            <a:ext cx="2691128"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126" y="3603670"/>
            <a:ext cx="2700875"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26AF73D-B54A-4EC3-9981-BACCCA39F80A}"/>
              </a:ext>
            </a:extLst>
          </p:cNvPr>
          <p:cNvSpPr txBox="1"/>
          <p:nvPr/>
        </p:nvSpPr>
        <p:spPr>
          <a:xfrm>
            <a:off x="1658202" y="4228916"/>
            <a:ext cx="5836254" cy="2060485"/>
          </a:xfrm>
          <a:prstGeom prst="rect">
            <a:avLst/>
          </a:prstGeom>
        </p:spPr>
        <p:txBody>
          <a:bodyPr vert="horz" lIns="91440" tIns="45720" rIns="91440" bIns="45720" rtlCol="0" anchor="ctr">
            <a:normAutofit/>
          </a:bodyPr>
          <a:lstStyle/>
          <a:p>
            <a:pPr indent="-228600" algn="ctr">
              <a:lnSpc>
                <a:spcPct val="90000"/>
              </a:lnSpc>
              <a:spcAft>
                <a:spcPts val="600"/>
              </a:spcAft>
              <a:buFont typeface="Arial" panose="020B0604020202020204" pitchFamily="34" charset="0"/>
              <a:buChar char="•"/>
            </a:pPr>
            <a:endParaRPr lang="en-US" sz="1400" dirty="0"/>
          </a:p>
          <a:p>
            <a:pPr indent="-228600" algn="ctr">
              <a:lnSpc>
                <a:spcPct val="90000"/>
              </a:lnSpc>
              <a:spcAft>
                <a:spcPts val="600"/>
              </a:spcAft>
              <a:buFont typeface="Arial" panose="020B0604020202020204" pitchFamily="34" charset="0"/>
              <a:buChar char="•"/>
            </a:pPr>
            <a:endParaRPr lang="en-US" sz="1400" dirty="0"/>
          </a:p>
          <a:p>
            <a:pPr indent="-228600" algn="ctr">
              <a:lnSpc>
                <a:spcPct val="90000"/>
              </a:lnSpc>
              <a:spcAft>
                <a:spcPts val="600"/>
              </a:spcAft>
              <a:buFont typeface="Arial" panose="020B0604020202020204" pitchFamily="34" charset="0"/>
              <a:buChar char="•"/>
            </a:pPr>
            <a:endParaRPr lang="en-US" sz="1400" dirty="0"/>
          </a:p>
          <a:p>
            <a:pPr indent="-228600" algn="ctr">
              <a:lnSpc>
                <a:spcPct val="90000"/>
              </a:lnSpc>
              <a:spcAft>
                <a:spcPts val="600"/>
              </a:spcAft>
              <a:buFont typeface="Arial" panose="020B0604020202020204" pitchFamily="34" charset="0"/>
              <a:buChar char="•"/>
            </a:pPr>
            <a:endParaRPr lang="en-US" sz="1400" dirty="0"/>
          </a:p>
          <a:p>
            <a:pPr marL="57150" algn="ctr">
              <a:lnSpc>
                <a:spcPct val="90000"/>
              </a:lnSpc>
              <a:spcAft>
                <a:spcPts val="600"/>
              </a:spcAft>
            </a:pPr>
            <a:endParaRPr lang="en-US" sz="1400" dirty="0"/>
          </a:p>
          <a:p>
            <a:pPr marL="285750" indent="-228600" algn="ctr">
              <a:lnSpc>
                <a:spcPct val="90000"/>
              </a:lnSpc>
              <a:spcAft>
                <a:spcPts val="600"/>
              </a:spcAft>
              <a:buFont typeface="Arial" panose="020B0604020202020204" pitchFamily="34" charset="0"/>
              <a:buChar char="•"/>
            </a:pPr>
            <a:endParaRPr lang="en-US" sz="1400" dirty="0"/>
          </a:p>
          <a:p>
            <a:pPr marL="285750" indent="-228600" algn="ctr">
              <a:lnSpc>
                <a:spcPct val="90000"/>
              </a:lnSpc>
              <a:spcAft>
                <a:spcPts val="600"/>
              </a:spcAft>
              <a:buFont typeface="Arial" panose="020B0604020202020204" pitchFamily="34" charset="0"/>
              <a:buChar char="•"/>
            </a:pPr>
            <a:endParaRPr lang="en-US" sz="1400" dirty="0"/>
          </a:p>
          <a:p>
            <a:pPr marL="285750" indent="-228600" algn="ctr">
              <a:lnSpc>
                <a:spcPct val="90000"/>
              </a:lnSpc>
              <a:spcAft>
                <a:spcPts val="600"/>
              </a:spcAft>
              <a:buFont typeface="Arial" panose="020B0604020202020204" pitchFamily="34" charset="0"/>
              <a:buChar char="•"/>
            </a:pPr>
            <a:endParaRPr lang="en-US" sz="1400" dirty="0"/>
          </a:p>
          <a:p>
            <a:pPr indent="-228600" algn="ctr">
              <a:lnSpc>
                <a:spcPct val="90000"/>
              </a:lnSpc>
              <a:spcAft>
                <a:spcPts val="600"/>
              </a:spcAft>
              <a:buFont typeface="Arial" panose="020B0604020202020204" pitchFamily="34" charset="0"/>
              <a:buChar char="•"/>
            </a:pPr>
            <a:endParaRPr lang="en-US" sz="1400" dirty="0"/>
          </a:p>
        </p:txBody>
      </p:sp>
      <p:sp>
        <p:nvSpPr>
          <p:cNvPr id="34" name="TextBox 33">
            <a:extLst>
              <a:ext uri="{FF2B5EF4-FFF2-40B4-BE49-F238E27FC236}">
                <a16:creationId xmlns:a16="http://schemas.microsoft.com/office/drawing/2014/main" id="{E50C95DF-4086-4A73-A198-4EA49FE6BC4F}"/>
              </a:ext>
            </a:extLst>
          </p:cNvPr>
          <p:cNvSpPr txBox="1"/>
          <p:nvPr/>
        </p:nvSpPr>
        <p:spPr>
          <a:xfrm>
            <a:off x="3272421" y="3268134"/>
            <a:ext cx="2548901" cy="2677656"/>
          </a:xfrm>
          <a:prstGeom prst="rect">
            <a:avLst/>
          </a:prstGeom>
          <a:noFill/>
        </p:spPr>
        <p:txBody>
          <a:bodyPr wrap="square" rtlCol="0">
            <a:spAutoFit/>
          </a:bodyPr>
          <a:lstStyle/>
          <a:p>
            <a:pPr algn="ctr"/>
            <a:r>
              <a:rPr lang="en-GB" sz="2400" dirty="0">
                <a:latin typeface="Amasis MT Pro" panose="02040504050005020304" pitchFamily="18" charset="0"/>
                <a:cs typeface="JasmineUPC" panose="02020603050405020304" pitchFamily="18" charset="-34"/>
              </a:rPr>
              <a:t>Always tell a teacher or trusted adult about any</a:t>
            </a:r>
          </a:p>
          <a:p>
            <a:pPr algn="ctr"/>
            <a:r>
              <a:rPr lang="en-GB" sz="2400" dirty="0">
                <a:latin typeface="Amasis MT Pro" panose="02040504050005020304" pitchFamily="18" charset="0"/>
                <a:cs typeface="JasmineUPC" panose="02020603050405020304" pitchFamily="18" charset="-34"/>
              </a:rPr>
              <a:t>inappropriate behaviour.</a:t>
            </a:r>
          </a:p>
          <a:p>
            <a:pPr algn="ctr"/>
            <a:endParaRPr lang="en-GB" sz="1600" dirty="0">
              <a:latin typeface="Amasis MT Pro" panose="02040504050005020304" pitchFamily="18" charset="0"/>
              <a:cs typeface="JasmineUPC" panose="02020603050405020304" pitchFamily="18" charset="-34"/>
            </a:endParaRPr>
          </a:p>
          <a:p>
            <a:pPr algn="ctr"/>
            <a:endParaRPr lang="en-GB" sz="1600" dirty="0">
              <a:latin typeface="Amasis MT Pro" panose="02040504050005020304" pitchFamily="18" charset="0"/>
              <a:cs typeface="JasmineUPC" panose="02020603050405020304" pitchFamily="18" charset="-34"/>
            </a:endParaRPr>
          </a:p>
          <a:p>
            <a:pPr algn="ctr"/>
            <a:r>
              <a:rPr lang="en-GB" sz="1600" dirty="0">
                <a:latin typeface="Amasis MT Pro" panose="02040504050005020304" pitchFamily="18" charset="0"/>
                <a:cs typeface="JasmineUPC" panose="02020603050405020304" pitchFamily="18" charset="-34"/>
              </a:rPr>
              <a:t> </a:t>
            </a:r>
          </a:p>
        </p:txBody>
      </p:sp>
      <p:pic>
        <p:nvPicPr>
          <p:cNvPr id="25" name="Picture 24" descr="Icon&#10;&#10;Description automatically generated">
            <a:extLst>
              <a:ext uri="{FF2B5EF4-FFF2-40B4-BE49-F238E27FC236}">
                <a16:creationId xmlns:a16="http://schemas.microsoft.com/office/drawing/2014/main" id="{63DA1522-A6B4-463D-9169-A6B2496483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4137" y="60176"/>
            <a:ext cx="1177568" cy="1091535"/>
          </a:xfrm>
          <a:prstGeom prst="rect">
            <a:avLst/>
          </a:prstGeom>
        </p:spPr>
      </p:pic>
      <p:sp>
        <p:nvSpPr>
          <p:cNvPr id="26" name="TextBox 25">
            <a:extLst>
              <a:ext uri="{FF2B5EF4-FFF2-40B4-BE49-F238E27FC236}">
                <a16:creationId xmlns:a16="http://schemas.microsoft.com/office/drawing/2014/main" id="{0395AF7E-8707-479D-A12D-C54C9DFDF3E7}"/>
              </a:ext>
            </a:extLst>
          </p:cNvPr>
          <p:cNvSpPr txBox="1"/>
          <p:nvPr/>
        </p:nvSpPr>
        <p:spPr>
          <a:xfrm>
            <a:off x="8072374" y="313555"/>
            <a:ext cx="847540" cy="584775"/>
          </a:xfrm>
          <a:prstGeom prst="rect">
            <a:avLst/>
          </a:prstGeom>
          <a:noFill/>
        </p:spPr>
        <p:txBody>
          <a:bodyPr wrap="none" rtlCol="0">
            <a:spAutoFit/>
          </a:bodyPr>
          <a:lstStyle/>
          <a:p>
            <a:pPr algn="ctr"/>
            <a:r>
              <a:rPr lang="en-GB" sz="1600" dirty="0"/>
              <a:t>Getting </a:t>
            </a:r>
          </a:p>
          <a:p>
            <a:pPr algn="ctr"/>
            <a:r>
              <a:rPr lang="en-GB" sz="1600" dirty="0"/>
              <a:t>Help</a:t>
            </a:r>
          </a:p>
        </p:txBody>
      </p:sp>
      <p:pic>
        <p:nvPicPr>
          <p:cNvPr id="1026" name="Picture 2">
            <a:extLst>
              <a:ext uri="{FF2B5EF4-FFF2-40B4-BE49-F238E27FC236}">
                <a16:creationId xmlns:a16="http://schemas.microsoft.com/office/drawing/2014/main" id="{8A975A2D-8416-4626-B7AC-1CBFBDD4D4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5138" y="3760192"/>
            <a:ext cx="2413822" cy="24138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ive square speech bubbles in color">
            <a:extLst>
              <a:ext uri="{FF2B5EF4-FFF2-40B4-BE49-F238E27FC236}">
                <a16:creationId xmlns:a16="http://schemas.microsoft.com/office/drawing/2014/main" id="{10BECD13-EC88-43F2-0A35-A81626EC5C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0479" y="1031892"/>
            <a:ext cx="2448953" cy="1714167"/>
          </a:xfrm>
          <a:prstGeom prst="rect">
            <a:avLst/>
          </a:prstGeom>
        </p:spPr>
      </p:pic>
      <p:pic>
        <p:nvPicPr>
          <p:cNvPr id="5" name="Picture 4">
            <a:extLst>
              <a:ext uri="{FF2B5EF4-FFF2-40B4-BE49-F238E27FC236}">
                <a16:creationId xmlns:a16="http://schemas.microsoft.com/office/drawing/2014/main" id="{A77E886D-535A-E356-A974-B5DD6F8556E0}"/>
              </a:ext>
            </a:extLst>
          </p:cNvPr>
          <p:cNvPicPr>
            <a:picLocks noChangeAspect="1"/>
          </p:cNvPicPr>
          <p:nvPr/>
        </p:nvPicPr>
        <p:blipFill>
          <a:blip r:embed="rId8"/>
          <a:stretch>
            <a:fillRect/>
          </a:stretch>
        </p:blipFill>
        <p:spPr>
          <a:xfrm>
            <a:off x="631102" y="3691080"/>
            <a:ext cx="1931009" cy="2700664"/>
          </a:xfrm>
          <a:prstGeom prst="rect">
            <a:avLst/>
          </a:prstGeom>
        </p:spPr>
      </p:pic>
    </p:spTree>
    <p:extLst>
      <p:ext uri="{BB962C8B-B14F-4D97-AF65-F5344CB8AC3E}">
        <p14:creationId xmlns:p14="http://schemas.microsoft.com/office/powerpoint/2010/main" val="880176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72000"/>
          </a:schemeClr>
        </a:solidFill>
        <a:effectLst/>
      </p:bgPr>
    </p:bg>
    <p:spTree>
      <p:nvGrpSpPr>
        <p:cNvPr id="1" name=""/>
        <p:cNvGrpSpPr/>
        <p:nvPr/>
      </p:nvGrpSpPr>
      <p:grpSpPr>
        <a:xfrm>
          <a:off x="0" y="0"/>
          <a:ext cx="0" cy="0"/>
          <a:chOff x="0" y="0"/>
          <a:chExt cx="0" cy="0"/>
        </a:xfrm>
      </p:grpSpPr>
      <p:pic>
        <p:nvPicPr>
          <p:cNvPr id="7" name="Picture 6" descr="Logo&#10;&#10;Description automatically generated with low confidence">
            <a:extLst>
              <a:ext uri="{FF2B5EF4-FFF2-40B4-BE49-F238E27FC236}">
                <a16:creationId xmlns:a16="http://schemas.microsoft.com/office/drawing/2014/main" id="{85DF8620-3352-448A-92FE-15C5F764D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946" y="16952"/>
            <a:ext cx="1097941" cy="1231770"/>
          </a:xfrm>
          <a:prstGeom prst="rect">
            <a:avLst/>
          </a:prstGeom>
        </p:spPr>
      </p:pic>
      <p:sp>
        <p:nvSpPr>
          <p:cNvPr id="14" name="TextBox 13">
            <a:extLst>
              <a:ext uri="{FF2B5EF4-FFF2-40B4-BE49-F238E27FC236}">
                <a16:creationId xmlns:a16="http://schemas.microsoft.com/office/drawing/2014/main" id="{84CE5737-1B8E-4217-95C8-112FCADE7354}"/>
              </a:ext>
            </a:extLst>
          </p:cNvPr>
          <p:cNvSpPr txBox="1"/>
          <p:nvPr/>
        </p:nvSpPr>
        <p:spPr>
          <a:xfrm>
            <a:off x="8074977" y="452438"/>
            <a:ext cx="895886" cy="492443"/>
          </a:xfrm>
          <a:prstGeom prst="rect">
            <a:avLst/>
          </a:prstGeom>
          <a:noFill/>
        </p:spPr>
        <p:txBody>
          <a:bodyPr wrap="none" rtlCol="0">
            <a:spAutoFit/>
          </a:bodyPr>
          <a:lstStyle/>
          <a:p>
            <a:pPr algn="ctr"/>
            <a:r>
              <a:rPr lang="en-GB" sz="1300" dirty="0"/>
              <a:t>Use What </a:t>
            </a:r>
          </a:p>
          <a:p>
            <a:pPr algn="ctr"/>
            <a:r>
              <a:rPr lang="en-GB" sz="1300" dirty="0"/>
              <a:t>I’ve Learnt</a:t>
            </a:r>
          </a:p>
        </p:txBody>
      </p:sp>
      <p:sp>
        <p:nvSpPr>
          <p:cNvPr id="2" name="Rectangle: Rounded Corners 1">
            <a:extLst>
              <a:ext uri="{FF2B5EF4-FFF2-40B4-BE49-F238E27FC236}">
                <a16:creationId xmlns:a16="http://schemas.microsoft.com/office/drawing/2014/main" id="{D8F104EC-06F1-4357-9EA5-F9D373CA940B}"/>
              </a:ext>
            </a:extLst>
          </p:cNvPr>
          <p:cNvSpPr/>
          <p:nvPr/>
        </p:nvSpPr>
        <p:spPr>
          <a:xfrm>
            <a:off x="1071665" y="2052408"/>
            <a:ext cx="2906084" cy="3074262"/>
          </a:xfrm>
          <a:prstGeom prst="roundRect">
            <a:avLst>
              <a:gd name="adj" fmla="val 8387"/>
            </a:avLst>
          </a:prstGeom>
          <a:solidFill>
            <a:srgbClr val="CC99FF"/>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Schoolbook" panose="020406040505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atin typeface="Amasis MT Pro" panose="020405040500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atin typeface="Amasis MT Pro" panose="020405040500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masis MT Pro" panose="02040504050005020304" pitchFamily="18" charset="0"/>
              </a:rPr>
              <a:t>Don’t use;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atin typeface="Amasis MT Pro" panose="02040504050005020304" pitchFamily="18" charset="0"/>
            </a:endParaRPr>
          </a:p>
          <a:p>
            <a:pPr marL="285750" indent="-285750">
              <a:buFont typeface="Arial" panose="020B0604020202020204" pitchFamily="34" charset="0"/>
              <a:buChar char="•"/>
            </a:pPr>
            <a:r>
              <a:rPr lang="en-GB" dirty="0">
                <a:latin typeface="Amasis MT Pro" panose="02040504050005020304" pitchFamily="18" charset="0"/>
              </a:rPr>
              <a:t>sexist language </a:t>
            </a:r>
          </a:p>
          <a:p>
            <a:pPr marL="285750" indent="-285750">
              <a:buFont typeface="Arial" panose="020B0604020202020204" pitchFamily="34" charset="0"/>
              <a:buChar char="•"/>
            </a:pPr>
            <a:r>
              <a:rPr lang="en-GB" dirty="0">
                <a:latin typeface="Amasis MT Pro" panose="02040504050005020304" pitchFamily="18" charset="0"/>
              </a:rPr>
              <a:t>sexist behaviour</a:t>
            </a:r>
          </a:p>
          <a:p>
            <a:pPr marL="285750" indent="-285750">
              <a:buFont typeface="Arial" panose="020B0604020202020204" pitchFamily="34" charset="0"/>
              <a:buChar char="•"/>
            </a:pPr>
            <a:r>
              <a:rPr lang="en-GB" dirty="0">
                <a:latin typeface="Amasis MT Pro" panose="02040504050005020304" pitchFamily="18" charset="0"/>
              </a:rPr>
              <a:t>sexist stereotypes</a:t>
            </a:r>
          </a:p>
          <a:p>
            <a:pPr marL="285750" indent="-285750">
              <a:buFont typeface="Arial" panose="020B0604020202020204" pitchFamily="34" charset="0"/>
              <a:buChar char="•"/>
            </a:pPr>
            <a:endParaRPr lang="en-GB" dirty="0">
              <a:latin typeface="Amasis MT Pro" panose="02040504050005020304" pitchFamily="18" charset="0"/>
            </a:endParaRPr>
          </a:p>
          <a:p>
            <a:r>
              <a:rPr lang="en-GB" dirty="0">
                <a:latin typeface="Amasis MT Pro" panose="02040504050005020304" pitchFamily="18" charset="0"/>
              </a:rPr>
              <a:t>Don’t join in, or laugh or support. </a:t>
            </a:r>
          </a:p>
          <a:p>
            <a:r>
              <a:rPr lang="en-GB" dirty="0">
                <a:latin typeface="Amasis MT Pro" panose="02040504050005020304" pitchFamily="18" charset="0"/>
              </a:rPr>
              <a:t>Walk away or ask, ‘why are you being unkind?’ </a:t>
            </a:r>
            <a:endParaRPr lang="en-GB" dirty="0">
              <a:latin typeface="Century Schoolbook" panose="02040604050505020304" pitchFamily="18" charset="0"/>
            </a:endParaRPr>
          </a:p>
          <a:p>
            <a:pPr algn="ctr"/>
            <a:endParaRPr lang="en-GB" dirty="0">
              <a:latin typeface="Century Schoolbook" panose="02040604050505020304" pitchFamily="18" charset="0"/>
            </a:endParaRPr>
          </a:p>
          <a:p>
            <a:pPr algn="ctr"/>
            <a:endParaRPr lang="en-GB" dirty="0">
              <a:latin typeface="Century Schoolbook" panose="02040604050505020304" pitchFamily="18" charset="0"/>
            </a:endParaRPr>
          </a:p>
          <a:p>
            <a:pPr algn="ctr"/>
            <a:endParaRPr lang="en-GB" dirty="0">
              <a:latin typeface="Century Schoolbook" panose="02040604050505020304" pitchFamily="18" charset="0"/>
            </a:endParaRPr>
          </a:p>
          <a:p>
            <a:pPr algn="ctr"/>
            <a:endParaRPr lang="en-GB" dirty="0">
              <a:latin typeface="Century Schoolbook" panose="02040604050505020304" pitchFamily="18" charset="0"/>
            </a:endParaRPr>
          </a:p>
        </p:txBody>
      </p:sp>
      <p:sp>
        <p:nvSpPr>
          <p:cNvPr id="10" name="Rectangle: Rounded Corners 9">
            <a:extLst>
              <a:ext uri="{FF2B5EF4-FFF2-40B4-BE49-F238E27FC236}">
                <a16:creationId xmlns:a16="http://schemas.microsoft.com/office/drawing/2014/main" id="{67EA7972-D4D9-49A2-BB14-89FE2B35397A}"/>
              </a:ext>
            </a:extLst>
          </p:cNvPr>
          <p:cNvSpPr/>
          <p:nvPr/>
        </p:nvSpPr>
        <p:spPr>
          <a:xfrm>
            <a:off x="4814027" y="2052408"/>
            <a:ext cx="2906084" cy="3074262"/>
          </a:xfrm>
          <a:prstGeom prst="roundRect">
            <a:avLst>
              <a:gd name="adj" fmla="val 8387"/>
            </a:avLst>
          </a:prstGeom>
          <a:solidFill>
            <a:srgbClr val="CEF9FA"/>
          </a:solidFill>
          <a:ln w="19050">
            <a:solidFill>
              <a:srgbClr val="57B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Century Schoolbook" panose="02040604050505020304" pitchFamily="18" charset="0"/>
            </a:endParaRPr>
          </a:p>
          <a:p>
            <a:endParaRPr lang="en-GB" dirty="0">
              <a:solidFill>
                <a:schemeClr val="accent1">
                  <a:lumMod val="50000"/>
                </a:schemeClr>
              </a:solidFill>
              <a:latin typeface="Amasis MT Pro" panose="02040504050005020304" pitchFamily="18" charset="0"/>
            </a:endParaRPr>
          </a:p>
          <a:p>
            <a:endParaRPr lang="en-GB" dirty="0">
              <a:solidFill>
                <a:schemeClr val="accent1">
                  <a:lumMod val="50000"/>
                </a:schemeClr>
              </a:solidFill>
              <a:latin typeface="Amasis MT Pro" panose="02040504050005020304" pitchFamily="18" charset="0"/>
            </a:endParaRPr>
          </a:p>
          <a:p>
            <a:r>
              <a:rPr lang="en-GB" sz="1600" dirty="0">
                <a:solidFill>
                  <a:schemeClr val="accent1">
                    <a:lumMod val="50000"/>
                  </a:schemeClr>
                </a:solidFill>
                <a:latin typeface="Amasis MT Pro" panose="02040504050005020304" pitchFamily="18" charset="0"/>
              </a:rPr>
              <a:t>Tell a teacher or trusted adult about;</a:t>
            </a:r>
          </a:p>
          <a:p>
            <a:pPr algn="ctr"/>
            <a:endParaRPr lang="en-GB" sz="1600" dirty="0">
              <a:solidFill>
                <a:schemeClr val="accent1">
                  <a:lumMod val="50000"/>
                </a:schemeClr>
              </a:solidFill>
              <a:latin typeface="Amasis MT Pro" panose="02040504050005020304" pitchFamily="18" charset="0"/>
            </a:endParaRPr>
          </a:p>
          <a:p>
            <a:pPr marL="285750" indent="-285750">
              <a:buFont typeface="Arial" panose="020B0604020202020204" pitchFamily="34" charset="0"/>
              <a:buChar char="•"/>
            </a:pPr>
            <a:r>
              <a:rPr lang="en-GB" sz="1600" dirty="0">
                <a:solidFill>
                  <a:schemeClr val="accent1">
                    <a:lumMod val="50000"/>
                  </a:schemeClr>
                </a:solidFill>
                <a:latin typeface="Amasis MT Pro" panose="02040504050005020304" pitchFamily="18" charset="0"/>
              </a:rPr>
              <a:t>sexist language </a:t>
            </a:r>
          </a:p>
          <a:p>
            <a:pPr marL="285750" indent="-285750">
              <a:buFont typeface="Arial" panose="020B0604020202020204" pitchFamily="34" charset="0"/>
              <a:buChar char="•"/>
            </a:pPr>
            <a:r>
              <a:rPr lang="en-GB" sz="1600" dirty="0">
                <a:solidFill>
                  <a:schemeClr val="accent1">
                    <a:lumMod val="50000"/>
                  </a:schemeClr>
                </a:solidFill>
                <a:latin typeface="Amasis MT Pro" panose="02040504050005020304" pitchFamily="18" charset="0"/>
              </a:rPr>
              <a:t>sexist behaviour</a:t>
            </a:r>
          </a:p>
          <a:p>
            <a:pPr marL="285750" indent="-285750">
              <a:buFont typeface="Arial" panose="020B0604020202020204" pitchFamily="34" charset="0"/>
              <a:buChar char="•"/>
            </a:pPr>
            <a:r>
              <a:rPr lang="en-GB" sz="1600" dirty="0">
                <a:solidFill>
                  <a:schemeClr val="accent1">
                    <a:lumMod val="50000"/>
                  </a:schemeClr>
                </a:solidFill>
                <a:latin typeface="Amasis MT Pro" panose="02040504050005020304" pitchFamily="18" charset="0"/>
              </a:rPr>
              <a:t>sexist stereotypes</a:t>
            </a:r>
          </a:p>
          <a:p>
            <a:pPr marL="285750" indent="-285750">
              <a:buFont typeface="Arial" panose="020B0604020202020204" pitchFamily="34" charset="0"/>
              <a:buChar char="•"/>
            </a:pPr>
            <a:endParaRPr lang="en-GB" sz="1600" dirty="0">
              <a:solidFill>
                <a:schemeClr val="accent1">
                  <a:lumMod val="50000"/>
                </a:schemeClr>
              </a:solidFill>
              <a:latin typeface="Amasis MT Pro" panose="02040504050005020304" pitchFamily="18" charset="0"/>
            </a:endParaRPr>
          </a:p>
          <a:p>
            <a:pPr algn="ctr"/>
            <a:endParaRPr lang="en-GB" dirty="0">
              <a:solidFill>
                <a:schemeClr val="accent1">
                  <a:lumMod val="50000"/>
                </a:schemeClr>
              </a:solidFill>
              <a:latin typeface="Amasis MT Pro" panose="02040504050005020304" pitchFamily="18" charset="0"/>
            </a:endParaRPr>
          </a:p>
          <a:p>
            <a:pPr algn="ctr"/>
            <a:endParaRPr lang="en-GB" dirty="0">
              <a:solidFill>
                <a:schemeClr val="accent1">
                  <a:lumMod val="50000"/>
                </a:schemeClr>
              </a:solidFill>
              <a:latin typeface="Amasis MT Pro" panose="02040504050005020304" pitchFamily="18" charset="0"/>
            </a:endParaRPr>
          </a:p>
          <a:p>
            <a:pPr algn="ctr"/>
            <a:r>
              <a:rPr lang="en-GB" dirty="0">
                <a:solidFill>
                  <a:schemeClr val="accent1">
                    <a:lumMod val="50000"/>
                  </a:schemeClr>
                </a:solidFill>
                <a:latin typeface="Century Schoolbook" panose="02040604050505020304" pitchFamily="18" charset="0"/>
              </a:rPr>
              <a:t> </a:t>
            </a:r>
          </a:p>
        </p:txBody>
      </p:sp>
      <p:sp>
        <p:nvSpPr>
          <p:cNvPr id="3" name="TextBox 2">
            <a:extLst>
              <a:ext uri="{FF2B5EF4-FFF2-40B4-BE49-F238E27FC236}">
                <a16:creationId xmlns:a16="http://schemas.microsoft.com/office/drawing/2014/main" id="{A9A1A007-4ECA-7185-9F06-0C7E3A9CB50D}"/>
              </a:ext>
            </a:extLst>
          </p:cNvPr>
          <p:cNvSpPr txBox="1"/>
          <p:nvPr/>
        </p:nvSpPr>
        <p:spPr>
          <a:xfrm>
            <a:off x="2015413" y="125337"/>
            <a:ext cx="4973216" cy="923330"/>
          </a:xfrm>
          <a:prstGeom prst="rect">
            <a:avLst/>
          </a:prstGeom>
          <a:noFill/>
        </p:spPr>
        <p:txBody>
          <a:bodyPr wrap="square" rtlCol="0">
            <a:spAutoFit/>
          </a:bodyPr>
          <a:lstStyle/>
          <a:p>
            <a:pPr algn="ctr"/>
            <a:endParaRPr lang="en-GB" b="1" dirty="0">
              <a:solidFill>
                <a:schemeClr val="bg2">
                  <a:lumMod val="10000"/>
                </a:schemeClr>
              </a:solidFill>
              <a:latin typeface="Amasis MT Pro" panose="020B0604020202020204" pitchFamily="18" charset="0"/>
              <a:ea typeface="Dotum" panose="020B0503020000020004" pitchFamily="34" charset="-127"/>
            </a:endParaRPr>
          </a:p>
          <a:p>
            <a:pPr algn="ctr"/>
            <a:r>
              <a:rPr lang="en-GB" sz="1800" b="1" dirty="0">
                <a:solidFill>
                  <a:schemeClr val="bg2">
                    <a:lumMod val="10000"/>
                  </a:schemeClr>
                </a:solidFill>
                <a:latin typeface="Amasis MT Pro" panose="020B0604020202020204" pitchFamily="18" charset="0"/>
                <a:ea typeface="Dotum" panose="020B0503020000020004" pitchFamily="34" charset="-127"/>
              </a:rPr>
              <a:t>We know where disrespectful STEPS </a:t>
            </a:r>
          </a:p>
          <a:p>
            <a:pPr algn="ctr"/>
            <a:r>
              <a:rPr lang="en-GB" sz="1800" b="1" dirty="0">
                <a:solidFill>
                  <a:schemeClr val="bg2">
                    <a:lumMod val="10000"/>
                  </a:schemeClr>
                </a:solidFill>
                <a:latin typeface="Amasis MT Pro" panose="020B0604020202020204" pitchFamily="18" charset="0"/>
                <a:ea typeface="Dotum" panose="020B0503020000020004" pitchFamily="34" charset="-127"/>
              </a:rPr>
              <a:t>could lead…</a:t>
            </a:r>
          </a:p>
        </p:txBody>
      </p:sp>
      <p:sp>
        <p:nvSpPr>
          <p:cNvPr id="5" name="Oval 4">
            <a:extLst>
              <a:ext uri="{FF2B5EF4-FFF2-40B4-BE49-F238E27FC236}">
                <a16:creationId xmlns:a16="http://schemas.microsoft.com/office/drawing/2014/main" id="{512DFA2A-AF22-2181-F421-94314D83EF96}"/>
              </a:ext>
            </a:extLst>
          </p:cNvPr>
          <p:cNvSpPr/>
          <p:nvPr/>
        </p:nvSpPr>
        <p:spPr>
          <a:xfrm rot="20628087">
            <a:off x="184344" y="791027"/>
            <a:ext cx="1691503" cy="1607670"/>
          </a:xfrm>
          <a:prstGeom prst="ellipse">
            <a:avLst/>
          </a:prstGeom>
          <a:solidFill>
            <a:schemeClr val="bg2"/>
          </a:solidFill>
          <a:ln w="2857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1F67"/>
                </a:solidFill>
              </a:rPr>
              <a:t>What does ‘sexist’ mean?</a:t>
            </a:r>
          </a:p>
        </p:txBody>
      </p:sp>
      <p:sp>
        <p:nvSpPr>
          <p:cNvPr id="8" name="Oval 7">
            <a:extLst>
              <a:ext uri="{FF2B5EF4-FFF2-40B4-BE49-F238E27FC236}">
                <a16:creationId xmlns:a16="http://schemas.microsoft.com/office/drawing/2014/main" id="{32B8EEC7-38E1-7B5E-6D4A-1E4442D5D59C}"/>
              </a:ext>
            </a:extLst>
          </p:cNvPr>
          <p:cNvSpPr/>
          <p:nvPr/>
        </p:nvSpPr>
        <p:spPr>
          <a:xfrm rot="20628087">
            <a:off x="184343" y="791027"/>
            <a:ext cx="1691503" cy="1607670"/>
          </a:xfrm>
          <a:prstGeom prst="ellipse">
            <a:avLst/>
          </a:prstGeom>
          <a:solidFill>
            <a:schemeClr val="bg2"/>
          </a:solidFill>
          <a:ln w="2857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81F67"/>
                </a:solidFill>
              </a:rPr>
              <a:t>Referring to a ‘girl’ or ‘boy’.</a:t>
            </a:r>
          </a:p>
        </p:txBody>
      </p:sp>
    </p:spTree>
    <p:extLst>
      <p:ext uri="{BB962C8B-B14F-4D97-AF65-F5344CB8AC3E}">
        <p14:creationId xmlns:p14="http://schemas.microsoft.com/office/powerpoint/2010/main" val="305656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CA86AC8-DB54-4ABC-8044-DBE7C721F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5" y="1445137"/>
            <a:ext cx="4308242" cy="4482193"/>
          </a:xfrm>
          <a:prstGeom prst="rect">
            <a:avLst/>
          </a:prstGeom>
        </p:spPr>
      </p:pic>
      <p:sp>
        <p:nvSpPr>
          <p:cNvPr id="16" name="TextBox 15">
            <a:extLst>
              <a:ext uri="{FF2B5EF4-FFF2-40B4-BE49-F238E27FC236}">
                <a16:creationId xmlns:a16="http://schemas.microsoft.com/office/drawing/2014/main" id="{3B2F9339-EC23-4FF8-89BB-3CA5B7A464B8}"/>
              </a:ext>
            </a:extLst>
          </p:cNvPr>
          <p:cNvSpPr txBox="1"/>
          <p:nvPr/>
        </p:nvSpPr>
        <p:spPr>
          <a:xfrm>
            <a:off x="4218976" y="2209871"/>
            <a:ext cx="4718025" cy="3046988"/>
          </a:xfrm>
          <a:custGeom>
            <a:avLst/>
            <a:gdLst>
              <a:gd name="connsiteX0" fmla="*/ 0 w 4718025"/>
              <a:gd name="connsiteY0" fmla="*/ 0 h 3046988"/>
              <a:gd name="connsiteX1" fmla="*/ 626823 w 4718025"/>
              <a:gd name="connsiteY1" fmla="*/ 0 h 3046988"/>
              <a:gd name="connsiteX2" fmla="*/ 1348007 w 4718025"/>
              <a:gd name="connsiteY2" fmla="*/ 0 h 3046988"/>
              <a:gd name="connsiteX3" fmla="*/ 2022011 w 4718025"/>
              <a:gd name="connsiteY3" fmla="*/ 0 h 3046988"/>
              <a:gd name="connsiteX4" fmla="*/ 2743195 w 4718025"/>
              <a:gd name="connsiteY4" fmla="*/ 0 h 3046988"/>
              <a:gd name="connsiteX5" fmla="*/ 3275657 w 4718025"/>
              <a:gd name="connsiteY5" fmla="*/ 0 h 3046988"/>
              <a:gd name="connsiteX6" fmla="*/ 4044021 w 4718025"/>
              <a:gd name="connsiteY6" fmla="*/ 0 h 3046988"/>
              <a:gd name="connsiteX7" fmla="*/ 4718025 w 4718025"/>
              <a:gd name="connsiteY7" fmla="*/ 0 h 3046988"/>
              <a:gd name="connsiteX8" fmla="*/ 4718025 w 4718025"/>
              <a:gd name="connsiteY8" fmla="*/ 548458 h 3046988"/>
              <a:gd name="connsiteX9" fmla="*/ 4718025 w 4718025"/>
              <a:gd name="connsiteY9" fmla="*/ 1066446 h 3046988"/>
              <a:gd name="connsiteX10" fmla="*/ 4718025 w 4718025"/>
              <a:gd name="connsiteY10" fmla="*/ 1584434 h 3046988"/>
              <a:gd name="connsiteX11" fmla="*/ 4718025 w 4718025"/>
              <a:gd name="connsiteY11" fmla="*/ 2163361 h 3046988"/>
              <a:gd name="connsiteX12" fmla="*/ 4718025 w 4718025"/>
              <a:gd name="connsiteY12" fmla="*/ 3046988 h 3046988"/>
              <a:gd name="connsiteX13" fmla="*/ 3996841 w 4718025"/>
              <a:gd name="connsiteY13" fmla="*/ 3046988 h 3046988"/>
              <a:gd name="connsiteX14" fmla="*/ 3275657 w 4718025"/>
              <a:gd name="connsiteY14" fmla="*/ 3046988 h 3046988"/>
              <a:gd name="connsiteX15" fmla="*/ 2601654 w 4718025"/>
              <a:gd name="connsiteY15" fmla="*/ 3046988 h 3046988"/>
              <a:gd name="connsiteX16" fmla="*/ 1833290 w 4718025"/>
              <a:gd name="connsiteY16" fmla="*/ 3046988 h 3046988"/>
              <a:gd name="connsiteX17" fmla="*/ 1159286 w 4718025"/>
              <a:gd name="connsiteY17" fmla="*/ 3046988 h 3046988"/>
              <a:gd name="connsiteX18" fmla="*/ 0 w 4718025"/>
              <a:gd name="connsiteY18" fmla="*/ 3046988 h 3046988"/>
              <a:gd name="connsiteX19" fmla="*/ 0 w 4718025"/>
              <a:gd name="connsiteY19" fmla="*/ 2407121 h 3046988"/>
              <a:gd name="connsiteX20" fmla="*/ 0 w 4718025"/>
              <a:gd name="connsiteY20" fmla="*/ 1736783 h 3046988"/>
              <a:gd name="connsiteX21" fmla="*/ 0 w 4718025"/>
              <a:gd name="connsiteY21" fmla="*/ 1066446 h 3046988"/>
              <a:gd name="connsiteX22" fmla="*/ 0 w 4718025"/>
              <a:gd name="connsiteY22" fmla="*/ 0 h 304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8025" h="3046988" extrusionOk="0">
                <a:moveTo>
                  <a:pt x="0" y="0"/>
                </a:moveTo>
                <a:cubicBezTo>
                  <a:pt x="178730" y="-24635"/>
                  <a:pt x="472639" y="7373"/>
                  <a:pt x="626823" y="0"/>
                </a:cubicBezTo>
                <a:cubicBezTo>
                  <a:pt x="781007" y="-7373"/>
                  <a:pt x="1011720" y="27515"/>
                  <a:pt x="1348007" y="0"/>
                </a:cubicBezTo>
                <a:cubicBezTo>
                  <a:pt x="1684294" y="-27515"/>
                  <a:pt x="1856130" y="5968"/>
                  <a:pt x="2022011" y="0"/>
                </a:cubicBezTo>
                <a:cubicBezTo>
                  <a:pt x="2187892" y="-5968"/>
                  <a:pt x="2402518" y="22130"/>
                  <a:pt x="2743195" y="0"/>
                </a:cubicBezTo>
                <a:cubicBezTo>
                  <a:pt x="3083872" y="-22130"/>
                  <a:pt x="3082220" y="-14710"/>
                  <a:pt x="3275657" y="0"/>
                </a:cubicBezTo>
                <a:cubicBezTo>
                  <a:pt x="3469094" y="14710"/>
                  <a:pt x="3862479" y="14599"/>
                  <a:pt x="4044021" y="0"/>
                </a:cubicBezTo>
                <a:cubicBezTo>
                  <a:pt x="4225563" y="-14599"/>
                  <a:pt x="4392446" y="-14906"/>
                  <a:pt x="4718025" y="0"/>
                </a:cubicBezTo>
                <a:cubicBezTo>
                  <a:pt x="4692607" y="159736"/>
                  <a:pt x="4692142" y="371575"/>
                  <a:pt x="4718025" y="548458"/>
                </a:cubicBezTo>
                <a:cubicBezTo>
                  <a:pt x="4743908" y="725341"/>
                  <a:pt x="4711124" y="873574"/>
                  <a:pt x="4718025" y="1066446"/>
                </a:cubicBezTo>
                <a:cubicBezTo>
                  <a:pt x="4724926" y="1259318"/>
                  <a:pt x="4725820" y="1342630"/>
                  <a:pt x="4718025" y="1584434"/>
                </a:cubicBezTo>
                <a:cubicBezTo>
                  <a:pt x="4710230" y="1826238"/>
                  <a:pt x="4729659" y="1951044"/>
                  <a:pt x="4718025" y="2163361"/>
                </a:cubicBezTo>
                <a:cubicBezTo>
                  <a:pt x="4706391" y="2375678"/>
                  <a:pt x="4692006" y="2731673"/>
                  <a:pt x="4718025" y="3046988"/>
                </a:cubicBezTo>
                <a:cubicBezTo>
                  <a:pt x="4392442" y="3069508"/>
                  <a:pt x="4265454" y="3020311"/>
                  <a:pt x="3996841" y="3046988"/>
                </a:cubicBezTo>
                <a:cubicBezTo>
                  <a:pt x="3728228" y="3073665"/>
                  <a:pt x="3503114" y="3025681"/>
                  <a:pt x="3275657" y="3046988"/>
                </a:cubicBezTo>
                <a:cubicBezTo>
                  <a:pt x="3048200" y="3068295"/>
                  <a:pt x="2915443" y="3051391"/>
                  <a:pt x="2601654" y="3046988"/>
                </a:cubicBezTo>
                <a:cubicBezTo>
                  <a:pt x="2287865" y="3042585"/>
                  <a:pt x="2123810" y="3038614"/>
                  <a:pt x="1833290" y="3046988"/>
                </a:cubicBezTo>
                <a:cubicBezTo>
                  <a:pt x="1542770" y="3055362"/>
                  <a:pt x="1412051" y="3059511"/>
                  <a:pt x="1159286" y="3046988"/>
                </a:cubicBezTo>
                <a:cubicBezTo>
                  <a:pt x="906521" y="3034465"/>
                  <a:pt x="232541" y="2989245"/>
                  <a:pt x="0" y="3046988"/>
                </a:cubicBezTo>
                <a:cubicBezTo>
                  <a:pt x="8010" y="2866282"/>
                  <a:pt x="-12590" y="2570091"/>
                  <a:pt x="0" y="2407121"/>
                </a:cubicBezTo>
                <a:cubicBezTo>
                  <a:pt x="12590" y="2244151"/>
                  <a:pt x="-12006" y="2020871"/>
                  <a:pt x="0" y="1736783"/>
                </a:cubicBezTo>
                <a:cubicBezTo>
                  <a:pt x="12006" y="1452695"/>
                  <a:pt x="17145" y="1372540"/>
                  <a:pt x="0" y="1066446"/>
                </a:cubicBezTo>
                <a:cubicBezTo>
                  <a:pt x="-17145" y="760352"/>
                  <a:pt x="34937" y="243620"/>
                  <a:pt x="0" y="0"/>
                </a:cubicBezTo>
                <a:close/>
              </a:path>
            </a:pathLst>
          </a:custGeom>
          <a:noFill/>
          <a:ln>
            <a:solidFill>
              <a:schemeClr val="tx1"/>
            </a:solidFill>
            <a:prstDash val="lgDash"/>
            <a:extLst>
              <a:ext uri="{C807C97D-BFC1-408E-A445-0C87EB9F89A2}">
                <ask:lineSketchStyleProps xmlns:ask="http://schemas.microsoft.com/office/drawing/2018/sketchyshapes" sd="2698521139">
                  <a:prstGeom prst="rect">
                    <a:avLst/>
                  </a:prstGeom>
                  <ask:type>
                    <ask:lineSketchFreehand/>
                  </ask:type>
                </ask:lineSketchStyleProps>
              </a:ext>
            </a:extLst>
          </a:ln>
        </p:spPr>
        <p:txBody>
          <a:bodyPr wrap="square" rtlCol="0">
            <a:spAutoFit/>
          </a:bodyPr>
          <a:lstStyle/>
          <a:p>
            <a:r>
              <a:rPr lang="en-GB" sz="1600" dirty="0">
                <a:solidFill>
                  <a:prstClr val="black"/>
                </a:solidFill>
                <a:highlight>
                  <a:srgbClr val="FAB8F5"/>
                </a:highlight>
                <a:latin typeface="Calibri Light" panose="020F0302020204030204"/>
                <a:ea typeface="+mj-ea"/>
                <a:cs typeface="+mj-cs"/>
              </a:rPr>
              <a:t>Boys and girls can sometimes make each other feel uncomfortable in the ways the speak and act because of their sex.</a:t>
            </a:r>
          </a:p>
          <a:p>
            <a:endParaRPr lang="en-GB" sz="1600" dirty="0">
              <a:latin typeface="+mj-lt"/>
            </a:endParaRPr>
          </a:p>
          <a:p>
            <a:r>
              <a:rPr lang="en-GB" sz="1600" dirty="0">
                <a:highlight>
                  <a:srgbClr val="CEF9FA"/>
                </a:highlight>
                <a:latin typeface="+mj-lt"/>
              </a:rPr>
              <a:t>These behaviours can get worse if we don’t stop and think about where it could lead.</a:t>
            </a:r>
          </a:p>
          <a:p>
            <a:endParaRPr lang="en-GB" sz="1600" dirty="0">
              <a:highlight>
                <a:srgbClr val="CEF9FA"/>
              </a:highlight>
              <a:latin typeface="+mj-lt"/>
            </a:endParaRPr>
          </a:p>
          <a:p>
            <a:r>
              <a:rPr lang="en-GB" sz="1600" dirty="0">
                <a:highlight>
                  <a:srgbClr val="C6F2C6"/>
                </a:highlight>
                <a:latin typeface="+mj-lt"/>
              </a:rPr>
              <a:t>The law protects us. Sexist behaviour is against the law. We know what some of these behaviours are.</a:t>
            </a:r>
          </a:p>
          <a:p>
            <a:endParaRPr lang="en-GB" sz="1600" dirty="0">
              <a:highlight>
                <a:srgbClr val="C6F2C6"/>
              </a:highlight>
              <a:latin typeface="+mj-lt"/>
            </a:endParaRPr>
          </a:p>
          <a:p>
            <a:r>
              <a:rPr lang="en-GB" sz="1600" dirty="0">
                <a:highlight>
                  <a:srgbClr val="E0C1FF"/>
                </a:highlight>
                <a:latin typeface="+mj-lt"/>
              </a:rPr>
              <a:t>Tell a trusted adult if anything worries you. Tell someone else if they don’t know how to help.</a:t>
            </a:r>
          </a:p>
        </p:txBody>
      </p:sp>
      <p:pic>
        <p:nvPicPr>
          <p:cNvPr id="17" name="Picture 16" descr="Icon&#10;&#10;Description automatically generated">
            <a:extLst>
              <a:ext uri="{FF2B5EF4-FFF2-40B4-BE49-F238E27FC236}">
                <a16:creationId xmlns:a16="http://schemas.microsoft.com/office/drawing/2014/main" id="{9F8F1E50-5A4A-49EB-B7AF-7238576C3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7748" y="0"/>
            <a:ext cx="1236252" cy="1150947"/>
          </a:xfrm>
          <a:prstGeom prst="rect">
            <a:avLst/>
          </a:prstGeom>
        </p:spPr>
      </p:pic>
      <p:sp>
        <p:nvSpPr>
          <p:cNvPr id="18" name="TextBox 17">
            <a:extLst>
              <a:ext uri="{FF2B5EF4-FFF2-40B4-BE49-F238E27FC236}">
                <a16:creationId xmlns:a16="http://schemas.microsoft.com/office/drawing/2014/main" id="{51982D7F-792E-423C-879B-ED2ED0C79AD3}"/>
              </a:ext>
            </a:extLst>
          </p:cNvPr>
          <p:cNvSpPr txBox="1"/>
          <p:nvPr/>
        </p:nvSpPr>
        <p:spPr>
          <a:xfrm>
            <a:off x="8093599" y="360988"/>
            <a:ext cx="843501" cy="492443"/>
          </a:xfrm>
          <a:prstGeom prst="rect">
            <a:avLst/>
          </a:prstGeom>
          <a:noFill/>
        </p:spPr>
        <p:txBody>
          <a:bodyPr wrap="none" rtlCol="0">
            <a:spAutoFit/>
          </a:bodyPr>
          <a:lstStyle/>
          <a:p>
            <a:pPr algn="ctr"/>
            <a:r>
              <a:rPr lang="en-GB" sz="1300" dirty="0"/>
              <a:t>Link It All </a:t>
            </a:r>
          </a:p>
          <a:p>
            <a:pPr algn="ctr"/>
            <a:r>
              <a:rPr lang="en-GB" sz="1300" dirty="0"/>
              <a:t>Together</a:t>
            </a:r>
          </a:p>
        </p:txBody>
      </p:sp>
      <p:sp>
        <p:nvSpPr>
          <p:cNvPr id="14" name="TextBox 13">
            <a:extLst>
              <a:ext uri="{FF2B5EF4-FFF2-40B4-BE49-F238E27FC236}">
                <a16:creationId xmlns:a16="http://schemas.microsoft.com/office/drawing/2014/main" id="{82B27FF9-3839-4024-BB72-64594E3EC26F}"/>
              </a:ext>
            </a:extLst>
          </p:cNvPr>
          <p:cNvSpPr txBox="1"/>
          <p:nvPr/>
        </p:nvSpPr>
        <p:spPr>
          <a:xfrm>
            <a:off x="1873630" y="2009816"/>
            <a:ext cx="755335" cy="400110"/>
          </a:xfrm>
          <a:prstGeom prst="rect">
            <a:avLst/>
          </a:prstGeom>
          <a:noFill/>
        </p:spPr>
        <p:txBody>
          <a:bodyPr wrap="none" rtlCol="0">
            <a:spAutoFit/>
          </a:bodyPr>
          <a:lstStyle/>
          <a:p>
            <a:r>
              <a:rPr lang="en-GB" sz="2000" dirty="0"/>
              <a:t>Think</a:t>
            </a:r>
          </a:p>
        </p:txBody>
      </p:sp>
      <p:sp>
        <p:nvSpPr>
          <p:cNvPr id="15" name="TextBox 14">
            <a:extLst>
              <a:ext uri="{FF2B5EF4-FFF2-40B4-BE49-F238E27FC236}">
                <a16:creationId xmlns:a16="http://schemas.microsoft.com/office/drawing/2014/main" id="{7806524A-7D46-4EA4-BF7C-1E4ABF79EF06}"/>
              </a:ext>
            </a:extLst>
          </p:cNvPr>
          <p:cNvSpPr txBox="1"/>
          <p:nvPr/>
        </p:nvSpPr>
        <p:spPr>
          <a:xfrm>
            <a:off x="3153589" y="2776720"/>
            <a:ext cx="768159" cy="400110"/>
          </a:xfrm>
          <a:prstGeom prst="rect">
            <a:avLst/>
          </a:prstGeom>
          <a:noFill/>
        </p:spPr>
        <p:txBody>
          <a:bodyPr wrap="none" rtlCol="0">
            <a:spAutoFit/>
          </a:bodyPr>
          <a:lstStyle/>
          <a:p>
            <a:r>
              <a:rPr lang="en-GB" sz="2000" dirty="0"/>
              <a:t>Learn</a:t>
            </a:r>
          </a:p>
        </p:txBody>
      </p:sp>
      <p:sp>
        <p:nvSpPr>
          <p:cNvPr id="19" name="TextBox 18">
            <a:extLst>
              <a:ext uri="{FF2B5EF4-FFF2-40B4-BE49-F238E27FC236}">
                <a16:creationId xmlns:a16="http://schemas.microsoft.com/office/drawing/2014/main" id="{650044FB-8D3B-454C-A07C-53D352E46E8D}"/>
              </a:ext>
            </a:extLst>
          </p:cNvPr>
          <p:cNvSpPr txBox="1"/>
          <p:nvPr/>
        </p:nvSpPr>
        <p:spPr>
          <a:xfrm>
            <a:off x="451214" y="4184459"/>
            <a:ext cx="895886" cy="492443"/>
          </a:xfrm>
          <a:prstGeom prst="rect">
            <a:avLst/>
          </a:prstGeom>
          <a:noFill/>
        </p:spPr>
        <p:txBody>
          <a:bodyPr wrap="none" rtlCol="0">
            <a:spAutoFit/>
          </a:bodyPr>
          <a:lstStyle/>
          <a:p>
            <a:pPr algn="ctr"/>
            <a:r>
              <a:rPr lang="en-GB" sz="1300" dirty="0"/>
              <a:t>Use What </a:t>
            </a:r>
          </a:p>
          <a:p>
            <a:pPr algn="ctr"/>
            <a:r>
              <a:rPr lang="en-GB" sz="1300" dirty="0"/>
              <a:t>I’ve Learnt</a:t>
            </a:r>
          </a:p>
        </p:txBody>
      </p:sp>
      <p:sp>
        <p:nvSpPr>
          <p:cNvPr id="20" name="TextBox 19">
            <a:extLst>
              <a:ext uri="{FF2B5EF4-FFF2-40B4-BE49-F238E27FC236}">
                <a16:creationId xmlns:a16="http://schemas.microsoft.com/office/drawing/2014/main" id="{DA05591B-5F16-483E-A23F-2CC569512476}"/>
              </a:ext>
            </a:extLst>
          </p:cNvPr>
          <p:cNvSpPr txBox="1"/>
          <p:nvPr/>
        </p:nvSpPr>
        <p:spPr>
          <a:xfrm>
            <a:off x="451214" y="2729143"/>
            <a:ext cx="843501" cy="492443"/>
          </a:xfrm>
          <a:prstGeom prst="rect">
            <a:avLst/>
          </a:prstGeom>
          <a:noFill/>
        </p:spPr>
        <p:txBody>
          <a:bodyPr wrap="none" rtlCol="0">
            <a:spAutoFit/>
          </a:bodyPr>
          <a:lstStyle/>
          <a:p>
            <a:pPr algn="ctr"/>
            <a:r>
              <a:rPr lang="en-GB" sz="1300" dirty="0"/>
              <a:t>Link It All </a:t>
            </a:r>
          </a:p>
          <a:p>
            <a:pPr algn="ctr"/>
            <a:r>
              <a:rPr lang="en-GB" sz="1300" dirty="0"/>
              <a:t>Together</a:t>
            </a:r>
          </a:p>
        </p:txBody>
      </p:sp>
      <p:sp>
        <p:nvSpPr>
          <p:cNvPr id="21" name="TextBox 20">
            <a:extLst>
              <a:ext uri="{FF2B5EF4-FFF2-40B4-BE49-F238E27FC236}">
                <a16:creationId xmlns:a16="http://schemas.microsoft.com/office/drawing/2014/main" id="{EE0D46E9-A32F-4ECD-A2D3-2FD0A370C676}"/>
              </a:ext>
            </a:extLst>
          </p:cNvPr>
          <p:cNvSpPr txBox="1"/>
          <p:nvPr/>
        </p:nvSpPr>
        <p:spPr>
          <a:xfrm>
            <a:off x="1800382" y="4918305"/>
            <a:ext cx="847540" cy="584775"/>
          </a:xfrm>
          <a:prstGeom prst="rect">
            <a:avLst/>
          </a:prstGeom>
          <a:noFill/>
        </p:spPr>
        <p:txBody>
          <a:bodyPr wrap="none" rtlCol="0">
            <a:spAutoFit/>
          </a:bodyPr>
          <a:lstStyle/>
          <a:p>
            <a:pPr algn="ctr"/>
            <a:r>
              <a:rPr lang="en-GB" sz="1600" dirty="0"/>
              <a:t>Getting </a:t>
            </a:r>
          </a:p>
          <a:p>
            <a:pPr algn="ctr"/>
            <a:r>
              <a:rPr lang="en-GB" sz="1600" dirty="0"/>
              <a:t>Help</a:t>
            </a:r>
          </a:p>
        </p:txBody>
      </p:sp>
      <p:sp>
        <p:nvSpPr>
          <p:cNvPr id="22" name="TextBox 21">
            <a:extLst>
              <a:ext uri="{FF2B5EF4-FFF2-40B4-BE49-F238E27FC236}">
                <a16:creationId xmlns:a16="http://schemas.microsoft.com/office/drawing/2014/main" id="{3E4022DE-F59F-41DE-88A1-AFA4DA35DFCF}"/>
              </a:ext>
            </a:extLst>
          </p:cNvPr>
          <p:cNvSpPr txBox="1"/>
          <p:nvPr/>
        </p:nvSpPr>
        <p:spPr>
          <a:xfrm>
            <a:off x="3125535" y="4184459"/>
            <a:ext cx="824265" cy="584775"/>
          </a:xfrm>
          <a:prstGeom prst="rect">
            <a:avLst/>
          </a:prstGeom>
          <a:noFill/>
        </p:spPr>
        <p:txBody>
          <a:bodyPr wrap="none" rtlCol="0">
            <a:spAutoFit/>
          </a:bodyPr>
          <a:lstStyle/>
          <a:p>
            <a:pPr algn="ctr"/>
            <a:r>
              <a:rPr lang="en-GB" sz="1600" dirty="0"/>
              <a:t>Be Risk </a:t>
            </a:r>
          </a:p>
          <a:p>
            <a:pPr algn="ctr"/>
            <a:r>
              <a:rPr lang="en-GB" sz="1600" dirty="0"/>
              <a:t>Aware</a:t>
            </a:r>
          </a:p>
        </p:txBody>
      </p:sp>
      <p:sp>
        <p:nvSpPr>
          <p:cNvPr id="23" name="TextBox 22">
            <a:extLst>
              <a:ext uri="{FF2B5EF4-FFF2-40B4-BE49-F238E27FC236}">
                <a16:creationId xmlns:a16="http://schemas.microsoft.com/office/drawing/2014/main" id="{01F732A6-DCA2-4F92-B611-542327C238F3}"/>
              </a:ext>
            </a:extLst>
          </p:cNvPr>
          <p:cNvSpPr txBox="1"/>
          <p:nvPr/>
        </p:nvSpPr>
        <p:spPr>
          <a:xfrm>
            <a:off x="1177405" y="3283496"/>
            <a:ext cx="2093494" cy="954107"/>
          </a:xfrm>
          <a:prstGeom prst="rect">
            <a:avLst/>
          </a:prstGeom>
          <a:noFill/>
        </p:spPr>
        <p:txBody>
          <a:bodyPr wrap="square" rtlCol="0">
            <a:spAutoFit/>
          </a:bodyPr>
          <a:lstStyle/>
          <a:p>
            <a:pPr algn="ctr"/>
            <a:r>
              <a:rPr lang="en-GB" dirty="0"/>
              <a:t>Knowledge </a:t>
            </a:r>
          </a:p>
          <a:p>
            <a:pPr algn="ctr"/>
            <a:r>
              <a:rPr lang="en-GB" dirty="0"/>
              <a:t>is </a:t>
            </a:r>
          </a:p>
          <a:p>
            <a:pPr algn="ctr"/>
            <a:r>
              <a:rPr lang="en-GB" sz="2000" dirty="0"/>
              <a:t>POWER</a:t>
            </a:r>
          </a:p>
        </p:txBody>
      </p:sp>
      <p:sp>
        <p:nvSpPr>
          <p:cNvPr id="25" name="Speech Bubble: Rectangle 24">
            <a:extLst>
              <a:ext uri="{FF2B5EF4-FFF2-40B4-BE49-F238E27FC236}">
                <a16:creationId xmlns:a16="http://schemas.microsoft.com/office/drawing/2014/main" id="{E2AEBB62-F0F4-4F1D-BD7C-63C8EC81A274}"/>
              </a:ext>
            </a:extLst>
          </p:cNvPr>
          <p:cNvSpPr/>
          <p:nvPr/>
        </p:nvSpPr>
        <p:spPr>
          <a:xfrm>
            <a:off x="2038495" y="348387"/>
            <a:ext cx="4539494" cy="591628"/>
          </a:xfrm>
          <a:prstGeom prst="wedgeRectCallout">
            <a:avLst>
              <a:gd name="adj1" fmla="val -44547"/>
              <a:gd name="adj2" fmla="val 27152"/>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50000"/>
                  </a:schemeClr>
                </a:solidFill>
                <a:latin typeface="Rockwell Light" panose="02040303020102020203" pitchFamily="18" charset="0"/>
              </a:rPr>
              <a:t>Let’s recap what we have learnt today…</a:t>
            </a:r>
          </a:p>
        </p:txBody>
      </p:sp>
    </p:spTree>
    <p:extLst>
      <p:ext uri="{BB962C8B-B14F-4D97-AF65-F5344CB8AC3E}">
        <p14:creationId xmlns:p14="http://schemas.microsoft.com/office/powerpoint/2010/main" val="167736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9">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65" y="0"/>
            <a:ext cx="354883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CA125D-32A0-42F9-9B9B-AAB0830EA2C4}"/>
              </a:ext>
            </a:extLst>
          </p:cNvPr>
          <p:cNvSpPr>
            <a:spLocks noGrp="1"/>
          </p:cNvSpPr>
          <p:nvPr>
            <p:ph type="title"/>
          </p:nvPr>
        </p:nvSpPr>
        <p:spPr>
          <a:xfrm>
            <a:off x="663537" y="871442"/>
            <a:ext cx="2193632" cy="3172364"/>
          </a:xfrm>
        </p:spPr>
        <p:txBody>
          <a:bodyPr vert="horz" lIns="91440" tIns="45720" rIns="91440" bIns="45720" rtlCol="0" anchor="b">
            <a:normAutofit/>
          </a:bodyPr>
          <a:lstStyle/>
          <a:p>
            <a:pPr algn="ctr" defTabSz="914400"/>
            <a:r>
              <a:rPr lang="en-US" sz="3200" kern="1200" dirty="0">
                <a:solidFill>
                  <a:srgbClr val="595959"/>
                </a:solidFill>
                <a:latin typeface="+mj-lt"/>
                <a:ea typeface="+mj-ea"/>
                <a:cs typeface="+mj-cs"/>
              </a:rPr>
              <a:t>Please talk to a trusted adult if you are worried or have any questions. </a:t>
            </a:r>
          </a:p>
        </p:txBody>
      </p:sp>
      <p:pic>
        <p:nvPicPr>
          <p:cNvPr id="10" name="Content Placeholder 9" descr="Logo&#10;&#10;Description automatically generated">
            <a:extLst>
              <a:ext uri="{FF2B5EF4-FFF2-40B4-BE49-F238E27FC236}">
                <a16:creationId xmlns:a16="http://schemas.microsoft.com/office/drawing/2014/main" id="{204F33DB-BAA0-45F7-8C79-F2ABAA0E7411}"/>
              </a:ext>
            </a:extLst>
          </p:cNvPr>
          <p:cNvPicPr>
            <a:picLocks noGrp="1" noChangeAspect="1"/>
          </p:cNvPicPr>
          <p:nvPr>
            <p:ph idx="1"/>
          </p:nvPr>
        </p:nvPicPr>
        <p:blipFill>
          <a:blip r:embed="rId2"/>
          <a:stretch>
            <a:fillRect/>
          </a:stretch>
        </p:blipFill>
        <p:spPr>
          <a:xfrm>
            <a:off x="4058037" y="884421"/>
            <a:ext cx="4580240" cy="5089155"/>
          </a:xfrm>
          <a:prstGeom prst="rect">
            <a:avLst/>
          </a:prstGeom>
          <a:solidFill>
            <a:schemeClr val="accent4">
              <a:lumMod val="40000"/>
              <a:lumOff val="60000"/>
            </a:schemeClr>
          </a:solidFill>
        </p:spPr>
      </p:pic>
    </p:spTree>
    <p:extLst>
      <p:ext uri="{BB962C8B-B14F-4D97-AF65-F5344CB8AC3E}">
        <p14:creationId xmlns:p14="http://schemas.microsoft.com/office/powerpoint/2010/main" val="247249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42" name="Straight Connector 41">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rgbClr val="43536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D44D1E9-B60A-B8F4-FB13-EFEEF3202436}"/>
              </a:ext>
            </a:extLst>
          </p:cNvPr>
          <p:cNvSpPr>
            <a:spLocks noGrp="1"/>
          </p:cNvSpPr>
          <p:nvPr>
            <p:ph type="title"/>
          </p:nvPr>
        </p:nvSpPr>
        <p:spPr>
          <a:xfrm>
            <a:off x="618901" y="4792518"/>
            <a:ext cx="7906198" cy="1560320"/>
          </a:xfrm>
        </p:spPr>
        <p:txBody>
          <a:bodyPr vert="horz" lIns="91440" tIns="45720" rIns="91440" bIns="45720" rtlCol="0" anchor="b">
            <a:normAutofit fontScale="90000"/>
          </a:bodyPr>
          <a:lstStyle/>
          <a:p>
            <a:pPr algn="ctr" defTabSz="914400"/>
            <a:r>
              <a:rPr lang="en-US" sz="3600" dirty="0">
                <a:solidFill>
                  <a:srgbClr val="435363"/>
                </a:solidFill>
                <a:latin typeface="Amasis MT Pro" panose="02040504050005020304" pitchFamily="18" charset="0"/>
              </a:rPr>
              <a:t>References for Teachers</a:t>
            </a:r>
            <a:br>
              <a:rPr lang="en-US" sz="2400" dirty="0">
                <a:solidFill>
                  <a:srgbClr val="435363"/>
                </a:solidFill>
                <a:latin typeface="Amasis MT Pro" panose="02040504050005020304" pitchFamily="18" charset="0"/>
              </a:rPr>
            </a:br>
            <a:br>
              <a:rPr lang="en-US" sz="2400" dirty="0">
                <a:solidFill>
                  <a:srgbClr val="435363"/>
                </a:solidFill>
                <a:latin typeface="Amasis MT Pro" panose="02040504050005020304" pitchFamily="18" charset="0"/>
              </a:rPr>
            </a:br>
            <a:r>
              <a:rPr lang="en-US" sz="2400" dirty="0">
                <a:solidFill>
                  <a:srgbClr val="435363"/>
                </a:solidFill>
                <a:latin typeface="Amasis MT Pro" panose="02040504050005020304" pitchFamily="18" charset="0"/>
                <a:hlinkClick r:id="rId2">
                  <a:extLst>
                    <a:ext uri="{A12FA001-AC4F-418D-AE19-62706E023703}">
                      <ahyp:hlinkClr xmlns:ahyp="http://schemas.microsoft.com/office/drawing/2018/hyperlinkcolor" val="tx"/>
                    </a:ext>
                  </a:extLst>
                </a:hlinkClick>
              </a:rPr>
              <a:t>Project Zero – </a:t>
            </a:r>
            <a:r>
              <a:rPr lang="en-US" sz="2400" dirty="0" err="1">
                <a:solidFill>
                  <a:srgbClr val="435363"/>
                </a:solidFill>
                <a:latin typeface="Amasis MT Pro" panose="02040504050005020304" pitchFamily="18" charset="0"/>
                <a:hlinkClick r:id="rId2">
                  <a:extLst>
                    <a:ext uri="{A12FA001-AC4F-418D-AE19-62706E023703}">
                      <ahyp:hlinkClr xmlns:ahyp="http://schemas.microsoft.com/office/drawing/2018/hyperlinkcolor" val="tx"/>
                    </a:ext>
                  </a:extLst>
                </a:hlinkClick>
              </a:rPr>
              <a:t>EdShift</a:t>
            </a:r>
            <a:br>
              <a:rPr lang="en-US" sz="2400" dirty="0">
                <a:solidFill>
                  <a:srgbClr val="435363"/>
                </a:solidFill>
                <a:latin typeface="Amasis MT Pro" panose="02040504050005020304" pitchFamily="18" charset="0"/>
              </a:rPr>
            </a:br>
            <a:r>
              <a:rPr lang="en-US" sz="2400" dirty="0">
                <a:solidFill>
                  <a:srgbClr val="435363"/>
                </a:solidFill>
                <a:latin typeface="Amasis MT Pro" panose="02040504050005020304" pitchFamily="18" charset="0"/>
                <a:hlinkClick r:id="rId3">
                  <a:extLst>
                    <a:ext uri="{A12FA001-AC4F-418D-AE19-62706E023703}">
                      <ahyp:hlinkClr xmlns:ahyp="http://schemas.microsoft.com/office/drawing/2018/hyperlinkcolor" val="tx"/>
                    </a:ext>
                  </a:extLst>
                </a:hlinkClick>
              </a:rPr>
              <a:t>Reports — White Ribbon UK</a:t>
            </a:r>
            <a:br>
              <a:rPr lang="en-US" sz="2400" dirty="0">
                <a:solidFill>
                  <a:srgbClr val="435363"/>
                </a:solidFill>
                <a:latin typeface="Amasis MT Pro" panose="02040504050005020304" pitchFamily="18" charset="0"/>
              </a:rPr>
            </a:br>
            <a:r>
              <a:rPr lang="en-US" sz="2400" dirty="0">
                <a:solidFill>
                  <a:srgbClr val="435363"/>
                </a:solidFill>
                <a:latin typeface="Amasis MT Pro" panose="02040504050005020304" pitchFamily="18" charset="0"/>
                <a:hlinkClick r:id="rId4">
                  <a:extLst>
                    <a:ext uri="{A12FA001-AC4F-418D-AE19-62706E023703}">
                      <ahyp:hlinkClr xmlns:ahyp="http://schemas.microsoft.com/office/drawing/2018/hyperlinkcolor" val="tx"/>
                    </a:ext>
                  </a:extLst>
                </a:hlinkClick>
              </a:rPr>
              <a:t>How to talk to young people about Andrew Tate — Bold Voices</a:t>
            </a:r>
            <a:br>
              <a:rPr lang="en-US" sz="1600" dirty="0">
                <a:solidFill>
                  <a:srgbClr val="435363"/>
                </a:solidFill>
              </a:rPr>
            </a:br>
            <a:endParaRPr lang="en-US" sz="1600" dirty="0">
              <a:solidFill>
                <a:srgbClr val="435363"/>
              </a:solidFill>
            </a:endParaRPr>
          </a:p>
        </p:txBody>
      </p:sp>
      <p:pic>
        <p:nvPicPr>
          <p:cNvPr id="22" name="Picture 4" descr="Glasses on top of a book">
            <a:extLst>
              <a:ext uri="{FF2B5EF4-FFF2-40B4-BE49-F238E27FC236}">
                <a16:creationId xmlns:a16="http://schemas.microsoft.com/office/drawing/2014/main" id="{70A8F75F-739C-8D46-23B8-2A384E62F955}"/>
              </a:ext>
            </a:extLst>
          </p:cNvPr>
          <p:cNvPicPr>
            <a:picLocks noChangeAspect="1"/>
          </p:cNvPicPr>
          <p:nvPr/>
        </p:nvPicPr>
        <p:blipFill rotWithShape="1">
          <a:blip r:embed="rId5"/>
          <a:srcRect t="23412" r="2" b="11861"/>
          <a:stretch/>
        </p:blipFill>
        <p:spPr>
          <a:xfrm>
            <a:off x="182880" y="256540"/>
            <a:ext cx="8778240" cy="3764276"/>
          </a:xfrm>
          <a:prstGeom prst="rect">
            <a:avLst/>
          </a:prstGeom>
        </p:spPr>
      </p:pic>
    </p:spTree>
    <p:extLst>
      <p:ext uri="{BB962C8B-B14F-4D97-AF65-F5344CB8AC3E}">
        <p14:creationId xmlns:p14="http://schemas.microsoft.com/office/powerpoint/2010/main" val="321616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CEF9FA">
            <a:alpha val="75000"/>
          </a:srgb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067182-2DAE-4F95-83C8-F1D3C882BEB6}"/>
              </a:ext>
            </a:extLst>
          </p:cNvPr>
          <p:cNvSpPr txBox="1">
            <a:spLocks/>
          </p:cNvSpPr>
          <p:nvPr/>
        </p:nvSpPr>
        <p:spPr>
          <a:xfrm>
            <a:off x="1003340" y="101709"/>
            <a:ext cx="7137319" cy="12538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r>
              <a:rPr lang="en-US" sz="4200">
                <a:latin typeface="Calibri Light" panose="020F0302020204030204"/>
              </a:rPr>
              <a:t>What to do as a ‘Trusted Adult’</a:t>
            </a:r>
            <a:endParaRPr lang="en-US" sz="4200" dirty="0">
              <a:solidFill>
                <a:schemeClr val="bg1"/>
              </a:solidFill>
            </a:endParaRPr>
          </a:p>
        </p:txBody>
      </p:sp>
      <p:pic>
        <p:nvPicPr>
          <p:cNvPr id="8" name="Picture 7">
            <a:extLst>
              <a:ext uri="{FF2B5EF4-FFF2-40B4-BE49-F238E27FC236}">
                <a16:creationId xmlns:a16="http://schemas.microsoft.com/office/drawing/2014/main" id="{F24B5FB5-3765-4FE1-B0D3-B9BEF378A91D}"/>
              </a:ext>
            </a:extLst>
          </p:cNvPr>
          <p:cNvPicPr>
            <a:picLocks noChangeAspect="1"/>
          </p:cNvPicPr>
          <p:nvPr/>
        </p:nvPicPr>
        <p:blipFill>
          <a:blip r:embed="rId2"/>
          <a:stretch>
            <a:fillRect/>
          </a:stretch>
        </p:blipFill>
        <p:spPr>
          <a:xfrm>
            <a:off x="1347537" y="5237322"/>
            <a:ext cx="6670862" cy="1620678"/>
          </a:xfrm>
          <a:prstGeom prst="rect">
            <a:avLst/>
          </a:prstGeom>
        </p:spPr>
      </p:pic>
      <p:sp>
        <p:nvSpPr>
          <p:cNvPr id="9" name="TextBox 8">
            <a:extLst>
              <a:ext uri="{FF2B5EF4-FFF2-40B4-BE49-F238E27FC236}">
                <a16:creationId xmlns:a16="http://schemas.microsoft.com/office/drawing/2014/main" id="{B80DBB77-239A-4A67-B2E1-6F02F73C5F74}"/>
              </a:ext>
            </a:extLst>
          </p:cNvPr>
          <p:cNvSpPr txBox="1"/>
          <p:nvPr/>
        </p:nvSpPr>
        <p:spPr>
          <a:xfrm>
            <a:off x="593557" y="1082338"/>
            <a:ext cx="7956884" cy="4154984"/>
          </a:xfrm>
          <a:prstGeom prst="rect">
            <a:avLst/>
          </a:prstGeom>
          <a:noFill/>
        </p:spPr>
        <p:txBody>
          <a:bodyPr wrap="square" rtlCol="0">
            <a:spAutoFit/>
          </a:bodyPr>
          <a:lstStyle/>
          <a:p>
            <a:pPr algn="just"/>
            <a:r>
              <a:rPr lang="en-GB" sz="1200" dirty="0">
                <a:latin typeface="+mj-lt"/>
              </a:rPr>
              <a:t>We often tell children to speak to a trusted adult if they have concerns, however, feedback from some of our surveys has shown that sometimes those people who are ‘trusted adults’ don’t know how to support a child who has made a disclosure.</a:t>
            </a:r>
          </a:p>
          <a:p>
            <a:pPr algn="just"/>
            <a:endParaRPr lang="en-GB" sz="1200" dirty="0">
              <a:latin typeface="+mj-lt"/>
            </a:endParaRPr>
          </a:p>
          <a:p>
            <a:pPr algn="just"/>
            <a:r>
              <a:rPr lang="en-GB" sz="1200" dirty="0">
                <a:latin typeface="+mj-lt"/>
              </a:rPr>
              <a:t>Here are some ideas that may help;</a:t>
            </a:r>
          </a:p>
          <a:p>
            <a:pPr marL="285750" indent="-285750" algn="just">
              <a:buFont typeface="Arial" panose="020B0604020202020204" pitchFamily="34" charset="0"/>
              <a:buChar char="•"/>
            </a:pPr>
            <a:r>
              <a:rPr lang="en-GB" sz="1200" dirty="0">
                <a:latin typeface="+mj-lt"/>
              </a:rPr>
              <a:t>Always check with your school safeguarding policy as a first port of call. It may have guidance or contact details which help.</a:t>
            </a:r>
          </a:p>
          <a:p>
            <a:pPr marL="285750" indent="-285750" algn="just">
              <a:buFont typeface="Arial" panose="020B0604020202020204" pitchFamily="34" charset="0"/>
              <a:buChar char="•"/>
            </a:pPr>
            <a:r>
              <a:rPr lang="en-GB" sz="1200" dirty="0">
                <a:latin typeface="+mj-lt"/>
              </a:rPr>
              <a:t>Speak to other professionals within school for their advice. Someone may know the family, know a support agency who is already involved etc and support can be offered collaboratively.</a:t>
            </a:r>
          </a:p>
          <a:p>
            <a:pPr marL="285750" indent="-285750" algn="just">
              <a:buFont typeface="Arial" panose="020B0604020202020204" pitchFamily="34" charset="0"/>
              <a:buChar char="•"/>
            </a:pPr>
            <a:r>
              <a:rPr lang="en-GB" sz="1200" dirty="0">
                <a:latin typeface="+mj-lt"/>
              </a:rPr>
              <a:t>Keep a diary of events in case these need to be referred back to at a later date.</a:t>
            </a:r>
          </a:p>
          <a:p>
            <a:pPr marL="285750" indent="-285750" algn="just">
              <a:buFont typeface="Arial" panose="020B0604020202020204" pitchFamily="34" charset="0"/>
              <a:buChar char="•"/>
            </a:pPr>
            <a:r>
              <a:rPr lang="en-GB" sz="1200" dirty="0">
                <a:latin typeface="+mj-lt"/>
              </a:rPr>
              <a:t>Give the child time to share all they need to and ask them how you can support them. They may not know, but taking their feelings into account shows you want to work with them. They may be able to say how you can help as well.</a:t>
            </a:r>
          </a:p>
          <a:p>
            <a:pPr marL="285750" indent="-285750" algn="just">
              <a:buFont typeface="Arial" panose="020B0604020202020204" pitchFamily="34" charset="0"/>
              <a:buChar char="•"/>
            </a:pPr>
            <a:r>
              <a:rPr lang="en-GB" sz="1200" dirty="0">
                <a:latin typeface="+mj-lt"/>
              </a:rPr>
              <a:t>If you feel you can’t do anything at the moment other than listen, that’s ok. Try to speak to the child as often as needed to show you are there for them. While there are risk factors which make a child more vulnerable, there are also counterbalancing resilience factors. Having a consistent trusted adult to speak to for the long term is one such factor. While it might not seem like you are helping much, being a good listener/trusted adult may be the influencing factor which tips the balance positively.</a:t>
            </a:r>
          </a:p>
          <a:p>
            <a:pPr marL="285750" indent="-285750" algn="just">
              <a:buFont typeface="Arial" panose="020B0604020202020204" pitchFamily="34" charset="0"/>
              <a:buChar char="•"/>
            </a:pPr>
            <a:r>
              <a:rPr lang="en-GB" sz="1200" dirty="0">
                <a:latin typeface="+mj-lt"/>
              </a:rPr>
              <a:t>Are you being given information about crime (intelligence) which you feel would be useful for the police to know? You can feed this directly into West Yorkshire Police’s intelligence unit through our Partnership Intelligence Portal (PIP). If you don’t have PIP yet at your school, email </a:t>
            </a:r>
            <a:r>
              <a:rPr lang="en-GB" sz="1200" dirty="0">
                <a:latin typeface="+mj-lt"/>
                <a:hlinkClick r:id="rId3"/>
              </a:rPr>
              <a:t>sarah.whitehead@westyorkshire.police.uk</a:t>
            </a:r>
            <a:r>
              <a:rPr lang="en-GB" sz="1200" dirty="0">
                <a:latin typeface="+mj-lt"/>
              </a:rPr>
              <a:t>. We can arrange for PIP to be set up for reporting intelligence from school.</a:t>
            </a:r>
          </a:p>
          <a:p>
            <a:pPr marL="285750" indent="-285750" algn="just">
              <a:buFont typeface="Arial" panose="020B0604020202020204" pitchFamily="34" charset="0"/>
              <a:buChar char="•"/>
            </a:pPr>
            <a:r>
              <a:rPr lang="en-GB" sz="1200" dirty="0">
                <a:latin typeface="+mj-lt"/>
              </a:rPr>
              <a:t>The NSPCC have a helpline for adults concerned about a child - 0808 800 5000</a:t>
            </a:r>
          </a:p>
          <a:p>
            <a:pPr marL="285750" indent="-285750" algn="just">
              <a:buFont typeface="Arial" panose="020B0604020202020204" pitchFamily="34" charset="0"/>
              <a:buChar char="•"/>
            </a:pPr>
            <a:endParaRPr lang="en-GB" sz="1200" dirty="0">
              <a:latin typeface="+mj-lt"/>
            </a:endParaRPr>
          </a:p>
          <a:p>
            <a:pPr algn="just"/>
            <a:r>
              <a:rPr lang="en-GB" sz="1200" dirty="0">
                <a:latin typeface="+mj-lt"/>
              </a:rPr>
              <a:t>This slide is available as a PDF in the Schools Toolkit and can be emailed to the class teacher for reference. </a:t>
            </a:r>
          </a:p>
        </p:txBody>
      </p:sp>
    </p:spTree>
    <p:extLst>
      <p:ext uri="{BB962C8B-B14F-4D97-AF65-F5344CB8AC3E}">
        <p14:creationId xmlns:p14="http://schemas.microsoft.com/office/powerpoint/2010/main" val="85510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5BCD-942B-41AC-9464-D7E9D3DF14D4}"/>
              </a:ext>
            </a:extLst>
          </p:cNvPr>
          <p:cNvSpPr>
            <a:spLocks noGrp="1"/>
          </p:cNvSpPr>
          <p:nvPr>
            <p:ph type="title"/>
          </p:nvPr>
        </p:nvSpPr>
        <p:spPr>
          <a:xfrm>
            <a:off x="409074" y="438827"/>
            <a:ext cx="5605629" cy="994172"/>
          </a:xfrm>
          <a:custGeom>
            <a:avLst/>
            <a:gdLst>
              <a:gd name="connsiteX0" fmla="*/ 0 w 5605629"/>
              <a:gd name="connsiteY0" fmla="*/ 0 h 994172"/>
              <a:gd name="connsiteX1" fmla="*/ 454679 w 5605629"/>
              <a:gd name="connsiteY1" fmla="*/ 0 h 994172"/>
              <a:gd name="connsiteX2" fmla="*/ 965414 w 5605629"/>
              <a:gd name="connsiteY2" fmla="*/ 0 h 994172"/>
              <a:gd name="connsiteX3" fmla="*/ 1532205 w 5605629"/>
              <a:gd name="connsiteY3" fmla="*/ 0 h 994172"/>
              <a:gd name="connsiteX4" fmla="*/ 2211109 w 5605629"/>
              <a:gd name="connsiteY4" fmla="*/ 0 h 994172"/>
              <a:gd name="connsiteX5" fmla="*/ 2721844 w 5605629"/>
              <a:gd name="connsiteY5" fmla="*/ 0 h 994172"/>
              <a:gd name="connsiteX6" fmla="*/ 3176523 w 5605629"/>
              <a:gd name="connsiteY6" fmla="*/ 0 h 994172"/>
              <a:gd name="connsiteX7" fmla="*/ 3687258 w 5605629"/>
              <a:gd name="connsiteY7" fmla="*/ 0 h 994172"/>
              <a:gd name="connsiteX8" fmla="*/ 4141937 w 5605629"/>
              <a:gd name="connsiteY8" fmla="*/ 0 h 994172"/>
              <a:gd name="connsiteX9" fmla="*/ 4652672 w 5605629"/>
              <a:gd name="connsiteY9" fmla="*/ 0 h 994172"/>
              <a:gd name="connsiteX10" fmla="*/ 5605629 w 5605629"/>
              <a:gd name="connsiteY10" fmla="*/ 0 h 994172"/>
              <a:gd name="connsiteX11" fmla="*/ 5605629 w 5605629"/>
              <a:gd name="connsiteY11" fmla="*/ 477203 h 994172"/>
              <a:gd name="connsiteX12" fmla="*/ 5605629 w 5605629"/>
              <a:gd name="connsiteY12" fmla="*/ 994172 h 994172"/>
              <a:gd name="connsiteX13" fmla="*/ 4982781 w 5605629"/>
              <a:gd name="connsiteY13" fmla="*/ 994172 h 994172"/>
              <a:gd name="connsiteX14" fmla="*/ 4472046 w 5605629"/>
              <a:gd name="connsiteY14" fmla="*/ 994172 h 994172"/>
              <a:gd name="connsiteX15" fmla="*/ 4017367 w 5605629"/>
              <a:gd name="connsiteY15" fmla="*/ 994172 h 994172"/>
              <a:gd name="connsiteX16" fmla="*/ 3450576 w 5605629"/>
              <a:gd name="connsiteY16" fmla="*/ 994172 h 994172"/>
              <a:gd name="connsiteX17" fmla="*/ 2827728 w 5605629"/>
              <a:gd name="connsiteY17" fmla="*/ 994172 h 994172"/>
              <a:gd name="connsiteX18" fmla="*/ 2316993 w 5605629"/>
              <a:gd name="connsiteY18" fmla="*/ 994172 h 994172"/>
              <a:gd name="connsiteX19" fmla="*/ 1806258 w 5605629"/>
              <a:gd name="connsiteY19" fmla="*/ 994172 h 994172"/>
              <a:gd name="connsiteX20" fmla="*/ 1351579 w 5605629"/>
              <a:gd name="connsiteY20" fmla="*/ 994172 h 994172"/>
              <a:gd name="connsiteX21" fmla="*/ 616619 w 5605629"/>
              <a:gd name="connsiteY21" fmla="*/ 994172 h 994172"/>
              <a:gd name="connsiteX22" fmla="*/ 0 w 5605629"/>
              <a:gd name="connsiteY22" fmla="*/ 994172 h 994172"/>
              <a:gd name="connsiteX23" fmla="*/ 0 w 5605629"/>
              <a:gd name="connsiteY23" fmla="*/ 477203 h 994172"/>
              <a:gd name="connsiteX24" fmla="*/ 0 w 5605629"/>
              <a:gd name="connsiteY24" fmla="*/ 0 h 99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05629" h="994172" fill="none" extrusionOk="0">
                <a:moveTo>
                  <a:pt x="0" y="0"/>
                </a:moveTo>
                <a:cubicBezTo>
                  <a:pt x="115649" y="-21124"/>
                  <a:pt x="301880" y="-19726"/>
                  <a:pt x="454679" y="0"/>
                </a:cubicBezTo>
                <a:cubicBezTo>
                  <a:pt x="607478" y="19726"/>
                  <a:pt x="759630" y="-16140"/>
                  <a:pt x="965414" y="0"/>
                </a:cubicBezTo>
                <a:cubicBezTo>
                  <a:pt x="1171199" y="16140"/>
                  <a:pt x="1266416" y="17547"/>
                  <a:pt x="1532205" y="0"/>
                </a:cubicBezTo>
                <a:cubicBezTo>
                  <a:pt x="1797994" y="-17547"/>
                  <a:pt x="1979076" y="32481"/>
                  <a:pt x="2211109" y="0"/>
                </a:cubicBezTo>
                <a:cubicBezTo>
                  <a:pt x="2443142" y="-32481"/>
                  <a:pt x="2540628" y="14590"/>
                  <a:pt x="2721844" y="0"/>
                </a:cubicBezTo>
                <a:cubicBezTo>
                  <a:pt x="2903061" y="-14590"/>
                  <a:pt x="2961867" y="15316"/>
                  <a:pt x="3176523" y="0"/>
                </a:cubicBezTo>
                <a:cubicBezTo>
                  <a:pt x="3391179" y="-15316"/>
                  <a:pt x="3581844" y="16574"/>
                  <a:pt x="3687258" y="0"/>
                </a:cubicBezTo>
                <a:cubicBezTo>
                  <a:pt x="3792672" y="-16574"/>
                  <a:pt x="3957490" y="3927"/>
                  <a:pt x="4141937" y="0"/>
                </a:cubicBezTo>
                <a:cubicBezTo>
                  <a:pt x="4326384" y="-3927"/>
                  <a:pt x="4414758" y="7953"/>
                  <a:pt x="4652672" y="0"/>
                </a:cubicBezTo>
                <a:cubicBezTo>
                  <a:pt x="4890586" y="-7953"/>
                  <a:pt x="5350044" y="10611"/>
                  <a:pt x="5605629" y="0"/>
                </a:cubicBezTo>
                <a:cubicBezTo>
                  <a:pt x="5624323" y="231657"/>
                  <a:pt x="5588161" y="349197"/>
                  <a:pt x="5605629" y="477203"/>
                </a:cubicBezTo>
                <a:cubicBezTo>
                  <a:pt x="5623097" y="605209"/>
                  <a:pt x="5606186" y="854569"/>
                  <a:pt x="5605629" y="994172"/>
                </a:cubicBezTo>
                <a:cubicBezTo>
                  <a:pt x="5323121" y="1002648"/>
                  <a:pt x="5279179" y="999867"/>
                  <a:pt x="4982781" y="994172"/>
                </a:cubicBezTo>
                <a:cubicBezTo>
                  <a:pt x="4686383" y="988477"/>
                  <a:pt x="4592466" y="974856"/>
                  <a:pt x="4472046" y="994172"/>
                </a:cubicBezTo>
                <a:cubicBezTo>
                  <a:pt x="4351627" y="1013488"/>
                  <a:pt x="4135671" y="993794"/>
                  <a:pt x="4017367" y="994172"/>
                </a:cubicBezTo>
                <a:cubicBezTo>
                  <a:pt x="3899063" y="994550"/>
                  <a:pt x="3591364" y="1013565"/>
                  <a:pt x="3450576" y="994172"/>
                </a:cubicBezTo>
                <a:cubicBezTo>
                  <a:pt x="3309788" y="974779"/>
                  <a:pt x="2969854" y="972578"/>
                  <a:pt x="2827728" y="994172"/>
                </a:cubicBezTo>
                <a:cubicBezTo>
                  <a:pt x="2685602" y="1015766"/>
                  <a:pt x="2464189" y="971932"/>
                  <a:pt x="2316993" y="994172"/>
                </a:cubicBezTo>
                <a:cubicBezTo>
                  <a:pt x="2169797" y="1016412"/>
                  <a:pt x="2015645" y="980503"/>
                  <a:pt x="1806258" y="994172"/>
                </a:cubicBezTo>
                <a:cubicBezTo>
                  <a:pt x="1596871" y="1007841"/>
                  <a:pt x="1505692" y="1012327"/>
                  <a:pt x="1351579" y="994172"/>
                </a:cubicBezTo>
                <a:cubicBezTo>
                  <a:pt x="1197466" y="976017"/>
                  <a:pt x="818663" y="961399"/>
                  <a:pt x="616619" y="994172"/>
                </a:cubicBezTo>
                <a:cubicBezTo>
                  <a:pt x="414575" y="1026945"/>
                  <a:pt x="242874" y="978894"/>
                  <a:pt x="0" y="994172"/>
                </a:cubicBezTo>
                <a:cubicBezTo>
                  <a:pt x="17458" y="808587"/>
                  <a:pt x="-21910" y="636894"/>
                  <a:pt x="0" y="477203"/>
                </a:cubicBezTo>
                <a:cubicBezTo>
                  <a:pt x="21910" y="317512"/>
                  <a:pt x="-11149" y="122352"/>
                  <a:pt x="0" y="0"/>
                </a:cubicBezTo>
                <a:close/>
              </a:path>
              <a:path w="5605629" h="994172" stroke="0" extrusionOk="0">
                <a:moveTo>
                  <a:pt x="0" y="0"/>
                </a:moveTo>
                <a:cubicBezTo>
                  <a:pt x="151949" y="-12801"/>
                  <a:pt x="390089" y="-13315"/>
                  <a:pt x="510735" y="0"/>
                </a:cubicBezTo>
                <a:cubicBezTo>
                  <a:pt x="631382" y="13315"/>
                  <a:pt x="892428" y="-19755"/>
                  <a:pt x="1245695" y="0"/>
                </a:cubicBezTo>
                <a:cubicBezTo>
                  <a:pt x="1598962" y="19755"/>
                  <a:pt x="1688380" y="2826"/>
                  <a:pt x="1980656" y="0"/>
                </a:cubicBezTo>
                <a:cubicBezTo>
                  <a:pt x="2272932" y="-2826"/>
                  <a:pt x="2307088" y="-29346"/>
                  <a:pt x="2603503" y="0"/>
                </a:cubicBezTo>
                <a:cubicBezTo>
                  <a:pt x="2899918" y="29346"/>
                  <a:pt x="3040195" y="-9875"/>
                  <a:pt x="3226351" y="0"/>
                </a:cubicBezTo>
                <a:cubicBezTo>
                  <a:pt x="3412507" y="9875"/>
                  <a:pt x="3603535" y="-25628"/>
                  <a:pt x="3793142" y="0"/>
                </a:cubicBezTo>
                <a:cubicBezTo>
                  <a:pt x="3982749" y="25628"/>
                  <a:pt x="4376873" y="-2931"/>
                  <a:pt x="4528103" y="0"/>
                </a:cubicBezTo>
                <a:cubicBezTo>
                  <a:pt x="4679333" y="2931"/>
                  <a:pt x="5263137" y="-43793"/>
                  <a:pt x="5605629" y="0"/>
                </a:cubicBezTo>
                <a:cubicBezTo>
                  <a:pt x="5627683" y="175995"/>
                  <a:pt x="5614500" y="385207"/>
                  <a:pt x="5605629" y="497086"/>
                </a:cubicBezTo>
                <a:cubicBezTo>
                  <a:pt x="5596758" y="608965"/>
                  <a:pt x="5624668" y="760405"/>
                  <a:pt x="5605629" y="994172"/>
                </a:cubicBezTo>
                <a:cubicBezTo>
                  <a:pt x="5484362" y="976958"/>
                  <a:pt x="5273996" y="996630"/>
                  <a:pt x="5150950" y="994172"/>
                </a:cubicBezTo>
                <a:cubicBezTo>
                  <a:pt x="5027904" y="991714"/>
                  <a:pt x="4776591" y="979414"/>
                  <a:pt x="4528103" y="994172"/>
                </a:cubicBezTo>
                <a:cubicBezTo>
                  <a:pt x="4279615" y="1008930"/>
                  <a:pt x="4068492" y="976646"/>
                  <a:pt x="3849199" y="994172"/>
                </a:cubicBezTo>
                <a:cubicBezTo>
                  <a:pt x="3629906" y="1011698"/>
                  <a:pt x="3447186" y="980138"/>
                  <a:pt x="3170295" y="994172"/>
                </a:cubicBezTo>
                <a:cubicBezTo>
                  <a:pt x="2893404" y="1008206"/>
                  <a:pt x="2682958" y="1000218"/>
                  <a:pt x="2491391" y="994172"/>
                </a:cubicBezTo>
                <a:cubicBezTo>
                  <a:pt x="2299824" y="988126"/>
                  <a:pt x="2088718" y="959446"/>
                  <a:pt x="1756430" y="994172"/>
                </a:cubicBezTo>
                <a:cubicBezTo>
                  <a:pt x="1424142" y="1028898"/>
                  <a:pt x="1351161" y="975930"/>
                  <a:pt x="1021470" y="994172"/>
                </a:cubicBezTo>
                <a:cubicBezTo>
                  <a:pt x="691779" y="1012414"/>
                  <a:pt x="342212" y="956177"/>
                  <a:pt x="0" y="994172"/>
                </a:cubicBezTo>
                <a:cubicBezTo>
                  <a:pt x="-14864" y="813222"/>
                  <a:pt x="-8441" y="714198"/>
                  <a:pt x="0" y="477203"/>
                </a:cubicBezTo>
                <a:cubicBezTo>
                  <a:pt x="8441" y="240208"/>
                  <a:pt x="17649" y="110485"/>
                  <a:pt x="0" y="0"/>
                </a:cubicBezTo>
                <a:close/>
              </a:path>
            </a:pathLst>
          </a:custGeom>
          <a:solidFill>
            <a:srgbClr val="E1FFE1"/>
          </a:solidFill>
          <a:ln>
            <a:solidFill>
              <a:schemeClr val="accent6">
                <a:lumMod val="75000"/>
              </a:schemeClr>
            </a:solidFill>
            <a:extLst>
              <a:ext uri="{C807C97D-BFC1-408E-A445-0C87EB9F89A2}">
                <ask:lineSketchStyleProps xmlns:ask="http://schemas.microsoft.com/office/drawing/2018/sketchyshapes" sd="1621486895">
                  <ask:type>
                    <ask:lineSketchFreehand/>
                  </ask:type>
                </ask:lineSketchStyleProps>
              </a:ext>
            </a:extLst>
          </a:ln>
        </p:spPr>
        <p:txBody>
          <a:bodyPr>
            <a:normAutofit/>
          </a:bodyPr>
          <a:lstStyle/>
          <a:p>
            <a:r>
              <a:rPr lang="en-GB" sz="3000" dirty="0">
                <a:solidFill>
                  <a:schemeClr val="accent6">
                    <a:lumMod val="50000"/>
                  </a:schemeClr>
                </a:solidFill>
              </a:rPr>
              <a:t>Trauma Informed Safeguarding </a:t>
            </a:r>
            <a:r>
              <a:rPr lang="en-GB" sz="1600" dirty="0">
                <a:solidFill>
                  <a:schemeClr val="accent6">
                    <a:lumMod val="50000"/>
                  </a:schemeClr>
                </a:solidFill>
              </a:rPr>
              <a:t>(Discuss with Class Teacher Before Delivering the Input)</a:t>
            </a:r>
          </a:p>
        </p:txBody>
      </p:sp>
      <p:sp>
        <p:nvSpPr>
          <p:cNvPr id="4" name="Content Placeholder 2">
            <a:extLst>
              <a:ext uri="{FF2B5EF4-FFF2-40B4-BE49-F238E27FC236}">
                <a16:creationId xmlns:a16="http://schemas.microsoft.com/office/drawing/2014/main" id="{367B6A60-0251-49D9-9FB5-1184FFE0371F}"/>
              </a:ext>
            </a:extLst>
          </p:cNvPr>
          <p:cNvSpPr>
            <a:spLocks noGrp="1"/>
          </p:cNvSpPr>
          <p:nvPr>
            <p:ph idx="1"/>
          </p:nvPr>
        </p:nvSpPr>
        <p:spPr>
          <a:xfrm>
            <a:off x="409074" y="1648899"/>
            <a:ext cx="5735005" cy="3875601"/>
          </a:xfrm>
        </p:spPr>
        <p:txBody>
          <a:bodyPr vert="horz" lIns="91440" tIns="45720" rIns="91440" bIns="45720" rtlCol="0" anchor="ctr">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t>Please be aware that a child in your class may be affected by the content of this lesson. </a:t>
            </a:r>
          </a:p>
          <a:p>
            <a:pPr marL="0" marR="0" lvl="0" indent="0" algn="l" defTabSz="457200" rtl="0" eaLnBrk="1" fontAlgn="auto" latinLnBrk="0" hangingPunct="1">
              <a:lnSpc>
                <a:spcPct val="90000"/>
              </a:lnSpc>
              <a:spcBef>
                <a:spcPts val="0"/>
              </a:spcBef>
              <a:spcAft>
                <a:spcPts val="0"/>
              </a:spcAft>
              <a:buClrTx/>
              <a:buSzTx/>
              <a:buFontTx/>
              <a:buNone/>
              <a:tabLst/>
              <a:defRPr/>
            </a:pPr>
            <a:endParaRPr lang="en-US" sz="1300" dirty="0">
              <a:solidFill>
                <a:schemeClr val="accent6">
                  <a:lumMod val="50000"/>
                </a:schemeClr>
              </a:solidFill>
              <a:latin typeface="+mj-lt"/>
              <a:cs typeface="Aharoni" panose="02010803020104030203" pitchFamily="2" charset="-79"/>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t>Do not expect any children to speak </a:t>
            </a:r>
            <a:r>
              <a:rPr lang="en-US" sz="1300" dirty="0">
                <a:solidFill>
                  <a:schemeClr val="accent6">
                    <a:lumMod val="50000"/>
                  </a:schemeClr>
                </a:solidFill>
                <a:latin typeface="+mj-lt"/>
                <a:cs typeface="Aharoni" panose="02010803020104030203" pitchFamily="2" charset="-79"/>
              </a:rPr>
              <a:t>if the don’t want to and reassure them they won’t be expected to share personal experiences.</a:t>
            </a:r>
            <a:br>
              <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br>
            <a:br>
              <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br>
            <a:r>
              <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t>They may react during the lesson or later and in a range of different ways, some of which may be challenging however some children may react by becoming quieter. Be aware of any changes in behaviour.</a:t>
            </a:r>
            <a:br>
              <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br>
            <a:br>
              <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br>
            <a:r>
              <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t>Each lesson should start and end with recognition of this, reminding children that if anything at all upsets or worries them they should talk to a trusted adult.</a:t>
            </a:r>
          </a:p>
          <a:p>
            <a:pPr marL="0" marR="0" lvl="0" indent="0" algn="l" defTabSz="457200" rtl="0" eaLnBrk="1" fontAlgn="auto" latinLnBrk="0" hangingPunct="1">
              <a:lnSpc>
                <a:spcPct val="90000"/>
              </a:lnSpc>
              <a:spcBef>
                <a:spcPts val="0"/>
              </a:spcBef>
              <a:spcAft>
                <a:spcPts val="0"/>
              </a:spcAft>
              <a:buClrTx/>
              <a:buSzTx/>
              <a:buFontTx/>
              <a:buNone/>
              <a:tabLst/>
              <a:defRPr/>
            </a:pPr>
            <a:br>
              <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br>
            <a:r>
              <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t>Children who you least expect could be dealing with very difficult circumstances.</a:t>
            </a:r>
            <a:br>
              <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br>
            <a:br>
              <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br>
            <a:r>
              <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t>Be prepared to listen, show kindness and know your school safeguarding and reporting policies.</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t>It is possible that this lesson may also contain triggers for the adults in the classroom.</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t>Seek help from trusted colleagues or national support networks and take time to be kind to yourself</a:t>
            </a:r>
            <a:r>
              <a:rPr lang="en-US" sz="1300" dirty="0">
                <a:solidFill>
                  <a:schemeClr val="accent6">
                    <a:lumMod val="50000"/>
                  </a:schemeClr>
                </a:solidFill>
                <a:latin typeface="+mj-lt"/>
                <a:cs typeface="Aharoni" panose="02010803020104030203" pitchFamily="2" charset="-79"/>
              </a:rPr>
              <a:t>.</a:t>
            </a:r>
          </a:p>
        </p:txBody>
      </p:sp>
      <p:sp>
        <p:nvSpPr>
          <p:cNvPr id="33"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275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9BC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a:extLst>
              <a:ext uri="{FF2B5EF4-FFF2-40B4-BE49-F238E27FC236}">
                <a16:creationId xmlns:a16="http://schemas.microsoft.com/office/drawing/2014/main" id="{7D43C4F7-F040-49E0-AE57-FBA07B4FCD85}"/>
              </a:ext>
            </a:extLst>
          </p:cNvPr>
          <p:cNvSpPr/>
          <p:nvPr/>
        </p:nvSpPr>
        <p:spPr>
          <a:xfrm>
            <a:off x="7203947" y="5133474"/>
            <a:ext cx="1940053" cy="1569660"/>
          </a:xfrm>
          <a:prstGeom prst="rect">
            <a:avLst/>
          </a:prstGeom>
        </p:spPr>
        <p:txBody>
          <a:bodyPr wrap="square">
            <a:spAutoFit/>
          </a:bodyPr>
          <a:lstStyle/>
          <a:p>
            <a:r>
              <a:rPr lang="en-GB" sz="1200" dirty="0">
                <a:solidFill>
                  <a:schemeClr val="bg1"/>
                </a:solidFill>
                <a:latin typeface="+mj-lt"/>
              </a:rPr>
              <a:t>Any questions?</a:t>
            </a:r>
          </a:p>
          <a:p>
            <a:endParaRPr lang="en-GB" sz="1200" u="sng" dirty="0">
              <a:solidFill>
                <a:schemeClr val="bg1"/>
              </a:solidFill>
              <a:latin typeface="+mj-lt"/>
            </a:endParaRPr>
          </a:p>
          <a:p>
            <a:r>
              <a:rPr lang="en-GB" sz="1200" dirty="0">
                <a:solidFill>
                  <a:schemeClr val="bg1"/>
                </a:solidFill>
                <a:latin typeface="+mj-lt"/>
              </a:rPr>
              <a:t>Contact;</a:t>
            </a:r>
          </a:p>
          <a:p>
            <a:r>
              <a:rPr lang="en-GB" sz="1200" u="sng" dirty="0">
                <a:solidFill>
                  <a:schemeClr val="bg1"/>
                </a:solidFill>
                <a:latin typeface="+mj-lt"/>
              </a:rPr>
              <a:t>Force Education Liaison Officer </a:t>
            </a:r>
          </a:p>
          <a:p>
            <a:endParaRPr lang="en-GB" sz="1200" u="sng" dirty="0">
              <a:solidFill>
                <a:schemeClr val="bg1"/>
              </a:solidFill>
              <a:latin typeface="+mj-lt"/>
            </a:endParaRPr>
          </a:p>
          <a:p>
            <a:r>
              <a:rPr lang="en-GB" sz="1200" dirty="0" err="1">
                <a:solidFill>
                  <a:schemeClr val="bg1"/>
                </a:solidFill>
                <a:latin typeface="+mj-lt"/>
              </a:rPr>
              <a:t>sarah.whitehead</a:t>
            </a:r>
            <a:r>
              <a:rPr lang="en-GB" sz="1200" dirty="0">
                <a:solidFill>
                  <a:schemeClr val="bg1"/>
                </a:solidFill>
                <a:latin typeface="+mj-lt"/>
              </a:rPr>
              <a:t>@</a:t>
            </a:r>
          </a:p>
          <a:p>
            <a:r>
              <a:rPr lang="en-GB" sz="1200" dirty="0">
                <a:solidFill>
                  <a:schemeClr val="bg1"/>
                </a:solidFill>
                <a:latin typeface="+mj-lt"/>
              </a:rPr>
              <a:t>westyorkshire.police.uk</a:t>
            </a:r>
          </a:p>
        </p:txBody>
      </p:sp>
      <p:pic>
        <p:nvPicPr>
          <p:cNvPr id="8" name="Picture 7">
            <a:extLst>
              <a:ext uri="{FF2B5EF4-FFF2-40B4-BE49-F238E27FC236}">
                <a16:creationId xmlns:a16="http://schemas.microsoft.com/office/drawing/2014/main" id="{7F7A7362-33E6-4E30-A529-6C44D7E508EA}"/>
              </a:ext>
            </a:extLst>
          </p:cNvPr>
          <p:cNvPicPr>
            <a:picLocks noChangeAspect="1"/>
          </p:cNvPicPr>
          <p:nvPr/>
        </p:nvPicPr>
        <p:blipFill>
          <a:blip r:embed="rId2"/>
          <a:stretch>
            <a:fillRect/>
          </a:stretch>
        </p:blipFill>
        <p:spPr>
          <a:xfrm>
            <a:off x="6410472" y="2778822"/>
            <a:ext cx="1557926" cy="1300356"/>
          </a:xfrm>
          <a:prstGeom prst="rect">
            <a:avLst/>
          </a:prstGeom>
        </p:spPr>
      </p:pic>
    </p:spTree>
    <p:extLst>
      <p:ext uri="{BB962C8B-B14F-4D97-AF65-F5344CB8AC3E}">
        <p14:creationId xmlns:p14="http://schemas.microsoft.com/office/powerpoint/2010/main" val="349048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5BCD-942B-41AC-9464-D7E9D3DF14D4}"/>
              </a:ext>
            </a:extLst>
          </p:cNvPr>
          <p:cNvSpPr>
            <a:spLocks noGrp="1"/>
          </p:cNvSpPr>
          <p:nvPr>
            <p:ph type="title"/>
          </p:nvPr>
        </p:nvSpPr>
        <p:spPr>
          <a:xfrm>
            <a:off x="473761" y="486953"/>
            <a:ext cx="4675755" cy="994172"/>
          </a:xfrm>
          <a:custGeom>
            <a:avLst/>
            <a:gdLst>
              <a:gd name="connsiteX0" fmla="*/ 0 w 4675755"/>
              <a:gd name="connsiteY0" fmla="*/ 0 h 994172"/>
              <a:gd name="connsiteX1" fmla="*/ 714723 w 4675755"/>
              <a:gd name="connsiteY1" fmla="*/ 0 h 994172"/>
              <a:gd name="connsiteX2" fmla="*/ 1429445 w 4675755"/>
              <a:gd name="connsiteY2" fmla="*/ 0 h 994172"/>
              <a:gd name="connsiteX3" fmla="*/ 2097410 w 4675755"/>
              <a:gd name="connsiteY3" fmla="*/ 0 h 994172"/>
              <a:gd name="connsiteX4" fmla="*/ 2858890 w 4675755"/>
              <a:gd name="connsiteY4" fmla="*/ 0 h 994172"/>
              <a:gd name="connsiteX5" fmla="*/ 3386583 w 4675755"/>
              <a:gd name="connsiteY5" fmla="*/ 0 h 994172"/>
              <a:gd name="connsiteX6" fmla="*/ 4675755 w 4675755"/>
              <a:gd name="connsiteY6" fmla="*/ 0 h 994172"/>
              <a:gd name="connsiteX7" fmla="*/ 4675755 w 4675755"/>
              <a:gd name="connsiteY7" fmla="*/ 487144 h 994172"/>
              <a:gd name="connsiteX8" fmla="*/ 4675755 w 4675755"/>
              <a:gd name="connsiteY8" fmla="*/ 994172 h 994172"/>
              <a:gd name="connsiteX9" fmla="*/ 3914275 w 4675755"/>
              <a:gd name="connsiteY9" fmla="*/ 994172 h 994172"/>
              <a:gd name="connsiteX10" fmla="*/ 3293067 w 4675755"/>
              <a:gd name="connsiteY10" fmla="*/ 994172 h 994172"/>
              <a:gd name="connsiteX11" fmla="*/ 2718618 w 4675755"/>
              <a:gd name="connsiteY11" fmla="*/ 994172 h 994172"/>
              <a:gd name="connsiteX12" fmla="*/ 2097410 w 4675755"/>
              <a:gd name="connsiteY12" fmla="*/ 994172 h 994172"/>
              <a:gd name="connsiteX13" fmla="*/ 1335930 w 4675755"/>
              <a:gd name="connsiteY13" fmla="*/ 994172 h 994172"/>
              <a:gd name="connsiteX14" fmla="*/ 621207 w 4675755"/>
              <a:gd name="connsiteY14" fmla="*/ 994172 h 994172"/>
              <a:gd name="connsiteX15" fmla="*/ 0 w 4675755"/>
              <a:gd name="connsiteY15" fmla="*/ 994172 h 994172"/>
              <a:gd name="connsiteX16" fmla="*/ 0 w 4675755"/>
              <a:gd name="connsiteY16" fmla="*/ 497086 h 994172"/>
              <a:gd name="connsiteX17" fmla="*/ 0 w 4675755"/>
              <a:gd name="connsiteY17" fmla="*/ 0 h 99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75755" h="994172" fill="none" extrusionOk="0">
                <a:moveTo>
                  <a:pt x="0" y="0"/>
                </a:moveTo>
                <a:cubicBezTo>
                  <a:pt x="347332" y="-15329"/>
                  <a:pt x="568450" y="-4201"/>
                  <a:pt x="714723" y="0"/>
                </a:cubicBezTo>
                <a:cubicBezTo>
                  <a:pt x="860996" y="4201"/>
                  <a:pt x="1261312" y="10533"/>
                  <a:pt x="1429445" y="0"/>
                </a:cubicBezTo>
                <a:cubicBezTo>
                  <a:pt x="1597578" y="-10533"/>
                  <a:pt x="1883160" y="4020"/>
                  <a:pt x="2097410" y="0"/>
                </a:cubicBezTo>
                <a:cubicBezTo>
                  <a:pt x="2311661" y="-4020"/>
                  <a:pt x="2500407" y="-32897"/>
                  <a:pt x="2858890" y="0"/>
                </a:cubicBezTo>
                <a:cubicBezTo>
                  <a:pt x="3217373" y="32897"/>
                  <a:pt x="3217919" y="23714"/>
                  <a:pt x="3386583" y="0"/>
                </a:cubicBezTo>
                <a:cubicBezTo>
                  <a:pt x="3555247" y="-23714"/>
                  <a:pt x="4093923" y="-61960"/>
                  <a:pt x="4675755" y="0"/>
                </a:cubicBezTo>
                <a:cubicBezTo>
                  <a:pt x="4673283" y="195297"/>
                  <a:pt x="4666746" y="295111"/>
                  <a:pt x="4675755" y="487144"/>
                </a:cubicBezTo>
                <a:cubicBezTo>
                  <a:pt x="4684764" y="679177"/>
                  <a:pt x="4678740" y="746478"/>
                  <a:pt x="4675755" y="994172"/>
                </a:cubicBezTo>
                <a:cubicBezTo>
                  <a:pt x="4500033" y="965681"/>
                  <a:pt x="4173800" y="972739"/>
                  <a:pt x="3914275" y="994172"/>
                </a:cubicBezTo>
                <a:cubicBezTo>
                  <a:pt x="3654750" y="1015605"/>
                  <a:pt x="3541592" y="1021942"/>
                  <a:pt x="3293067" y="994172"/>
                </a:cubicBezTo>
                <a:cubicBezTo>
                  <a:pt x="3044542" y="966402"/>
                  <a:pt x="2978851" y="1003493"/>
                  <a:pt x="2718618" y="994172"/>
                </a:cubicBezTo>
                <a:cubicBezTo>
                  <a:pt x="2458385" y="984851"/>
                  <a:pt x="2231741" y="1013002"/>
                  <a:pt x="2097410" y="994172"/>
                </a:cubicBezTo>
                <a:cubicBezTo>
                  <a:pt x="1963079" y="975342"/>
                  <a:pt x="1598496" y="999084"/>
                  <a:pt x="1335930" y="994172"/>
                </a:cubicBezTo>
                <a:cubicBezTo>
                  <a:pt x="1073364" y="989260"/>
                  <a:pt x="818903" y="991637"/>
                  <a:pt x="621207" y="994172"/>
                </a:cubicBezTo>
                <a:cubicBezTo>
                  <a:pt x="423511" y="996707"/>
                  <a:pt x="193710" y="973352"/>
                  <a:pt x="0" y="994172"/>
                </a:cubicBezTo>
                <a:cubicBezTo>
                  <a:pt x="-17099" y="794152"/>
                  <a:pt x="-24304" y="702063"/>
                  <a:pt x="0" y="497086"/>
                </a:cubicBezTo>
                <a:cubicBezTo>
                  <a:pt x="24304" y="292109"/>
                  <a:pt x="5174" y="128148"/>
                  <a:pt x="0" y="0"/>
                </a:cubicBezTo>
                <a:close/>
              </a:path>
              <a:path w="4675755" h="994172" stroke="0" extrusionOk="0">
                <a:moveTo>
                  <a:pt x="0" y="0"/>
                </a:moveTo>
                <a:cubicBezTo>
                  <a:pt x="233705" y="5942"/>
                  <a:pt x="478944" y="32165"/>
                  <a:pt x="714723" y="0"/>
                </a:cubicBezTo>
                <a:cubicBezTo>
                  <a:pt x="950502" y="-32165"/>
                  <a:pt x="1096426" y="-30266"/>
                  <a:pt x="1476203" y="0"/>
                </a:cubicBezTo>
                <a:cubicBezTo>
                  <a:pt x="1855980" y="30266"/>
                  <a:pt x="1970085" y="34205"/>
                  <a:pt x="2190925" y="0"/>
                </a:cubicBezTo>
                <a:cubicBezTo>
                  <a:pt x="2411765" y="-34205"/>
                  <a:pt x="2653912" y="-22921"/>
                  <a:pt x="2812133" y="0"/>
                </a:cubicBezTo>
                <a:cubicBezTo>
                  <a:pt x="2970354" y="22921"/>
                  <a:pt x="3231405" y="2936"/>
                  <a:pt x="3433340" y="0"/>
                </a:cubicBezTo>
                <a:cubicBezTo>
                  <a:pt x="3635275" y="-2936"/>
                  <a:pt x="3836874" y="-19824"/>
                  <a:pt x="3961032" y="0"/>
                </a:cubicBezTo>
                <a:cubicBezTo>
                  <a:pt x="4085190" y="19824"/>
                  <a:pt x="4482144" y="-10732"/>
                  <a:pt x="4675755" y="0"/>
                </a:cubicBezTo>
                <a:cubicBezTo>
                  <a:pt x="4652849" y="168355"/>
                  <a:pt x="4686115" y="331713"/>
                  <a:pt x="4675755" y="507028"/>
                </a:cubicBezTo>
                <a:cubicBezTo>
                  <a:pt x="4665395" y="682343"/>
                  <a:pt x="4668767" y="838064"/>
                  <a:pt x="4675755" y="994172"/>
                </a:cubicBezTo>
                <a:cubicBezTo>
                  <a:pt x="4443476" y="1021888"/>
                  <a:pt x="4238340" y="1008793"/>
                  <a:pt x="4101305" y="994172"/>
                </a:cubicBezTo>
                <a:cubicBezTo>
                  <a:pt x="3964270" y="979552"/>
                  <a:pt x="3727631" y="977984"/>
                  <a:pt x="3480098" y="994172"/>
                </a:cubicBezTo>
                <a:cubicBezTo>
                  <a:pt x="3232565" y="1010360"/>
                  <a:pt x="3193126" y="1006702"/>
                  <a:pt x="2952405" y="994172"/>
                </a:cubicBezTo>
                <a:cubicBezTo>
                  <a:pt x="2711684" y="981642"/>
                  <a:pt x="2374013" y="980221"/>
                  <a:pt x="2190925" y="994172"/>
                </a:cubicBezTo>
                <a:cubicBezTo>
                  <a:pt x="2007837" y="1008123"/>
                  <a:pt x="1715496" y="971558"/>
                  <a:pt x="1522960" y="994172"/>
                </a:cubicBezTo>
                <a:cubicBezTo>
                  <a:pt x="1330425" y="1016786"/>
                  <a:pt x="1114374" y="1004975"/>
                  <a:pt x="761480" y="994172"/>
                </a:cubicBezTo>
                <a:cubicBezTo>
                  <a:pt x="408586" y="983369"/>
                  <a:pt x="155060" y="1021618"/>
                  <a:pt x="0" y="994172"/>
                </a:cubicBezTo>
                <a:cubicBezTo>
                  <a:pt x="15451" y="886991"/>
                  <a:pt x="18053" y="661683"/>
                  <a:pt x="0" y="507028"/>
                </a:cubicBezTo>
                <a:cubicBezTo>
                  <a:pt x="-18053" y="352373"/>
                  <a:pt x="-15522" y="209791"/>
                  <a:pt x="0" y="0"/>
                </a:cubicBezTo>
                <a:close/>
              </a:path>
            </a:pathLst>
          </a:custGeom>
          <a:solidFill>
            <a:schemeClr val="accent6">
              <a:lumMod val="20000"/>
              <a:lumOff val="80000"/>
            </a:schemeClr>
          </a:solidFill>
          <a:ln>
            <a:solidFill>
              <a:schemeClr val="accent6">
                <a:lumMod val="75000"/>
              </a:schemeClr>
            </a:solidFill>
            <a:extLst>
              <a:ext uri="{C807C97D-BFC1-408E-A445-0C87EB9F89A2}">
                <ask:lineSketchStyleProps xmlns:ask="http://schemas.microsoft.com/office/drawing/2018/sketchyshapes" sd="1214280609">
                  <ask:type>
                    <ask:lineSketchFreehand/>
                  </ask:type>
                </ask:lineSketchStyleProps>
              </a:ext>
            </a:extLst>
          </a:ln>
        </p:spPr>
        <p:txBody>
          <a:bodyPr>
            <a:normAutofit/>
          </a:bodyPr>
          <a:lstStyle/>
          <a:p>
            <a:pPr algn="ctr"/>
            <a:r>
              <a:rPr kumimoji="0" lang="en-GB" sz="4200" b="0" i="0" u="none" strike="noStrike" kern="1200" cap="none" spc="0" normalizeH="0" baseline="0" noProof="0" dirty="0">
                <a:ln>
                  <a:noFill/>
                </a:ln>
                <a:solidFill>
                  <a:schemeClr val="accent6">
                    <a:lumMod val="50000"/>
                  </a:schemeClr>
                </a:solidFill>
                <a:effectLst/>
                <a:uLnTx/>
                <a:uFillTx/>
                <a:latin typeface="Calibri Light" panose="020F0302020204030204"/>
                <a:ea typeface="+mj-ea"/>
                <a:cs typeface="+mj-cs"/>
              </a:rPr>
              <a:t>Polite Reminder</a:t>
            </a:r>
            <a:endParaRPr lang="en-GB" sz="3000" dirty="0">
              <a:solidFill>
                <a:schemeClr val="accent6">
                  <a:lumMod val="50000"/>
                </a:schemeClr>
              </a:solidFill>
            </a:endParaRPr>
          </a:p>
        </p:txBody>
      </p:sp>
      <p:sp>
        <p:nvSpPr>
          <p:cNvPr id="4" name="Content Placeholder 2">
            <a:extLst>
              <a:ext uri="{FF2B5EF4-FFF2-40B4-BE49-F238E27FC236}">
                <a16:creationId xmlns:a16="http://schemas.microsoft.com/office/drawing/2014/main" id="{367B6A60-0251-49D9-9FB5-1184FFE0371F}"/>
              </a:ext>
            </a:extLst>
          </p:cNvPr>
          <p:cNvSpPr>
            <a:spLocks noGrp="1"/>
          </p:cNvSpPr>
          <p:nvPr>
            <p:ph idx="1"/>
          </p:nvPr>
        </p:nvSpPr>
        <p:spPr>
          <a:xfrm>
            <a:off x="409074" y="1497167"/>
            <a:ext cx="5735005" cy="4703107"/>
          </a:xfrm>
        </p:spPr>
        <p:txBody>
          <a:bodyPr vert="horz" lIns="91440" tIns="45720" rIns="91440" bIns="45720" rtlCol="0" anchor="ctr">
            <a:no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t>The West Yorkshire Police inputs for schools are a corporate resource which have been quality checked and meet criteria for delivery in schools. They should not be altered or edited. They are for delivery by WYP PCSO’s and police officers.</a:t>
            </a:r>
            <a:br>
              <a:rPr kumimoji="0" lang="en-GB"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br>
            <a:endParaRPr kumimoji="0" lang="en-GB"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endParaRPr>
          </a:p>
          <a:p>
            <a:pPr marL="0" marR="0" lvl="0" indent="0" defTabSz="457200" rtl="0" eaLnBrk="1" fontAlgn="auto" latinLnBrk="0" hangingPunct="1">
              <a:lnSpc>
                <a:spcPct val="9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t>Class teachers should check the PowerPoint presentation prior to delivery to check suitability for their class. </a:t>
            </a:r>
          </a:p>
          <a:p>
            <a:pPr marL="0" marR="0" lvl="0" indent="0" defTabSz="457200" rtl="0" eaLnBrk="1" fontAlgn="auto" latinLnBrk="0" hangingPunct="1">
              <a:lnSpc>
                <a:spcPct val="9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t>Unsuitable slides can be omitted.</a:t>
            </a:r>
          </a:p>
          <a:p>
            <a:pPr marL="0" marR="0" lvl="0" indent="0" defTabSz="457200" rtl="0" eaLnBrk="1" fontAlgn="auto" latinLnBrk="0" hangingPunct="1">
              <a:lnSpc>
                <a:spcPct val="9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endParaRPr>
          </a:p>
          <a:p>
            <a:pPr marL="0" marR="0" lvl="0" indent="0" defTabSz="457200" rtl="0" eaLnBrk="1" fontAlgn="auto" latinLnBrk="0" hangingPunct="1">
              <a:lnSpc>
                <a:spcPct val="90000"/>
              </a:lnSpc>
              <a:spcBef>
                <a:spcPts val="0"/>
              </a:spcBef>
              <a:spcAft>
                <a:spcPts val="0"/>
              </a:spcAft>
              <a:buClrTx/>
              <a:buSzTx/>
              <a:buFontTx/>
              <a:buNone/>
              <a:tabLst/>
              <a:defRPr/>
            </a:pPr>
            <a:r>
              <a:rPr kumimoji="0" lang="en-GB" sz="1300" b="1"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t>*The class teacher should always be present while the input is being delivered. </a:t>
            </a:r>
          </a:p>
          <a:p>
            <a:pPr marL="0" marR="0" lvl="0" indent="0" defTabSz="457200" rtl="0" eaLnBrk="1" fontAlgn="auto" latinLnBrk="0" hangingPunct="1">
              <a:lnSpc>
                <a:spcPct val="9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t>The class teacher is responsible for the behaviour of the children at all times.*</a:t>
            </a:r>
            <a:br>
              <a:rPr kumimoji="0" lang="en-GB" sz="1300" b="1"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br>
            <a:br>
              <a:rPr kumimoji="0" lang="en-GB"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br>
            <a:r>
              <a:rPr kumimoji="0" lang="en-GB" sz="1300" b="0" i="0" u="none" strike="noStrike" kern="1200" cap="none" spc="0" normalizeH="0" baseline="0" noProof="0" dirty="0">
                <a:ln>
                  <a:noFill/>
                </a:ln>
                <a:solidFill>
                  <a:schemeClr val="accent6">
                    <a:lumMod val="50000"/>
                  </a:schemeClr>
                </a:solidFill>
                <a:effectLst/>
                <a:uLnTx/>
                <a:uFillTx/>
                <a:latin typeface="+mj-lt"/>
                <a:ea typeface="+mn-ea"/>
                <a:cs typeface="Aharoni" panose="02010803020104030203" pitchFamily="2" charset="-79"/>
              </a:rPr>
              <a:t>Suggested edits, corrections, ideas can be sent to; sarah.whitehead@westyorkshire.police.uk</a:t>
            </a:r>
          </a:p>
          <a:p>
            <a:pPr marL="0" indent="0" defTabSz="914400">
              <a:spcBef>
                <a:spcPts val="1000"/>
              </a:spcBef>
              <a:buNone/>
            </a:pPr>
            <a:endParaRPr lang="en-US" sz="1200" dirty="0">
              <a:latin typeface="+mj-lt"/>
            </a:endParaRPr>
          </a:p>
        </p:txBody>
      </p:sp>
      <p:sp>
        <p:nvSpPr>
          <p:cNvPr id="33"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275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9BC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a:extLst>
              <a:ext uri="{FF2B5EF4-FFF2-40B4-BE49-F238E27FC236}">
                <a16:creationId xmlns:a16="http://schemas.microsoft.com/office/drawing/2014/main" id="{7D43C4F7-F040-49E0-AE57-FBA07B4FCD85}"/>
              </a:ext>
            </a:extLst>
          </p:cNvPr>
          <p:cNvSpPr/>
          <p:nvPr/>
        </p:nvSpPr>
        <p:spPr>
          <a:xfrm>
            <a:off x="7203947" y="5133474"/>
            <a:ext cx="1940053" cy="1569660"/>
          </a:xfrm>
          <a:prstGeom prst="rect">
            <a:avLst/>
          </a:prstGeom>
        </p:spPr>
        <p:txBody>
          <a:bodyPr wrap="square">
            <a:spAutoFit/>
          </a:bodyPr>
          <a:lstStyle/>
          <a:p>
            <a:r>
              <a:rPr lang="en-GB" sz="1200" dirty="0">
                <a:solidFill>
                  <a:schemeClr val="bg1"/>
                </a:solidFill>
                <a:latin typeface="+mj-lt"/>
              </a:rPr>
              <a:t>Any questions?</a:t>
            </a:r>
          </a:p>
          <a:p>
            <a:endParaRPr lang="en-GB" sz="1200" u="sng" dirty="0">
              <a:solidFill>
                <a:schemeClr val="bg1"/>
              </a:solidFill>
              <a:latin typeface="+mj-lt"/>
            </a:endParaRPr>
          </a:p>
          <a:p>
            <a:r>
              <a:rPr lang="en-GB" sz="1200" dirty="0">
                <a:solidFill>
                  <a:schemeClr val="bg1"/>
                </a:solidFill>
                <a:latin typeface="+mj-lt"/>
              </a:rPr>
              <a:t>Contact;</a:t>
            </a:r>
          </a:p>
          <a:p>
            <a:r>
              <a:rPr lang="en-GB" sz="1200" u="sng" dirty="0">
                <a:solidFill>
                  <a:schemeClr val="bg1"/>
                </a:solidFill>
                <a:latin typeface="+mj-lt"/>
              </a:rPr>
              <a:t>Force Education Liaison Officer </a:t>
            </a:r>
          </a:p>
          <a:p>
            <a:endParaRPr lang="en-GB" sz="1200" u="sng" dirty="0">
              <a:solidFill>
                <a:schemeClr val="bg1"/>
              </a:solidFill>
              <a:latin typeface="+mj-lt"/>
            </a:endParaRPr>
          </a:p>
          <a:p>
            <a:r>
              <a:rPr lang="en-GB" sz="1200" dirty="0" err="1">
                <a:solidFill>
                  <a:schemeClr val="bg1"/>
                </a:solidFill>
                <a:latin typeface="+mj-lt"/>
              </a:rPr>
              <a:t>sarah.whitehead</a:t>
            </a:r>
            <a:r>
              <a:rPr lang="en-GB" sz="1200" dirty="0">
                <a:solidFill>
                  <a:schemeClr val="bg1"/>
                </a:solidFill>
                <a:latin typeface="+mj-lt"/>
              </a:rPr>
              <a:t>@</a:t>
            </a:r>
          </a:p>
          <a:p>
            <a:r>
              <a:rPr lang="en-GB" sz="1200" dirty="0">
                <a:solidFill>
                  <a:schemeClr val="bg1"/>
                </a:solidFill>
                <a:latin typeface="+mj-lt"/>
              </a:rPr>
              <a:t>westyorkshire.police.uk</a:t>
            </a:r>
          </a:p>
        </p:txBody>
      </p:sp>
      <p:pic>
        <p:nvPicPr>
          <p:cNvPr id="8" name="Picture 7">
            <a:extLst>
              <a:ext uri="{FF2B5EF4-FFF2-40B4-BE49-F238E27FC236}">
                <a16:creationId xmlns:a16="http://schemas.microsoft.com/office/drawing/2014/main" id="{9AA64616-3605-45D8-83D5-B2E1D9D3CF63}"/>
              </a:ext>
            </a:extLst>
          </p:cNvPr>
          <p:cNvPicPr>
            <a:picLocks noChangeAspect="1"/>
          </p:cNvPicPr>
          <p:nvPr/>
        </p:nvPicPr>
        <p:blipFill>
          <a:blip r:embed="rId2"/>
          <a:stretch>
            <a:fillRect/>
          </a:stretch>
        </p:blipFill>
        <p:spPr>
          <a:xfrm>
            <a:off x="6537177" y="2721474"/>
            <a:ext cx="1333540" cy="1415051"/>
          </a:xfrm>
          <a:prstGeom prst="rect">
            <a:avLst/>
          </a:prstGeom>
        </p:spPr>
      </p:pic>
    </p:spTree>
    <p:extLst>
      <p:ext uri="{BB962C8B-B14F-4D97-AF65-F5344CB8AC3E}">
        <p14:creationId xmlns:p14="http://schemas.microsoft.com/office/powerpoint/2010/main" val="280372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3BBCB3-CDD7-45E3-BD9F-462244A18051}"/>
              </a:ext>
            </a:extLst>
          </p:cNvPr>
          <p:cNvSpPr/>
          <p:nvPr/>
        </p:nvSpPr>
        <p:spPr>
          <a:xfrm>
            <a:off x="770842" y="4366260"/>
            <a:ext cx="7602317" cy="1159200"/>
          </a:xfrm>
          <a:prstGeom prst="rect">
            <a:avLst/>
          </a:prstGeom>
        </p:spPr>
        <p:txBody>
          <a:bodyPr vert="horz" lIns="91440" tIns="45720" rIns="91440" bIns="45720" rtlCol="0" anchor="b">
            <a:normAutofit fontScale="62500" lnSpcReduction="20000"/>
          </a:bodyPr>
          <a:lstStyle/>
          <a:p>
            <a:pPr algn="ctr" defTabSz="914400">
              <a:lnSpc>
                <a:spcPct val="90000"/>
              </a:lnSpc>
              <a:spcBef>
                <a:spcPct val="0"/>
              </a:spcBef>
              <a:spcAft>
                <a:spcPts val="600"/>
              </a:spcAft>
            </a:pPr>
            <a:r>
              <a:rPr lang="en-US" sz="6600" kern="1200" dirty="0">
                <a:solidFill>
                  <a:schemeClr val="tx1"/>
                </a:solidFill>
                <a:latin typeface="+mj-lt"/>
                <a:ea typeface="+mj-ea"/>
                <a:cs typeface="Gisha" panose="020B0502040204020203" pitchFamily="34" charset="-79"/>
              </a:rPr>
              <a:t>Relationships, </a:t>
            </a:r>
          </a:p>
          <a:p>
            <a:pPr algn="ctr" defTabSz="914400">
              <a:lnSpc>
                <a:spcPct val="90000"/>
              </a:lnSpc>
              <a:spcBef>
                <a:spcPct val="0"/>
              </a:spcBef>
              <a:spcAft>
                <a:spcPts val="600"/>
              </a:spcAft>
            </a:pPr>
            <a:r>
              <a:rPr lang="en-US" sz="6600" kern="1200" dirty="0">
                <a:solidFill>
                  <a:schemeClr val="tx1"/>
                </a:solidFill>
                <a:latin typeface="+mj-lt"/>
                <a:ea typeface="+mj-ea"/>
                <a:cs typeface="Gisha" panose="020B0502040204020203" pitchFamily="34" charset="-79"/>
              </a:rPr>
              <a:t> Safety &amp; the Law</a:t>
            </a:r>
          </a:p>
        </p:txBody>
      </p:sp>
      <p:pic>
        <p:nvPicPr>
          <p:cNvPr id="39" name="Picture 38">
            <a:extLst>
              <a:ext uri="{FF2B5EF4-FFF2-40B4-BE49-F238E27FC236}">
                <a16:creationId xmlns:a16="http://schemas.microsoft.com/office/drawing/2014/main" id="{5A3D8EE2-8E16-4E4C-9EC0-D7A3A96925CF}"/>
              </a:ext>
            </a:extLst>
          </p:cNvPr>
          <p:cNvPicPr/>
          <p:nvPr/>
        </p:nvPicPr>
        <p:blipFill>
          <a:blip r:embed="rId3"/>
          <a:stretch>
            <a:fillRect/>
          </a:stretch>
        </p:blipFill>
        <p:spPr>
          <a:xfrm>
            <a:off x="770842" y="934876"/>
            <a:ext cx="7602316" cy="2983909"/>
          </a:xfrm>
          <a:prstGeom prst="rect">
            <a:avLst/>
          </a:prstGeom>
        </p:spPr>
      </p:pic>
    </p:spTree>
    <p:extLst>
      <p:ext uri="{BB962C8B-B14F-4D97-AF65-F5344CB8AC3E}">
        <p14:creationId xmlns:p14="http://schemas.microsoft.com/office/powerpoint/2010/main" val="3673481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5" name="Rectangle: Top Corners One Rounded and One Snipped 14">
            <a:extLst>
              <a:ext uri="{FF2B5EF4-FFF2-40B4-BE49-F238E27FC236}">
                <a16:creationId xmlns:a16="http://schemas.microsoft.com/office/drawing/2014/main" id="{8F4D0243-B3B0-9969-F4F2-6F80761B1874}"/>
              </a:ext>
            </a:extLst>
          </p:cNvPr>
          <p:cNvSpPr/>
          <p:nvPr/>
        </p:nvSpPr>
        <p:spPr>
          <a:xfrm>
            <a:off x="456838" y="239282"/>
            <a:ext cx="2833909" cy="3662624"/>
          </a:xfrm>
          <a:prstGeom prst="snipRoundRect">
            <a:avLst/>
          </a:prstGeom>
          <a:solidFill>
            <a:srgbClr val="E1E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a:solidFill>
                <a:schemeClr val="tx1"/>
              </a:solidFill>
              <a:latin typeface="Amasis MT Pro" panose="02040504050005020304" pitchFamily="18" charset="0"/>
            </a:endParaRPr>
          </a:p>
          <a:p>
            <a:pPr marL="285750" indent="-285750">
              <a:buFont typeface="Arial" panose="020B0604020202020204" pitchFamily="34" charset="0"/>
              <a:buChar char="•"/>
            </a:pPr>
            <a:endParaRPr lang="en-GB" sz="1300" dirty="0">
              <a:solidFill>
                <a:schemeClr val="tx1"/>
              </a:solidFill>
              <a:latin typeface="Amasis MT Pro" panose="02040504050005020304" pitchFamily="18" charset="0"/>
            </a:endParaRPr>
          </a:p>
          <a:p>
            <a:endParaRPr lang="en-GB" sz="1300" dirty="0">
              <a:solidFill>
                <a:schemeClr val="tx1"/>
              </a:solidFill>
              <a:latin typeface="Amasis MT Pro" panose="02040504050005020304" pitchFamily="18" charset="0"/>
            </a:endParaRPr>
          </a:p>
          <a:p>
            <a:r>
              <a:rPr lang="en-GB" sz="1400" dirty="0">
                <a:solidFill>
                  <a:schemeClr val="tx1"/>
                </a:solidFill>
                <a:latin typeface="Amasis MT Pro" panose="02040504050005020304" pitchFamily="18" charset="0"/>
              </a:rPr>
              <a:t>Talking  about relationships isn’t always easy.</a:t>
            </a:r>
          </a:p>
          <a:p>
            <a:endParaRPr lang="en-GB" sz="1400" dirty="0">
              <a:solidFill>
                <a:schemeClr val="tx1"/>
              </a:solidFill>
              <a:latin typeface="Amasis MT Pro" panose="02040504050005020304" pitchFamily="18" charset="0"/>
            </a:endParaRPr>
          </a:p>
          <a:p>
            <a:r>
              <a:rPr lang="en-GB" sz="1400" dirty="0">
                <a:solidFill>
                  <a:schemeClr val="tx1"/>
                </a:solidFill>
                <a:latin typeface="Amasis MT Pro" panose="02040504050005020304" pitchFamily="18" charset="0"/>
              </a:rPr>
              <a:t>Join in;</a:t>
            </a:r>
          </a:p>
          <a:p>
            <a:endParaRPr lang="en-GB" sz="1400" dirty="0">
              <a:solidFill>
                <a:schemeClr val="tx1"/>
              </a:solidFill>
              <a:latin typeface="Amasis MT Pro" panose="02040504050005020304" pitchFamily="18" charset="0"/>
            </a:endParaRPr>
          </a:p>
          <a:p>
            <a:pPr marL="285750" indent="-285750">
              <a:buFont typeface="Arial" panose="020B0604020202020204" pitchFamily="34" charset="0"/>
              <a:buChar char="•"/>
            </a:pPr>
            <a:r>
              <a:rPr lang="en-GB" sz="1400" dirty="0">
                <a:solidFill>
                  <a:schemeClr val="tx1"/>
                </a:solidFill>
                <a:latin typeface="Amasis MT Pro" panose="02040504050005020304" pitchFamily="18" charset="0"/>
              </a:rPr>
              <a:t>respectfully</a:t>
            </a:r>
          </a:p>
          <a:p>
            <a:pPr marL="285750" indent="-285750">
              <a:buFont typeface="Arial" panose="020B0604020202020204" pitchFamily="34" charset="0"/>
              <a:buChar char="•"/>
            </a:pPr>
            <a:r>
              <a:rPr lang="en-GB" sz="1400" dirty="0">
                <a:solidFill>
                  <a:schemeClr val="tx1"/>
                </a:solidFill>
                <a:latin typeface="Amasis MT Pro" panose="02040504050005020304" pitchFamily="18" charset="0"/>
              </a:rPr>
              <a:t>listen</a:t>
            </a:r>
          </a:p>
          <a:p>
            <a:pPr marL="285750" indent="-285750">
              <a:buFont typeface="Arial" panose="020B0604020202020204" pitchFamily="34" charset="0"/>
              <a:buChar char="•"/>
            </a:pPr>
            <a:r>
              <a:rPr lang="en-GB" sz="1400" dirty="0">
                <a:solidFill>
                  <a:schemeClr val="tx1"/>
                </a:solidFill>
                <a:latin typeface="Amasis MT Pro" panose="02040504050005020304" pitchFamily="18" charset="0"/>
              </a:rPr>
              <a:t>you don’t HAVE to speak</a:t>
            </a:r>
          </a:p>
          <a:p>
            <a:pPr marL="285750" indent="-285750">
              <a:buFont typeface="Arial" panose="020B0604020202020204" pitchFamily="34" charset="0"/>
              <a:buChar char="•"/>
            </a:pPr>
            <a:endParaRPr lang="en-GB" sz="1400" dirty="0">
              <a:solidFill>
                <a:schemeClr val="tx1"/>
              </a:solidFill>
              <a:latin typeface="Amasis MT Pro" panose="02040504050005020304" pitchFamily="18" charset="0"/>
            </a:endParaRPr>
          </a:p>
          <a:p>
            <a:r>
              <a:rPr lang="en-GB" sz="1400" dirty="0">
                <a:solidFill>
                  <a:schemeClr val="tx1"/>
                </a:solidFill>
                <a:latin typeface="Amasis MT Pro" panose="02040504050005020304" pitchFamily="18" charset="0"/>
              </a:rPr>
              <a:t>We are going to use the word </a:t>
            </a:r>
            <a:r>
              <a:rPr lang="en-GB" sz="1400" b="1" dirty="0">
                <a:solidFill>
                  <a:schemeClr val="tx1"/>
                </a:solidFill>
                <a:latin typeface="Amasis MT Pro" panose="02040504050005020304" pitchFamily="18" charset="0"/>
              </a:rPr>
              <a:t>sexist.</a:t>
            </a:r>
            <a:r>
              <a:rPr lang="en-GB" sz="1400" dirty="0">
                <a:solidFill>
                  <a:schemeClr val="tx1"/>
                </a:solidFill>
                <a:latin typeface="Amasis MT Pro" panose="02040504050005020304" pitchFamily="18" charset="0"/>
              </a:rPr>
              <a:t> It means being unkind, discriminatory or prejudiced against someone because they are a girl or boy.</a:t>
            </a:r>
            <a:endParaRPr lang="en-GB" sz="1400" b="1" dirty="0">
              <a:solidFill>
                <a:schemeClr val="tx1"/>
              </a:solidFill>
              <a:latin typeface="Amasis MT Pro" panose="02040504050005020304" pitchFamily="18" charset="0"/>
            </a:endParaRPr>
          </a:p>
          <a:p>
            <a:pPr marL="285750" indent="-285750">
              <a:buFont typeface="Arial" panose="020B0604020202020204" pitchFamily="34" charset="0"/>
              <a:buChar char="•"/>
            </a:pPr>
            <a:endParaRPr lang="en-GB" sz="1300" dirty="0">
              <a:solidFill>
                <a:schemeClr val="tx1"/>
              </a:solidFill>
              <a:latin typeface="Amasis MT Pro" panose="02040504050005020304" pitchFamily="18" charset="0"/>
            </a:endParaRPr>
          </a:p>
          <a:p>
            <a:endParaRPr lang="en-GB" sz="1300" dirty="0">
              <a:solidFill>
                <a:schemeClr val="tx1"/>
              </a:solidFill>
              <a:latin typeface="Amasis MT Pro" panose="02040504050005020304" pitchFamily="18" charset="0"/>
            </a:endParaRPr>
          </a:p>
          <a:p>
            <a:endParaRPr lang="en-GB" sz="1300" dirty="0">
              <a:solidFill>
                <a:schemeClr val="tx1"/>
              </a:solidFill>
              <a:latin typeface="Amasis MT Pro" panose="02040504050005020304" pitchFamily="18" charset="0"/>
            </a:endParaRPr>
          </a:p>
        </p:txBody>
      </p:sp>
      <p:pic>
        <p:nvPicPr>
          <p:cNvPr id="3" name="Picture 2" descr="Icon&#10;&#10;Description automatically generated">
            <a:extLst>
              <a:ext uri="{FF2B5EF4-FFF2-40B4-BE49-F238E27FC236}">
                <a16:creationId xmlns:a16="http://schemas.microsoft.com/office/drawing/2014/main" id="{BCA86AC8-DB54-4ABC-8044-DBE7C721F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752" y="498663"/>
            <a:ext cx="5396410" cy="5614297"/>
          </a:xfrm>
          <a:prstGeom prst="rect">
            <a:avLst/>
          </a:prstGeom>
        </p:spPr>
      </p:pic>
      <p:sp>
        <p:nvSpPr>
          <p:cNvPr id="4" name="TextBox 3">
            <a:extLst>
              <a:ext uri="{FF2B5EF4-FFF2-40B4-BE49-F238E27FC236}">
                <a16:creationId xmlns:a16="http://schemas.microsoft.com/office/drawing/2014/main" id="{AF9A25AD-DE82-4F54-8EE5-419781FBCE8A}"/>
              </a:ext>
            </a:extLst>
          </p:cNvPr>
          <p:cNvSpPr txBox="1"/>
          <p:nvPr/>
        </p:nvSpPr>
        <p:spPr>
          <a:xfrm>
            <a:off x="5544013" y="1210967"/>
            <a:ext cx="889883" cy="461665"/>
          </a:xfrm>
          <a:prstGeom prst="rect">
            <a:avLst/>
          </a:prstGeom>
          <a:noFill/>
        </p:spPr>
        <p:txBody>
          <a:bodyPr wrap="square" rtlCol="0">
            <a:spAutoFit/>
          </a:bodyPr>
          <a:lstStyle/>
          <a:p>
            <a:r>
              <a:rPr lang="en-GB" sz="2400" dirty="0"/>
              <a:t>Think</a:t>
            </a:r>
          </a:p>
        </p:txBody>
      </p:sp>
      <p:sp>
        <p:nvSpPr>
          <p:cNvPr id="8" name="TextBox 7">
            <a:extLst>
              <a:ext uri="{FF2B5EF4-FFF2-40B4-BE49-F238E27FC236}">
                <a16:creationId xmlns:a16="http://schemas.microsoft.com/office/drawing/2014/main" id="{30689FC0-5254-4E0F-A2F6-B1BF83220BC5}"/>
              </a:ext>
            </a:extLst>
          </p:cNvPr>
          <p:cNvSpPr txBox="1"/>
          <p:nvPr/>
        </p:nvSpPr>
        <p:spPr>
          <a:xfrm>
            <a:off x="7183016" y="2094787"/>
            <a:ext cx="901967" cy="461665"/>
          </a:xfrm>
          <a:prstGeom prst="rect">
            <a:avLst/>
          </a:prstGeom>
          <a:noFill/>
        </p:spPr>
        <p:txBody>
          <a:bodyPr wrap="square" rtlCol="0">
            <a:spAutoFit/>
          </a:bodyPr>
          <a:lstStyle/>
          <a:p>
            <a:r>
              <a:rPr lang="en-GB" sz="2400" dirty="0"/>
              <a:t>Learn</a:t>
            </a:r>
          </a:p>
        </p:txBody>
      </p:sp>
      <p:sp>
        <p:nvSpPr>
          <p:cNvPr id="9" name="TextBox 8">
            <a:extLst>
              <a:ext uri="{FF2B5EF4-FFF2-40B4-BE49-F238E27FC236}">
                <a16:creationId xmlns:a16="http://schemas.microsoft.com/office/drawing/2014/main" id="{41D3F008-683B-4560-B01B-D80788D839C2}"/>
              </a:ext>
            </a:extLst>
          </p:cNvPr>
          <p:cNvSpPr txBox="1"/>
          <p:nvPr/>
        </p:nvSpPr>
        <p:spPr>
          <a:xfrm>
            <a:off x="6916302" y="3901906"/>
            <a:ext cx="1435396" cy="707886"/>
          </a:xfrm>
          <a:prstGeom prst="rect">
            <a:avLst/>
          </a:prstGeom>
          <a:noFill/>
        </p:spPr>
        <p:txBody>
          <a:bodyPr wrap="square" rtlCol="0">
            <a:spAutoFit/>
          </a:bodyPr>
          <a:lstStyle/>
          <a:p>
            <a:pPr algn="ctr"/>
            <a:r>
              <a:rPr lang="en-GB" sz="2000" dirty="0"/>
              <a:t>Be Risk Aware</a:t>
            </a:r>
          </a:p>
        </p:txBody>
      </p:sp>
      <p:sp>
        <p:nvSpPr>
          <p:cNvPr id="10" name="TextBox 9">
            <a:extLst>
              <a:ext uri="{FF2B5EF4-FFF2-40B4-BE49-F238E27FC236}">
                <a16:creationId xmlns:a16="http://schemas.microsoft.com/office/drawing/2014/main" id="{220AC2A8-E72B-4418-9C84-B984DF2E17CF}"/>
              </a:ext>
            </a:extLst>
          </p:cNvPr>
          <p:cNvSpPr txBox="1"/>
          <p:nvPr/>
        </p:nvSpPr>
        <p:spPr>
          <a:xfrm>
            <a:off x="5167588" y="4833051"/>
            <a:ext cx="1642731" cy="707886"/>
          </a:xfrm>
          <a:prstGeom prst="rect">
            <a:avLst/>
          </a:prstGeom>
          <a:noFill/>
        </p:spPr>
        <p:txBody>
          <a:bodyPr wrap="square" rtlCol="0">
            <a:spAutoFit/>
          </a:bodyPr>
          <a:lstStyle/>
          <a:p>
            <a:pPr algn="ctr"/>
            <a:r>
              <a:rPr lang="en-GB" sz="2000" dirty="0"/>
              <a:t>Getting </a:t>
            </a:r>
          </a:p>
          <a:p>
            <a:pPr algn="ctr"/>
            <a:r>
              <a:rPr lang="en-GB" sz="2000" dirty="0"/>
              <a:t>Help</a:t>
            </a:r>
          </a:p>
        </p:txBody>
      </p:sp>
      <p:sp>
        <p:nvSpPr>
          <p:cNvPr id="11" name="TextBox 10">
            <a:extLst>
              <a:ext uri="{FF2B5EF4-FFF2-40B4-BE49-F238E27FC236}">
                <a16:creationId xmlns:a16="http://schemas.microsoft.com/office/drawing/2014/main" id="{87CD69BD-DC3B-40FE-9ACB-F3647B20F1F8}"/>
              </a:ext>
            </a:extLst>
          </p:cNvPr>
          <p:cNvSpPr txBox="1"/>
          <p:nvPr/>
        </p:nvSpPr>
        <p:spPr>
          <a:xfrm>
            <a:off x="3806760" y="1971575"/>
            <a:ext cx="1287745" cy="707886"/>
          </a:xfrm>
          <a:prstGeom prst="rect">
            <a:avLst/>
          </a:prstGeom>
          <a:noFill/>
        </p:spPr>
        <p:txBody>
          <a:bodyPr wrap="square" rtlCol="0">
            <a:spAutoFit/>
          </a:bodyPr>
          <a:lstStyle/>
          <a:p>
            <a:r>
              <a:rPr lang="en-GB" sz="2000" dirty="0"/>
              <a:t>Link it All Together</a:t>
            </a:r>
          </a:p>
        </p:txBody>
      </p:sp>
      <p:sp>
        <p:nvSpPr>
          <p:cNvPr id="12" name="TextBox 11">
            <a:extLst>
              <a:ext uri="{FF2B5EF4-FFF2-40B4-BE49-F238E27FC236}">
                <a16:creationId xmlns:a16="http://schemas.microsoft.com/office/drawing/2014/main" id="{F3B38D2B-4DA9-4479-8854-79A80AC96D8B}"/>
              </a:ext>
            </a:extLst>
          </p:cNvPr>
          <p:cNvSpPr txBox="1"/>
          <p:nvPr/>
        </p:nvSpPr>
        <p:spPr>
          <a:xfrm>
            <a:off x="3573386" y="3748017"/>
            <a:ext cx="1530141" cy="1015663"/>
          </a:xfrm>
          <a:prstGeom prst="rect">
            <a:avLst/>
          </a:prstGeom>
          <a:noFill/>
        </p:spPr>
        <p:txBody>
          <a:bodyPr wrap="square" rtlCol="0">
            <a:spAutoFit/>
          </a:bodyPr>
          <a:lstStyle/>
          <a:p>
            <a:pPr algn="ctr"/>
            <a:r>
              <a:rPr lang="en-GB" sz="2000" dirty="0"/>
              <a:t>Use </a:t>
            </a:r>
          </a:p>
          <a:p>
            <a:pPr algn="ctr"/>
            <a:r>
              <a:rPr lang="en-GB" sz="2000" dirty="0"/>
              <a:t>What I’ve Learnt</a:t>
            </a:r>
          </a:p>
        </p:txBody>
      </p:sp>
      <p:sp>
        <p:nvSpPr>
          <p:cNvPr id="13" name="TextBox 12">
            <a:extLst>
              <a:ext uri="{FF2B5EF4-FFF2-40B4-BE49-F238E27FC236}">
                <a16:creationId xmlns:a16="http://schemas.microsoft.com/office/drawing/2014/main" id="{AF988602-E738-4072-BF8A-20F714185154}"/>
              </a:ext>
            </a:extLst>
          </p:cNvPr>
          <p:cNvSpPr txBox="1"/>
          <p:nvPr/>
        </p:nvSpPr>
        <p:spPr>
          <a:xfrm>
            <a:off x="4948295" y="2846602"/>
            <a:ext cx="2081323" cy="1015663"/>
          </a:xfrm>
          <a:prstGeom prst="rect">
            <a:avLst/>
          </a:prstGeom>
          <a:noFill/>
        </p:spPr>
        <p:txBody>
          <a:bodyPr wrap="square" rtlCol="0">
            <a:spAutoFit/>
          </a:bodyPr>
          <a:lstStyle/>
          <a:p>
            <a:pPr algn="ctr"/>
            <a:r>
              <a:rPr lang="en-GB" sz="2000" dirty="0"/>
              <a:t>Knowledge </a:t>
            </a:r>
          </a:p>
          <a:p>
            <a:pPr algn="ctr"/>
            <a:r>
              <a:rPr lang="en-GB" sz="2000" dirty="0"/>
              <a:t>is </a:t>
            </a:r>
          </a:p>
          <a:p>
            <a:pPr algn="ctr"/>
            <a:r>
              <a:rPr lang="en-GB" sz="2000" dirty="0"/>
              <a:t>POWER</a:t>
            </a:r>
          </a:p>
        </p:txBody>
      </p:sp>
      <p:sp>
        <p:nvSpPr>
          <p:cNvPr id="2" name="Rectangle: Top Corners One Rounded and One Snipped 1">
            <a:extLst>
              <a:ext uri="{FF2B5EF4-FFF2-40B4-BE49-F238E27FC236}">
                <a16:creationId xmlns:a16="http://schemas.microsoft.com/office/drawing/2014/main" id="{8EBDE28C-85D6-7CF5-3AFA-2652E48E059B}"/>
              </a:ext>
            </a:extLst>
          </p:cNvPr>
          <p:cNvSpPr/>
          <p:nvPr/>
        </p:nvSpPr>
        <p:spPr>
          <a:xfrm>
            <a:off x="456837" y="4426721"/>
            <a:ext cx="2833907" cy="1350236"/>
          </a:xfrm>
          <a:prstGeom prst="snipRoundRect">
            <a:avLst>
              <a:gd name="adj1" fmla="val 213"/>
              <a:gd name="adj2" fmla="val 0"/>
            </a:avLst>
          </a:prstGeom>
          <a:solidFill>
            <a:srgbClr val="E1E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a:solidFill>
                <a:schemeClr val="tx1"/>
              </a:solidFill>
              <a:latin typeface="Amasis MT Pro" panose="02040504050005020304" pitchFamily="18" charset="0"/>
            </a:endParaRPr>
          </a:p>
          <a:p>
            <a:r>
              <a:rPr lang="en-GB" sz="1400" dirty="0">
                <a:solidFill>
                  <a:schemeClr val="tx1"/>
                </a:solidFill>
                <a:latin typeface="Amasis MT Pro" panose="02040504050005020304" pitchFamily="18" charset="0"/>
              </a:rPr>
              <a:t>You will learn about;</a:t>
            </a:r>
          </a:p>
          <a:p>
            <a:endParaRPr lang="en-GB" sz="1400" dirty="0">
              <a:solidFill>
                <a:schemeClr val="tx1"/>
              </a:solidFill>
              <a:latin typeface="Amasis MT Pro" panose="02040504050005020304" pitchFamily="18" charset="0"/>
            </a:endParaRPr>
          </a:p>
          <a:p>
            <a:pPr marL="285750" indent="-285750">
              <a:buFont typeface="Arial" panose="020B0604020202020204" pitchFamily="34" charset="0"/>
              <a:buChar char="•"/>
            </a:pPr>
            <a:r>
              <a:rPr lang="en-GB" sz="1400" dirty="0">
                <a:solidFill>
                  <a:schemeClr val="tx1"/>
                </a:solidFill>
                <a:latin typeface="Amasis MT Pro" panose="02040504050005020304" pitchFamily="18" charset="0"/>
              </a:rPr>
              <a:t>your rights </a:t>
            </a:r>
          </a:p>
          <a:p>
            <a:pPr marL="285750" indent="-285750">
              <a:buFont typeface="Arial" panose="020B0604020202020204" pitchFamily="34" charset="0"/>
              <a:buChar char="•"/>
            </a:pPr>
            <a:r>
              <a:rPr lang="en-GB" sz="1400" dirty="0">
                <a:solidFill>
                  <a:schemeClr val="tx1"/>
                </a:solidFill>
                <a:latin typeface="Amasis MT Pro" panose="02040504050005020304" pitchFamily="18" charset="0"/>
              </a:rPr>
              <a:t>the law</a:t>
            </a:r>
          </a:p>
          <a:p>
            <a:pPr marL="285750" indent="-285750">
              <a:buFont typeface="Arial" panose="020B0604020202020204" pitchFamily="34" charset="0"/>
              <a:buChar char="•"/>
            </a:pPr>
            <a:r>
              <a:rPr lang="en-GB" sz="1400" dirty="0">
                <a:solidFill>
                  <a:schemeClr val="tx1"/>
                </a:solidFill>
                <a:latin typeface="Amasis MT Pro" panose="02040504050005020304" pitchFamily="18" charset="0"/>
              </a:rPr>
              <a:t>how to get help if you need it</a:t>
            </a:r>
          </a:p>
          <a:p>
            <a:pPr marL="285750" indent="-285750">
              <a:buFont typeface="Arial" panose="020B0604020202020204" pitchFamily="34" charset="0"/>
              <a:buChar char="•"/>
            </a:pPr>
            <a:endParaRPr lang="en-GB" sz="1400" dirty="0">
              <a:solidFill>
                <a:schemeClr val="tx1"/>
              </a:solidFill>
              <a:latin typeface="Amasis MT Pro" panose="02040504050005020304" pitchFamily="18" charset="0"/>
            </a:endParaRPr>
          </a:p>
        </p:txBody>
      </p:sp>
    </p:spTree>
    <p:extLst>
      <p:ext uri="{BB962C8B-B14F-4D97-AF65-F5344CB8AC3E}">
        <p14:creationId xmlns:p14="http://schemas.microsoft.com/office/powerpoint/2010/main" val="376296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80E8F251-A1BB-8F37-4F14-0AF01B6250DA}"/>
              </a:ext>
            </a:extLst>
          </p:cNvPr>
          <p:cNvSpPr/>
          <p:nvPr/>
        </p:nvSpPr>
        <p:spPr>
          <a:xfrm>
            <a:off x="5923959" y="374558"/>
            <a:ext cx="2239824" cy="506454"/>
          </a:xfrm>
          <a:prstGeom prst="roundRect">
            <a:avLst>
              <a:gd name="adj" fmla="val 50000"/>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2">
                    <a:lumMod val="25000"/>
                  </a:schemeClr>
                </a:solidFill>
                <a:latin typeface="Amasis MT Pro" panose="02040504050005020304" pitchFamily="18" charset="0"/>
              </a:rPr>
              <a:t>1 Minute Discussion</a:t>
            </a:r>
          </a:p>
        </p:txBody>
      </p:sp>
      <p:pic>
        <p:nvPicPr>
          <p:cNvPr id="15" name="Picture 14" descr="Shape, icon, circle&#10;&#10;Description automatically generated">
            <a:extLst>
              <a:ext uri="{FF2B5EF4-FFF2-40B4-BE49-F238E27FC236}">
                <a16:creationId xmlns:a16="http://schemas.microsoft.com/office/drawing/2014/main" id="{B11DAB7C-BC5C-40F8-9426-99763621A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569" y="83128"/>
            <a:ext cx="1138990" cy="1096261"/>
          </a:xfrm>
          <a:prstGeom prst="rect">
            <a:avLst/>
          </a:prstGeom>
        </p:spPr>
      </p:pic>
      <p:sp>
        <p:nvSpPr>
          <p:cNvPr id="4" name="TextBox 3">
            <a:extLst>
              <a:ext uri="{FF2B5EF4-FFF2-40B4-BE49-F238E27FC236}">
                <a16:creationId xmlns:a16="http://schemas.microsoft.com/office/drawing/2014/main" id="{9A994C70-DC42-424C-B3CE-26F31D785392}"/>
              </a:ext>
            </a:extLst>
          </p:cNvPr>
          <p:cNvSpPr txBox="1"/>
          <p:nvPr/>
        </p:nvSpPr>
        <p:spPr>
          <a:xfrm>
            <a:off x="7959697" y="431203"/>
            <a:ext cx="755335" cy="400110"/>
          </a:xfrm>
          <a:prstGeom prst="rect">
            <a:avLst/>
          </a:prstGeom>
          <a:noFill/>
        </p:spPr>
        <p:txBody>
          <a:bodyPr wrap="none" rtlCol="0">
            <a:spAutoFit/>
          </a:bodyPr>
          <a:lstStyle/>
          <a:p>
            <a:r>
              <a:rPr lang="en-GB" sz="2000" dirty="0"/>
              <a:t>Think</a:t>
            </a:r>
          </a:p>
        </p:txBody>
      </p:sp>
      <p:pic>
        <p:nvPicPr>
          <p:cNvPr id="13" name="Graphic 12" descr="School girl outline">
            <a:extLst>
              <a:ext uri="{FF2B5EF4-FFF2-40B4-BE49-F238E27FC236}">
                <a16:creationId xmlns:a16="http://schemas.microsoft.com/office/drawing/2014/main" id="{4BC7D745-39AE-0932-14E0-6D138186FE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7607" y="1790870"/>
            <a:ext cx="1638130" cy="1638130"/>
          </a:xfrm>
          <a:prstGeom prst="rect">
            <a:avLst/>
          </a:prstGeom>
        </p:spPr>
      </p:pic>
      <p:pic>
        <p:nvPicPr>
          <p:cNvPr id="9" name="Graphic 8" descr="School boy outline">
            <a:extLst>
              <a:ext uri="{FF2B5EF4-FFF2-40B4-BE49-F238E27FC236}">
                <a16:creationId xmlns:a16="http://schemas.microsoft.com/office/drawing/2014/main" id="{049E0A57-955E-7BC3-50A7-A7E916FE75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73965" y="1790870"/>
            <a:ext cx="1638130" cy="1638130"/>
          </a:xfrm>
          <a:prstGeom prst="rect">
            <a:avLst/>
          </a:prstGeom>
        </p:spPr>
      </p:pic>
      <p:sp>
        <p:nvSpPr>
          <p:cNvPr id="10" name="Rectangle: Top Corners One Rounded and One Snipped 9">
            <a:extLst>
              <a:ext uri="{FF2B5EF4-FFF2-40B4-BE49-F238E27FC236}">
                <a16:creationId xmlns:a16="http://schemas.microsoft.com/office/drawing/2014/main" id="{D00E72C5-2C37-F7FD-2AB6-2D7373B1F306}"/>
              </a:ext>
            </a:extLst>
          </p:cNvPr>
          <p:cNvSpPr/>
          <p:nvPr/>
        </p:nvSpPr>
        <p:spPr>
          <a:xfrm>
            <a:off x="714620" y="3191646"/>
            <a:ext cx="3163077" cy="2593841"/>
          </a:xfrm>
          <a:prstGeom prst="snipRoundRect">
            <a:avLst>
              <a:gd name="adj1" fmla="val 26379"/>
              <a:gd name="adj2" fmla="val 50000"/>
            </a:avLst>
          </a:prstGeom>
          <a:solidFill>
            <a:srgbClr val="FAB8F5"/>
          </a:solidFill>
          <a:ln w="19050">
            <a:solidFill>
              <a:srgbClr val="A513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solidFill>
                  <a:srgbClr val="C40EB7"/>
                </a:solidFill>
                <a:latin typeface="Amasis MT Pro" panose="020B0604020202020204" pitchFamily="18" charset="0"/>
                <a:ea typeface="Dotum" panose="020B0503020000020004" pitchFamily="34" charset="-127"/>
              </a:rPr>
              <a:t>What might boys do to girls that makes them feel uncomfortable?</a:t>
            </a:r>
          </a:p>
        </p:txBody>
      </p:sp>
      <p:sp>
        <p:nvSpPr>
          <p:cNvPr id="11" name="Rectangle: Top Corners One Rounded and One Snipped 10">
            <a:extLst>
              <a:ext uri="{FF2B5EF4-FFF2-40B4-BE49-F238E27FC236}">
                <a16:creationId xmlns:a16="http://schemas.microsoft.com/office/drawing/2014/main" id="{655F52CD-6E5F-D833-BB44-D22AE78272AF}"/>
              </a:ext>
            </a:extLst>
          </p:cNvPr>
          <p:cNvSpPr/>
          <p:nvPr/>
        </p:nvSpPr>
        <p:spPr>
          <a:xfrm flipH="1">
            <a:off x="5313504" y="3191646"/>
            <a:ext cx="3163077" cy="2593841"/>
          </a:xfrm>
          <a:prstGeom prst="snipRoundRect">
            <a:avLst>
              <a:gd name="adj1" fmla="val 26379"/>
              <a:gd name="adj2" fmla="val 50000"/>
            </a:avLst>
          </a:prstGeom>
          <a:solidFill>
            <a:schemeClr val="accent1">
              <a:lumMod val="60000"/>
              <a:lumOff val="40000"/>
            </a:schemeClr>
          </a:solidFill>
          <a:ln w="1905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200" b="1" dirty="0">
                <a:solidFill>
                  <a:schemeClr val="accent1">
                    <a:lumMod val="75000"/>
                  </a:schemeClr>
                </a:solidFill>
                <a:latin typeface="Amasis MT Pro" panose="020B0604020202020204" pitchFamily="18" charset="0"/>
                <a:ea typeface="Dotum" panose="020B0503020000020004" pitchFamily="34" charset="-127"/>
              </a:rPr>
              <a:t>What might girls do to boys that makes </a:t>
            </a:r>
          </a:p>
          <a:p>
            <a:pPr algn="r"/>
            <a:r>
              <a:rPr lang="en-GB" sz="2200" b="1" dirty="0">
                <a:solidFill>
                  <a:schemeClr val="accent1">
                    <a:lumMod val="75000"/>
                  </a:schemeClr>
                </a:solidFill>
                <a:latin typeface="Amasis MT Pro" panose="020B0604020202020204" pitchFamily="18" charset="0"/>
                <a:ea typeface="Dotum" panose="020B0503020000020004" pitchFamily="34" charset="-127"/>
              </a:rPr>
              <a:t>them feel  uncomfortable?</a:t>
            </a:r>
          </a:p>
        </p:txBody>
      </p:sp>
      <p:pic>
        <p:nvPicPr>
          <p:cNvPr id="18" name="Graphic 17" descr="Polaroid Pictures with solid fill">
            <a:extLst>
              <a:ext uri="{FF2B5EF4-FFF2-40B4-BE49-F238E27FC236}">
                <a16:creationId xmlns:a16="http://schemas.microsoft.com/office/drawing/2014/main" id="{D57CC375-CAD3-682F-4514-F2AD72D6AC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78397">
            <a:off x="317241" y="174058"/>
            <a:ext cx="914400" cy="914400"/>
          </a:xfrm>
          <a:prstGeom prst="rect">
            <a:avLst/>
          </a:prstGeom>
        </p:spPr>
      </p:pic>
      <p:sp>
        <p:nvSpPr>
          <p:cNvPr id="22" name="TextBox 21">
            <a:extLst>
              <a:ext uri="{FF2B5EF4-FFF2-40B4-BE49-F238E27FC236}">
                <a16:creationId xmlns:a16="http://schemas.microsoft.com/office/drawing/2014/main" id="{14D298C6-EA61-B135-08D3-7E40C264479D}"/>
              </a:ext>
            </a:extLst>
          </p:cNvPr>
          <p:cNvSpPr txBox="1"/>
          <p:nvPr/>
        </p:nvSpPr>
        <p:spPr>
          <a:xfrm>
            <a:off x="1302076" y="406811"/>
            <a:ext cx="2015555" cy="523220"/>
          </a:xfrm>
          <a:prstGeom prst="rect">
            <a:avLst/>
          </a:prstGeom>
          <a:noFill/>
        </p:spPr>
        <p:txBody>
          <a:bodyPr wrap="square" rtlCol="0">
            <a:spAutoFit/>
          </a:bodyPr>
          <a:lstStyle/>
          <a:p>
            <a:r>
              <a:rPr lang="en-GB" sz="1400" dirty="0">
                <a:solidFill>
                  <a:srgbClr val="288861"/>
                </a:solidFill>
                <a:latin typeface="Amasis MT Pro" panose="02040504050005020304" pitchFamily="18" charset="0"/>
              </a:rPr>
              <a:t>How We Treat Boys How We Treat Girls</a:t>
            </a:r>
          </a:p>
        </p:txBody>
      </p:sp>
      <p:sp>
        <p:nvSpPr>
          <p:cNvPr id="5" name="Rectangle: Rounded Corners 4">
            <a:extLst>
              <a:ext uri="{FF2B5EF4-FFF2-40B4-BE49-F238E27FC236}">
                <a16:creationId xmlns:a16="http://schemas.microsoft.com/office/drawing/2014/main" id="{9D3F2088-5F28-D6D7-5FB4-190AC5E15F49}"/>
              </a:ext>
            </a:extLst>
          </p:cNvPr>
          <p:cNvSpPr/>
          <p:nvPr/>
        </p:nvSpPr>
        <p:spPr>
          <a:xfrm>
            <a:off x="3199954" y="1575635"/>
            <a:ext cx="1285879" cy="770435"/>
          </a:xfrm>
          <a:prstGeom prst="roundRect">
            <a:avLst>
              <a:gd name="adj" fmla="val 46079"/>
            </a:avLst>
          </a:prstGeom>
          <a:solidFill>
            <a:srgbClr val="BFEFE7"/>
          </a:solidFill>
          <a:ln>
            <a:solidFill>
              <a:srgbClr val="2F9D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88861"/>
                </a:solidFill>
                <a:latin typeface="Amasis MT Pro" panose="02040504050005020304" pitchFamily="18" charset="0"/>
              </a:rPr>
              <a:t>How you speak</a:t>
            </a:r>
          </a:p>
        </p:txBody>
      </p:sp>
      <p:sp>
        <p:nvSpPr>
          <p:cNvPr id="8" name="Rectangle: Rounded Corners 7">
            <a:extLst>
              <a:ext uri="{FF2B5EF4-FFF2-40B4-BE49-F238E27FC236}">
                <a16:creationId xmlns:a16="http://schemas.microsoft.com/office/drawing/2014/main" id="{1E65F7BE-31BA-6D53-F27C-C27368430C86}"/>
              </a:ext>
            </a:extLst>
          </p:cNvPr>
          <p:cNvSpPr/>
          <p:nvPr/>
        </p:nvSpPr>
        <p:spPr>
          <a:xfrm>
            <a:off x="2888137" y="2605616"/>
            <a:ext cx="1843561" cy="904309"/>
          </a:xfrm>
          <a:prstGeom prst="roundRect">
            <a:avLst>
              <a:gd name="adj" fmla="val 46079"/>
            </a:avLst>
          </a:prstGeom>
          <a:solidFill>
            <a:srgbClr val="BFEFE7"/>
          </a:solidFill>
          <a:ln>
            <a:solidFill>
              <a:srgbClr val="2F9D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88861"/>
                </a:solidFill>
                <a:latin typeface="Amasis MT Pro" panose="02040504050005020304" pitchFamily="18" charset="0"/>
              </a:rPr>
              <a:t>How you act with friends</a:t>
            </a:r>
          </a:p>
        </p:txBody>
      </p:sp>
      <p:sp>
        <p:nvSpPr>
          <p:cNvPr id="14" name="Rectangle: Rounded Corners 13">
            <a:extLst>
              <a:ext uri="{FF2B5EF4-FFF2-40B4-BE49-F238E27FC236}">
                <a16:creationId xmlns:a16="http://schemas.microsoft.com/office/drawing/2014/main" id="{3ACB7472-9CE0-AD03-AB27-60D3E327D46F}"/>
              </a:ext>
            </a:extLst>
          </p:cNvPr>
          <p:cNvSpPr/>
          <p:nvPr/>
        </p:nvSpPr>
        <p:spPr>
          <a:xfrm>
            <a:off x="4977024" y="2739490"/>
            <a:ext cx="1285879" cy="770435"/>
          </a:xfrm>
          <a:prstGeom prst="roundRect">
            <a:avLst>
              <a:gd name="adj" fmla="val 50000"/>
            </a:avLst>
          </a:prstGeom>
          <a:solidFill>
            <a:srgbClr val="BFEFE7"/>
          </a:solidFill>
          <a:ln>
            <a:solidFill>
              <a:srgbClr val="2F9D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88861"/>
                </a:solidFill>
                <a:latin typeface="Amasis MT Pro" panose="02040504050005020304" pitchFamily="18" charset="0"/>
              </a:rPr>
              <a:t>On phones</a:t>
            </a:r>
          </a:p>
        </p:txBody>
      </p:sp>
      <p:sp>
        <p:nvSpPr>
          <p:cNvPr id="16" name="Rectangle: Rounded Corners 15">
            <a:extLst>
              <a:ext uri="{FF2B5EF4-FFF2-40B4-BE49-F238E27FC236}">
                <a16:creationId xmlns:a16="http://schemas.microsoft.com/office/drawing/2014/main" id="{D5BD6E55-41A5-9D2D-751F-6E23F012CDBE}"/>
              </a:ext>
            </a:extLst>
          </p:cNvPr>
          <p:cNvSpPr/>
          <p:nvPr/>
        </p:nvSpPr>
        <p:spPr>
          <a:xfrm>
            <a:off x="5035686" y="1628754"/>
            <a:ext cx="1285879" cy="770435"/>
          </a:xfrm>
          <a:prstGeom prst="roundRect">
            <a:avLst>
              <a:gd name="adj" fmla="val 46079"/>
            </a:avLst>
          </a:prstGeom>
          <a:solidFill>
            <a:srgbClr val="BFEFE7"/>
          </a:solidFill>
          <a:ln>
            <a:solidFill>
              <a:srgbClr val="2F9D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88861"/>
                </a:solidFill>
                <a:latin typeface="Amasis MT Pro" panose="02040504050005020304" pitchFamily="18" charset="0"/>
              </a:rPr>
              <a:t>How you act</a:t>
            </a:r>
          </a:p>
        </p:txBody>
      </p:sp>
      <p:pic>
        <p:nvPicPr>
          <p:cNvPr id="19" name="Graphic 18" descr="Hourglass 60% outline">
            <a:extLst>
              <a:ext uri="{FF2B5EF4-FFF2-40B4-BE49-F238E27FC236}">
                <a16:creationId xmlns:a16="http://schemas.microsoft.com/office/drawing/2014/main" id="{D2F4AD91-56D0-1B95-358D-F1DF382E8C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03085" y="468374"/>
            <a:ext cx="353547" cy="318821"/>
          </a:xfrm>
          <a:prstGeom prst="rect">
            <a:avLst/>
          </a:prstGeom>
        </p:spPr>
      </p:pic>
    </p:spTree>
    <p:extLst>
      <p:ext uri="{BB962C8B-B14F-4D97-AF65-F5344CB8AC3E}">
        <p14:creationId xmlns:p14="http://schemas.microsoft.com/office/powerpoint/2010/main" val="403779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pic>
        <p:nvPicPr>
          <p:cNvPr id="15" name="Picture 14" descr="Shape, icon, circle&#10;&#10;Description automatically generated">
            <a:extLst>
              <a:ext uri="{FF2B5EF4-FFF2-40B4-BE49-F238E27FC236}">
                <a16:creationId xmlns:a16="http://schemas.microsoft.com/office/drawing/2014/main" id="{B11DAB7C-BC5C-40F8-9426-99763621A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569" y="83128"/>
            <a:ext cx="1138990" cy="1096261"/>
          </a:xfrm>
          <a:prstGeom prst="rect">
            <a:avLst/>
          </a:prstGeom>
        </p:spPr>
      </p:pic>
      <p:sp>
        <p:nvSpPr>
          <p:cNvPr id="4" name="TextBox 3">
            <a:extLst>
              <a:ext uri="{FF2B5EF4-FFF2-40B4-BE49-F238E27FC236}">
                <a16:creationId xmlns:a16="http://schemas.microsoft.com/office/drawing/2014/main" id="{9A994C70-DC42-424C-B3CE-26F31D785392}"/>
              </a:ext>
            </a:extLst>
          </p:cNvPr>
          <p:cNvSpPr txBox="1"/>
          <p:nvPr/>
        </p:nvSpPr>
        <p:spPr>
          <a:xfrm>
            <a:off x="7959697" y="431203"/>
            <a:ext cx="755335" cy="400110"/>
          </a:xfrm>
          <a:prstGeom prst="rect">
            <a:avLst/>
          </a:prstGeom>
          <a:noFill/>
        </p:spPr>
        <p:txBody>
          <a:bodyPr wrap="none" rtlCol="0">
            <a:spAutoFit/>
          </a:bodyPr>
          <a:lstStyle/>
          <a:p>
            <a:r>
              <a:rPr lang="en-GB" sz="2000" dirty="0"/>
              <a:t>Think</a:t>
            </a:r>
          </a:p>
        </p:txBody>
      </p:sp>
      <p:pic>
        <p:nvPicPr>
          <p:cNvPr id="13" name="Graphic 12" descr="School girl outline">
            <a:extLst>
              <a:ext uri="{FF2B5EF4-FFF2-40B4-BE49-F238E27FC236}">
                <a16:creationId xmlns:a16="http://schemas.microsoft.com/office/drawing/2014/main" id="{4BC7D745-39AE-0932-14E0-6D138186FE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428" y="1261087"/>
            <a:ext cx="1638130" cy="1638130"/>
          </a:xfrm>
          <a:prstGeom prst="rect">
            <a:avLst/>
          </a:prstGeom>
        </p:spPr>
      </p:pic>
      <p:pic>
        <p:nvPicPr>
          <p:cNvPr id="9" name="Graphic 8" descr="School boy outline">
            <a:extLst>
              <a:ext uri="{FF2B5EF4-FFF2-40B4-BE49-F238E27FC236}">
                <a16:creationId xmlns:a16="http://schemas.microsoft.com/office/drawing/2014/main" id="{049E0A57-955E-7BC3-50A7-A7E916FE75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3786" y="1261087"/>
            <a:ext cx="1638130" cy="1638130"/>
          </a:xfrm>
          <a:prstGeom prst="rect">
            <a:avLst/>
          </a:prstGeom>
        </p:spPr>
      </p:pic>
      <p:sp>
        <p:nvSpPr>
          <p:cNvPr id="10" name="Rectangle: Top Corners One Rounded and One Snipped 9">
            <a:extLst>
              <a:ext uri="{FF2B5EF4-FFF2-40B4-BE49-F238E27FC236}">
                <a16:creationId xmlns:a16="http://schemas.microsoft.com/office/drawing/2014/main" id="{D00E72C5-2C37-F7FD-2AB6-2D7373B1F306}"/>
              </a:ext>
            </a:extLst>
          </p:cNvPr>
          <p:cNvSpPr/>
          <p:nvPr/>
        </p:nvSpPr>
        <p:spPr>
          <a:xfrm>
            <a:off x="774441" y="2661863"/>
            <a:ext cx="3163077" cy="2593841"/>
          </a:xfrm>
          <a:prstGeom prst="snipRoundRect">
            <a:avLst>
              <a:gd name="adj1" fmla="val 26379"/>
              <a:gd name="adj2" fmla="val 50000"/>
            </a:avLst>
          </a:prstGeom>
          <a:solidFill>
            <a:srgbClr val="FAB8F5"/>
          </a:solidFill>
          <a:ln w="19050">
            <a:solidFill>
              <a:srgbClr val="A5139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solidFill>
                  <a:srgbClr val="C40EB7"/>
                </a:solidFill>
                <a:latin typeface="Amasis MT Pro" panose="020B0604020202020204" pitchFamily="18" charset="0"/>
                <a:ea typeface="Dotum" panose="020B0503020000020004" pitchFamily="34" charset="-127"/>
              </a:rPr>
              <a:t>What might boys do to girls that makes them feel uncomfortable?</a:t>
            </a:r>
          </a:p>
        </p:txBody>
      </p:sp>
      <p:sp>
        <p:nvSpPr>
          <p:cNvPr id="11" name="Rectangle: Top Corners One Rounded and One Snipped 10">
            <a:extLst>
              <a:ext uri="{FF2B5EF4-FFF2-40B4-BE49-F238E27FC236}">
                <a16:creationId xmlns:a16="http://schemas.microsoft.com/office/drawing/2014/main" id="{655F52CD-6E5F-D833-BB44-D22AE78272AF}"/>
              </a:ext>
            </a:extLst>
          </p:cNvPr>
          <p:cNvSpPr/>
          <p:nvPr/>
        </p:nvSpPr>
        <p:spPr>
          <a:xfrm flipH="1">
            <a:off x="5373325" y="2661863"/>
            <a:ext cx="3163077" cy="2593841"/>
          </a:xfrm>
          <a:prstGeom prst="snipRoundRect">
            <a:avLst>
              <a:gd name="adj1" fmla="val 26379"/>
              <a:gd name="adj2" fmla="val 50000"/>
            </a:avLst>
          </a:prstGeom>
          <a:solidFill>
            <a:schemeClr val="accent1">
              <a:lumMod val="60000"/>
              <a:lumOff val="40000"/>
            </a:schemeClr>
          </a:solidFill>
          <a:ln w="1905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200" b="1" dirty="0">
                <a:solidFill>
                  <a:schemeClr val="accent1">
                    <a:lumMod val="75000"/>
                  </a:schemeClr>
                </a:solidFill>
                <a:latin typeface="Amasis MT Pro" panose="020B0604020202020204" pitchFamily="18" charset="0"/>
                <a:ea typeface="Dotum" panose="020B0503020000020004" pitchFamily="34" charset="-127"/>
              </a:rPr>
              <a:t>What might girls do to boys that makes </a:t>
            </a:r>
          </a:p>
          <a:p>
            <a:pPr algn="r"/>
            <a:r>
              <a:rPr lang="en-GB" sz="2200" b="1" dirty="0">
                <a:solidFill>
                  <a:schemeClr val="accent1">
                    <a:lumMod val="75000"/>
                  </a:schemeClr>
                </a:solidFill>
                <a:latin typeface="Amasis MT Pro" panose="020B0604020202020204" pitchFamily="18" charset="0"/>
                <a:ea typeface="Dotum" panose="020B0503020000020004" pitchFamily="34" charset="-127"/>
              </a:rPr>
              <a:t>them feel  uncomfortable?</a:t>
            </a:r>
          </a:p>
        </p:txBody>
      </p:sp>
      <p:sp>
        <p:nvSpPr>
          <p:cNvPr id="12" name="Rectangle: Top Corners Snipped 11">
            <a:extLst>
              <a:ext uri="{FF2B5EF4-FFF2-40B4-BE49-F238E27FC236}">
                <a16:creationId xmlns:a16="http://schemas.microsoft.com/office/drawing/2014/main" id="{460D89D0-1BB1-E0D2-B03F-DD221E3D62CF}"/>
              </a:ext>
            </a:extLst>
          </p:cNvPr>
          <p:cNvSpPr/>
          <p:nvPr/>
        </p:nvSpPr>
        <p:spPr>
          <a:xfrm>
            <a:off x="3088544" y="831313"/>
            <a:ext cx="3094714" cy="2341026"/>
          </a:xfrm>
          <a:prstGeom prst="snip2SameRect">
            <a:avLst>
              <a:gd name="adj1" fmla="val 31727"/>
              <a:gd name="adj2" fmla="val 47123"/>
            </a:avLst>
          </a:prstGeom>
          <a:solidFill>
            <a:srgbClr val="2F9D7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95000"/>
                  </a:schemeClr>
                </a:solidFill>
                <a:latin typeface="Amasis MT Pro" panose="02040504050005020304" pitchFamily="18" charset="0"/>
              </a:rPr>
              <a:t>What are the differences? </a:t>
            </a:r>
          </a:p>
        </p:txBody>
      </p:sp>
      <p:pic>
        <p:nvPicPr>
          <p:cNvPr id="18" name="Graphic 17" descr="Polaroid Pictures with solid fill">
            <a:extLst>
              <a:ext uri="{FF2B5EF4-FFF2-40B4-BE49-F238E27FC236}">
                <a16:creationId xmlns:a16="http://schemas.microsoft.com/office/drawing/2014/main" id="{D57CC375-CAD3-682F-4514-F2AD72D6AC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78397">
            <a:off x="317241" y="174058"/>
            <a:ext cx="914400" cy="914400"/>
          </a:xfrm>
          <a:prstGeom prst="rect">
            <a:avLst/>
          </a:prstGeom>
        </p:spPr>
      </p:pic>
      <p:sp>
        <p:nvSpPr>
          <p:cNvPr id="22" name="TextBox 21">
            <a:extLst>
              <a:ext uri="{FF2B5EF4-FFF2-40B4-BE49-F238E27FC236}">
                <a16:creationId xmlns:a16="http://schemas.microsoft.com/office/drawing/2014/main" id="{14D298C6-EA61-B135-08D3-7E40C264479D}"/>
              </a:ext>
            </a:extLst>
          </p:cNvPr>
          <p:cNvSpPr txBox="1"/>
          <p:nvPr/>
        </p:nvSpPr>
        <p:spPr>
          <a:xfrm>
            <a:off x="1302076" y="406811"/>
            <a:ext cx="2015555" cy="523220"/>
          </a:xfrm>
          <a:prstGeom prst="rect">
            <a:avLst/>
          </a:prstGeom>
          <a:noFill/>
        </p:spPr>
        <p:txBody>
          <a:bodyPr wrap="square" rtlCol="0">
            <a:spAutoFit/>
          </a:bodyPr>
          <a:lstStyle/>
          <a:p>
            <a:r>
              <a:rPr lang="en-GB" sz="1400" dirty="0">
                <a:solidFill>
                  <a:srgbClr val="288861"/>
                </a:solidFill>
                <a:latin typeface="Amasis MT Pro" panose="02040504050005020304" pitchFamily="18" charset="0"/>
              </a:rPr>
              <a:t>How we Treat Boys. How we Treat Girls</a:t>
            </a:r>
          </a:p>
        </p:txBody>
      </p:sp>
    </p:spTree>
    <p:extLst>
      <p:ext uri="{BB962C8B-B14F-4D97-AF65-F5344CB8AC3E}">
        <p14:creationId xmlns:p14="http://schemas.microsoft.com/office/powerpoint/2010/main" val="2144385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9F1"/>
        </a:solidFill>
        <a:effectLst/>
      </p:bgPr>
    </p:bg>
    <p:spTree>
      <p:nvGrpSpPr>
        <p:cNvPr id="1" name=""/>
        <p:cNvGrpSpPr/>
        <p:nvPr/>
      </p:nvGrpSpPr>
      <p:grpSpPr>
        <a:xfrm>
          <a:off x="0" y="0"/>
          <a:ext cx="0" cy="0"/>
          <a:chOff x="0" y="0"/>
          <a:chExt cx="0" cy="0"/>
        </a:xfrm>
      </p:grpSpPr>
      <p:pic>
        <p:nvPicPr>
          <p:cNvPr id="15" name="Picture 14" descr="Shape, icon, circle&#10;&#10;Description automatically generated">
            <a:extLst>
              <a:ext uri="{FF2B5EF4-FFF2-40B4-BE49-F238E27FC236}">
                <a16:creationId xmlns:a16="http://schemas.microsoft.com/office/drawing/2014/main" id="{B11DAB7C-BC5C-40F8-9426-99763621A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569" y="83128"/>
            <a:ext cx="1138990" cy="1096261"/>
          </a:xfrm>
          <a:prstGeom prst="rect">
            <a:avLst/>
          </a:prstGeom>
        </p:spPr>
      </p:pic>
      <p:sp>
        <p:nvSpPr>
          <p:cNvPr id="14" name="TextBox 13">
            <a:extLst>
              <a:ext uri="{FF2B5EF4-FFF2-40B4-BE49-F238E27FC236}">
                <a16:creationId xmlns:a16="http://schemas.microsoft.com/office/drawing/2014/main" id="{DD895934-2313-A92E-62A1-2E513F12425F}"/>
              </a:ext>
            </a:extLst>
          </p:cNvPr>
          <p:cNvSpPr txBox="1"/>
          <p:nvPr/>
        </p:nvSpPr>
        <p:spPr>
          <a:xfrm>
            <a:off x="7959697" y="431203"/>
            <a:ext cx="755335" cy="400110"/>
          </a:xfrm>
          <a:prstGeom prst="rect">
            <a:avLst/>
          </a:prstGeom>
          <a:noFill/>
        </p:spPr>
        <p:txBody>
          <a:bodyPr wrap="none" rtlCol="0">
            <a:spAutoFit/>
          </a:bodyPr>
          <a:lstStyle/>
          <a:p>
            <a:r>
              <a:rPr lang="en-GB" sz="2000" dirty="0"/>
              <a:t>Think</a:t>
            </a:r>
          </a:p>
        </p:txBody>
      </p:sp>
      <p:sp>
        <p:nvSpPr>
          <p:cNvPr id="18" name="Rectangle: Top Corners Snipped 17">
            <a:extLst>
              <a:ext uri="{FF2B5EF4-FFF2-40B4-BE49-F238E27FC236}">
                <a16:creationId xmlns:a16="http://schemas.microsoft.com/office/drawing/2014/main" id="{465E6E05-B659-04E4-7090-932C35987E53}"/>
              </a:ext>
            </a:extLst>
          </p:cNvPr>
          <p:cNvSpPr/>
          <p:nvPr/>
        </p:nvSpPr>
        <p:spPr>
          <a:xfrm>
            <a:off x="2706640" y="1147659"/>
            <a:ext cx="3852780" cy="1513483"/>
          </a:xfrm>
          <a:prstGeom prst="snip2SameRect">
            <a:avLst>
              <a:gd name="adj1" fmla="val 18664"/>
              <a:gd name="adj2" fmla="val 0"/>
            </a:avLst>
          </a:prstGeom>
          <a:solidFill>
            <a:srgbClr val="2F9D7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95000"/>
                  </a:schemeClr>
                </a:solidFill>
                <a:latin typeface="Amasis MT Pro" panose="02040504050005020304" pitchFamily="18" charset="0"/>
              </a:rPr>
              <a:t>Did you think of any of these things?</a:t>
            </a:r>
          </a:p>
        </p:txBody>
      </p:sp>
      <p:pic>
        <p:nvPicPr>
          <p:cNvPr id="17" name="Graphic 16" descr="Shield Tick outline">
            <a:extLst>
              <a:ext uri="{FF2B5EF4-FFF2-40B4-BE49-F238E27FC236}">
                <a16:creationId xmlns:a16="http://schemas.microsoft.com/office/drawing/2014/main" id="{9B82A409-1B70-EF11-8AAF-275AF10786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75830" y="174058"/>
            <a:ext cx="914400" cy="914400"/>
          </a:xfrm>
          <a:prstGeom prst="rect">
            <a:avLst/>
          </a:prstGeom>
        </p:spPr>
      </p:pic>
      <p:sp>
        <p:nvSpPr>
          <p:cNvPr id="20" name="Rectangle: Top Corners Snipped 19">
            <a:extLst>
              <a:ext uri="{FF2B5EF4-FFF2-40B4-BE49-F238E27FC236}">
                <a16:creationId xmlns:a16="http://schemas.microsoft.com/office/drawing/2014/main" id="{6406D45B-17BA-40A9-B70E-C94FB4932A5D}"/>
              </a:ext>
            </a:extLst>
          </p:cNvPr>
          <p:cNvSpPr/>
          <p:nvPr/>
        </p:nvSpPr>
        <p:spPr>
          <a:xfrm>
            <a:off x="2713533" y="2862514"/>
            <a:ext cx="3852780" cy="2116123"/>
          </a:xfrm>
          <a:prstGeom prst="snip2SameRect">
            <a:avLst>
              <a:gd name="adj1" fmla="val 0"/>
              <a:gd name="adj2" fmla="val 0"/>
            </a:avLst>
          </a:prstGeom>
          <a:solidFill>
            <a:srgbClr val="2F9D7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95000"/>
                  </a:schemeClr>
                </a:solidFill>
                <a:latin typeface="Amasis MT Pro" panose="02040504050005020304" pitchFamily="18" charset="0"/>
              </a:rPr>
              <a:t>These are things that can make you…</a:t>
            </a:r>
          </a:p>
          <a:p>
            <a:pPr algn="ctr"/>
            <a:endParaRPr lang="en-GB" sz="2000" b="1" dirty="0">
              <a:solidFill>
                <a:schemeClr val="bg1">
                  <a:lumMod val="95000"/>
                </a:schemeClr>
              </a:solidFill>
              <a:latin typeface="Amasis MT Pro" panose="02040504050005020304" pitchFamily="18" charset="0"/>
            </a:endParaRPr>
          </a:p>
          <a:p>
            <a:pPr marL="342900" indent="-342900">
              <a:buFont typeface="Arial" panose="020B0604020202020204" pitchFamily="34" charset="0"/>
              <a:buChar char="•"/>
            </a:pPr>
            <a:r>
              <a:rPr lang="en-GB" sz="2000" b="1" dirty="0">
                <a:solidFill>
                  <a:schemeClr val="bg1">
                    <a:lumMod val="95000"/>
                  </a:schemeClr>
                </a:solidFill>
                <a:latin typeface="Amasis MT Pro" panose="02040504050005020304" pitchFamily="18" charset="0"/>
              </a:rPr>
              <a:t>Worry</a:t>
            </a:r>
          </a:p>
          <a:p>
            <a:pPr marL="342900" indent="-342900">
              <a:buFont typeface="Arial" panose="020B0604020202020204" pitchFamily="34" charset="0"/>
              <a:buChar char="•"/>
            </a:pPr>
            <a:r>
              <a:rPr lang="en-GB" sz="2000" b="1" dirty="0">
                <a:solidFill>
                  <a:schemeClr val="bg1">
                    <a:lumMod val="95000"/>
                  </a:schemeClr>
                </a:solidFill>
                <a:latin typeface="Amasis MT Pro" panose="02040504050005020304" pitchFamily="18" charset="0"/>
              </a:rPr>
              <a:t>Feel uncomfortable</a:t>
            </a:r>
          </a:p>
          <a:p>
            <a:pPr marL="342900" indent="-342900">
              <a:buFont typeface="Arial" panose="020B0604020202020204" pitchFamily="34" charset="0"/>
              <a:buChar char="•"/>
            </a:pPr>
            <a:r>
              <a:rPr lang="en-GB" sz="2000" b="1" dirty="0">
                <a:solidFill>
                  <a:schemeClr val="bg1">
                    <a:lumMod val="95000"/>
                  </a:schemeClr>
                </a:solidFill>
                <a:latin typeface="Amasis MT Pro" panose="02040504050005020304" pitchFamily="18" charset="0"/>
              </a:rPr>
              <a:t>Feel unsafe</a:t>
            </a:r>
          </a:p>
        </p:txBody>
      </p:sp>
      <p:sp>
        <p:nvSpPr>
          <p:cNvPr id="23" name="Flowchart: Process 22">
            <a:extLst>
              <a:ext uri="{FF2B5EF4-FFF2-40B4-BE49-F238E27FC236}">
                <a16:creationId xmlns:a16="http://schemas.microsoft.com/office/drawing/2014/main" id="{82C4C45C-2B67-F6B4-5E9A-0DF5B934A0BD}"/>
              </a:ext>
            </a:extLst>
          </p:cNvPr>
          <p:cNvSpPr/>
          <p:nvPr/>
        </p:nvSpPr>
        <p:spPr>
          <a:xfrm rot="284025">
            <a:off x="505860" y="929496"/>
            <a:ext cx="1539551" cy="612648"/>
          </a:xfrm>
          <a:prstGeom prst="flowChartProcess">
            <a:avLst/>
          </a:prstGeom>
          <a:solidFill>
            <a:srgbClr val="C6F2C6"/>
          </a:solidFill>
          <a:ln w="19050">
            <a:solidFill>
              <a:srgbClr val="2F9D7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play ‘rough’</a:t>
            </a:r>
          </a:p>
        </p:txBody>
      </p:sp>
      <p:sp>
        <p:nvSpPr>
          <p:cNvPr id="25" name="Flowchart: Process 24">
            <a:extLst>
              <a:ext uri="{FF2B5EF4-FFF2-40B4-BE49-F238E27FC236}">
                <a16:creationId xmlns:a16="http://schemas.microsoft.com/office/drawing/2014/main" id="{B022BDC9-5585-04E8-990F-A8052AFC26E8}"/>
              </a:ext>
            </a:extLst>
          </p:cNvPr>
          <p:cNvSpPr/>
          <p:nvPr/>
        </p:nvSpPr>
        <p:spPr>
          <a:xfrm rot="671114">
            <a:off x="7050244" y="1796027"/>
            <a:ext cx="1581699" cy="718528"/>
          </a:xfrm>
          <a:prstGeom prst="flowChartProcess">
            <a:avLst/>
          </a:prstGeom>
          <a:solidFill>
            <a:schemeClr val="accent6">
              <a:lumMod val="20000"/>
              <a:lumOff val="80000"/>
            </a:schemeClr>
          </a:solidFill>
          <a:ln w="19050">
            <a:solidFill>
              <a:srgbClr val="2F9D7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hurt</a:t>
            </a:r>
          </a:p>
        </p:txBody>
      </p:sp>
      <p:sp>
        <p:nvSpPr>
          <p:cNvPr id="29" name="Flowchart: Process 28">
            <a:extLst>
              <a:ext uri="{FF2B5EF4-FFF2-40B4-BE49-F238E27FC236}">
                <a16:creationId xmlns:a16="http://schemas.microsoft.com/office/drawing/2014/main" id="{470025E6-01F8-3FAF-271D-37F5278497A7}"/>
              </a:ext>
            </a:extLst>
          </p:cNvPr>
          <p:cNvSpPr/>
          <p:nvPr/>
        </p:nvSpPr>
        <p:spPr>
          <a:xfrm rot="261054">
            <a:off x="577222" y="3851503"/>
            <a:ext cx="1539551" cy="612648"/>
          </a:xfrm>
          <a:prstGeom prst="flowChartProcess">
            <a:avLst/>
          </a:prstGeom>
          <a:solidFill>
            <a:srgbClr val="C6F2C6"/>
          </a:solidFill>
          <a:ln w="19050">
            <a:solidFill>
              <a:srgbClr val="2F9D7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laugh unkindly</a:t>
            </a:r>
          </a:p>
        </p:txBody>
      </p:sp>
      <p:sp>
        <p:nvSpPr>
          <p:cNvPr id="30" name="Flowchart: Process 29">
            <a:extLst>
              <a:ext uri="{FF2B5EF4-FFF2-40B4-BE49-F238E27FC236}">
                <a16:creationId xmlns:a16="http://schemas.microsoft.com/office/drawing/2014/main" id="{7A7A2AC6-7D82-9C80-33A9-6BB5154312EC}"/>
              </a:ext>
            </a:extLst>
          </p:cNvPr>
          <p:cNvSpPr/>
          <p:nvPr/>
        </p:nvSpPr>
        <p:spPr>
          <a:xfrm rot="21344275">
            <a:off x="823749" y="5302248"/>
            <a:ext cx="1539551" cy="612648"/>
          </a:xfrm>
          <a:prstGeom prst="flowChartProcess">
            <a:avLst/>
          </a:prstGeom>
          <a:solidFill>
            <a:schemeClr val="accent6">
              <a:lumMod val="20000"/>
              <a:lumOff val="80000"/>
            </a:schemeClr>
          </a:solidFill>
          <a:ln w="19050">
            <a:solidFill>
              <a:srgbClr val="2F9D7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push</a:t>
            </a:r>
          </a:p>
        </p:txBody>
      </p:sp>
      <p:sp>
        <p:nvSpPr>
          <p:cNvPr id="31" name="Flowchart: Process 30">
            <a:extLst>
              <a:ext uri="{FF2B5EF4-FFF2-40B4-BE49-F238E27FC236}">
                <a16:creationId xmlns:a16="http://schemas.microsoft.com/office/drawing/2014/main" id="{7872E8BE-25D4-817E-2348-4994BB3BF0F2}"/>
              </a:ext>
            </a:extLst>
          </p:cNvPr>
          <p:cNvSpPr/>
          <p:nvPr/>
        </p:nvSpPr>
        <p:spPr>
          <a:xfrm rot="20693835">
            <a:off x="6813290" y="5168623"/>
            <a:ext cx="1539551" cy="612648"/>
          </a:xfrm>
          <a:prstGeom prst="flowChartProcess">
            <a:avLst/>
          </a:prstGeom>
          <a:solidFill>
            <a:schemeClr val="accent6">
              <a:lumMod val="20000"/>
              <a:lumOff val="80000"/>
            </a:schemeClr>
          </a:solidFill>
          <a:ln w="19050">
            <a:solidFill>
              <a:srgbClr val="2F9D7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use rude words</a:t>
            </a:r>
          </a:p>
        </p:txBody>
      </p:sp>
      <p:sp>
        <p:nvSpPr>
          <p:cNvPr id="32" name="Flowchart: Process 31">
            <a:extLst>
              <a:ext uri="{FF2B5EF4-FFF2-40B4-BE49-F238E27FC236}">
                <a16:creationId xmlns:a16="http://schemas.microsoft.com/office/drawing/2014/main" id="{DCC6E583-3897-7D38-C3DB-B580086B43FE}"/>
              </a:ext>
            </a:extLst>
          </p:cNvPr>
          <p:cNvSpPr/>
          <p:nvPr/>
        </p:nvSpPr>
        <p:spPr>
          <a:xfrm rot="21351194">
            <a:off x="6953435" y="3483862"/>
            <a:ext cx="1539551" cy="612648"/>
          </a:xfrm>
          <a:prstGeom prst="flowChartProcess">
            <a:avLst/>
          </a:prstGeom>
          <a:solidFill>
            <a:srgbClr val="C6F2C6"/>
          </a:solidFill>
          <a:ln w="19050">
            <a:solidFill>
              <a:srgbClr val="2F9D7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shout</a:t>
            </a:r>
          </a:p>
        </p:txBody>
      </p:sp>
      <p:sp>
        <p:nvSpPr>
          <p:cNvPr id="33" name="Flowchart: Process 32">
            <a:extLst>
              <a:ext uri="{FF2B5EF4-FFF2-40B4-BE49-F238E27FC236}">
                <a16:creationId xmlns:a16="http://schemas.microsoft.com/office/drawing/2014/main" id="{2E356EF8-31A0-F06C-6846-A0DD399B67E6}"/>
              </a:ext>
            </a:extLst>
          </p:cNvPr>
          <p:cNvSpPr/>
          <p:nvPr/>
        </p:nvSpPr>
        <p:spPr>
          <a:xfrm rot="21156210">
            <a:off x="497920" y="2238749"/>
            <a:ext cx="1611350" cy="733842"/>
          </a:xfrm>
          <a:prstGeom prst="flowChartProcess">
            <a:avLst/>
          </a:prstGeom>
          <a:solidFill>
            <a:schemeClr val="accent6">
              <a:lumMod val="20000"/>
              <a:lumOff val="80000"/>
            </a:schemeClr>
          </a:solidFill>
          <a:ln w="19050">
            <a:solidFill>
              <a:srgbClr val="2F9D7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show or ask for rude photos</a:t>
            </a:r>
          </a:p>
        </p:txBody>
      </p:sp>
      <p:sp>
        <p:nvSpPr>
          <p:cNvPr id="36" name="Flowchart: Process 35">
            <a:extLst>
              <a:ext uri="{FF2B5EF4-FFF2-40B4-BE49-F238E27FC236}">
                <a16:creationId xmlns:a16="http://schemas.microsoft.com/office/drawing/2014/main" id="{E87D0D9B-271B-4015-E989-3829977CCAA5}"/>
              </a:ext>
            </a:extLst>
          </p:cNvPr>
          <p:cNvSpPr/>
          <p:nvPr/>
        </p:nvSpPr>
        <p:spPr>
          <a:xfrm rot="1051365">
            <a:off x="4232340" y="5610409"/>
            <a:ext cx="1539551" cy="612648"/>
          </a:xfrm>
          <a:prstGeom prst="flowChartProcess">
            <a:avLst/>
          </a:prstGeom>
          <a:solidFill>
            <a:srgbClr val="C6F2C6"/>
          </a:solidFill>
          <a:ln w="19050">
            <a:solidFill>
              <a:srgbClr val="2F9D7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6">
                    <a:lumMod val="50000"/>
                  </a:schemeClr>
                </a:solidFill>
              </a:rPr>
              <a:t>rude texts</a:t>
            </a:r>
          </a:p>
        </p:txBody>
      </p:sp>
    </p:spTree>
    <p:extLst>
      <p:ext uri="{BB962C8B-B14F-4D97-AF65-F5344CB8AC3E}">
        <p14:creationId xmlns:p14="http://schemas.microsoft.com/office/powerpoint/2010/main" val="23415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9" grpId="0" animBg="1"/>
      <p:bldP spid="30" grpId="0" animBg="1"/>
      <p:bldP spid="31" grpId="0" animBg="1"/>
      <p:bldP spid="32" grpId="0" animBg="1"/>
      <p:bldP spid="33"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EF9FA"/>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FB2B9F-237A-4366-8243-5DD17E03BA3B}"/>
              </a:ext>
            </a:extLst>
          </p:cNvPr>
          <p:cNvSpPr/>
          <p:nvPr/>
        </p:nvSpPr>
        <p:spPr>
          <a:xfrm>
            <a:off x="3923414" y="751344"/>
            <a:ext cx="4572000" cy="369332"/>
          </a:xfrm>
          <a:prstGeom prst="rect">
            <a:avLst/>
          </a:prstGeom>
        </p:spPr>
        <p:txBody>
          <a:bodyPr>
            <a:spAutoFit/>
          </a:bodyPr>
          <a:lstStyle/>
          <a:p>
            <a:endParaRPr lang="en-GB" b="0" i="0" dirty="0">
              <a:solidFill>
                <a:srgbClr val="0C3D52"/>
              </a:solidFill>
              <a:effectLst/>
              <a:latin typeface="Rockwell Light" panose="02040303020102020203" pitchFamily="18" charset="0"/>
            </a:endParaRPr>
          </a:p>
        </p:txBody>
      </p:sp>
      <p:pic>
        <p:nvPicPr>
          <p:cNvPr id="15" name="Picture 14" descr="Icon&#10;&#10;Description automatically generated">
            <a:extLst>
              <a:ext uri="{FF2B5EF4-FFF2-40B4-BE49-F238E27FC236}">
                <a16:creationId xmlns:a16="http://schemas.microsoft.com/office/drawing/2014/main" id="{065F68CE-6B12-457A-8BF4-3058109CF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669" y="78575"/>
            <a:ext cx="1306332" cy="1357194"/>
          </a:xfrm>
          <a:prstGeom prst="rect">
            <a:avLst/>
          </a:prstGeom>
        </p:spPr>
      </p:pic>
      <p:sp>
        <p:nvSpPr>
          <p:cNvPr id="16" name="TextBox 15">
            <a:extLst>
              <a:ext uri="{FF2B5EF4-FFF2-40B4-BE49-F238E27FC236}">
                <a16:creationId xmlns:a16="http://schemas.microsoft.com/office/drawing/2014/main" id="{671C331E-1BB0-4999-A709-AE1BD271752C}"/>
              </a:ext>
            </a:extLst>
          </p:cNvPr>
          <p:cNvSpPr txBox="1"/>
          <p:nvPr/>
        </p:nvSpPr>
        <p:spPr>
          <a:xfrm>
            <a:off x="8106755" y="375185"/>
            <a:ext cx="768159" cy="400110"/>
          </a:xfrm>
          <a:prstGeom prst="rect">
            <a:avLst/>
          </a:prstGeom>
          <a:noFill/>
        </p:spPr>
        <p:txBody>
          <a:bodyPr wrap="none" rtlCol="0">
            <a:spAutoFit/>
          </a:bodyPr>
          <a:lstStyle/>
          <a:p>
            <a:r>
              <a:rPr lang="en-GB" sz="2000" dirty="0"/>
              <a:t>Learn</a:t>
            </a:r>
          </a:p>
        </p:txBody>
      </p:sp>
      <p:pic>
        <p:nvPicPr>
          <p:cNvPr id="17" name="Picture 16">
            <a:extLst>
              <a:ext uri="{FF2B5EF4-FFF2-40B4-BE49-F238E27FC236}">
                <a16:creationId xmlns:a16="http://schemas.microsoft.com/office/drawing/2014/main" id="{155F7D47-6CFA-E76B-9C72-BB560F72D09B}"/>
              </a:ext>
            </a:extLst>
          </p:cNvPr>
          <p:cNvPicPr>
            <a:picLocks noChangeAspect="1"/>
          </p:cNvPicPr>
          <p:nvPr/>
        </p:nvPicPr>
        <p:blipFill>
          <a:blip r:embed="rId4"/>
          <a:stretch>
            <a:fillRect/>
          </a:stretch>
        </p:blipFill>
        <p:spPr>
          <a:xfrm>
            <a:off x="648586" y="575240"/>
            <a:ext cx="2261706" cy="1619132"/>
          </a:xfrm>
          <a:prstGeom prst="rect">
            <a:avLst/>
          </a:prstGeom>
          <a:ln w="12700">
            <a:solidFill>
              <a:schemeClr val="accent5">
                <a:lumMod val="40000"/>
                <a:lumOff val="60000"/>
              </a:schemeClr>
            </a:solidFill>
          </a:ln>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4DD3A36E-3E92-9710-6DE9-F1109BA7CC15}"/>
              </a:ext>
            </a:extLst>
          </p:cNvPr>
          <p:cNvSpPr/>
          <p:nvPr/>
        </p:nvSpPr>
        <p:spPr>
          <a:xfrm rot="10800000" flipV="1">
            <a:off x="4777098" y="3234276"/>
            <a:ext cx="4016521" cy="639695"/>
          </a:xfrm>
          <a:prstGeom prst="rect">
            <a:avLst/>
          </a:prstGeom>
          <a:solidFill>
            <a:srgbClr val="F8D0C0"/>
          </a:solidFill>
          <a:ln>
            <a:solidFill>
              <a:srgbClr val="AA5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lumMod val="50000"/>
                  </a:schemeClr>
                </a:solidFill>
                <a:latin typeface="Amasis MT Pro" panose="02040504050005020304" pitchFamily="18" charset="0"/>
              </a:rPr>
              <a:t>Turning into bullying and controlling…</a:t>
            </a:r>
            <a:endParaRPr kumimoji="0" lang="en-GB" sz="2000" b="0" i="0" u="none" strike="noStrike" kern="1200" cap="none" spc="0" normalizeH="0" baseline="0" noProof="0" dirty="0">
              <a:ln>
                <a:noFill/>
              </a:ln>
              <a:solidFill>
                <a:schemeClr val="accent6">
                  <a:lumMod val="50000"/>
                </a:schemeClr>
              </a:solidFill>
              <a:effectLst/>
              <a:uLnTx/>
              <a:uFillTx/>
              <a:latin typeface="Amasis MT Pro" panose="02040504050005020304" pitchFamily="18" charset="0"/>
            </a:endParaRPr>
          </a:p>
        </p:txBody>
      </p:sp>
      <p:sp>
        <p:nvSpPr>
          <p:cNvPr id="23" name="Rectangle 22">
            <a:extLst>
              <a:ext uri="{FF2B5EF4-FFF2-40B4-BE49-F238E27FC236}">
                <a16:creationId xmlns:a16="http://schemas.microsoft.com/office/drawing/2014/main" id="{64A2AFEE-7A74-35ED-38BA-D868D75FB3D4}"/>
              </a:ext>
            </a:extLst>
          </p:cNvPr>
          <p:cNvSpPr/>
          <p:nvPr/>
        </p:nvSpPr>
        <p:spPr>
          <a:xfrm rot="10800000" flipV="1">
            <a:off x="5614586" y="2570531"/>
            <a:ext cx="3179035" cy="663972"/>
          </a:xfrm>
          <a:prstGeom prst="rect">
            <a:avLst/>
          </a:prstGeom>
          <a:solidFill>
            <a:srgbClr val="F8D0C0"/>
          </a:solidFill>
          <a:ln>
            <a:solidFill>
              <a:srgbClr val="AA5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accent6">
                    <a:lumMod val="50000"/>
                  </a:schemeClr>
                </a:solidFill>
                <a:latin typeface="Amasis MT Pro" panose="02040504050005020304" pitchFamily="18" charset="0"/>
              </a:rPr>
              <a:t>Hurting on purpose…</a:t>
            </a:r>
          </a:p>
        </p:txBody>
      </p:sp>
      <p:sp>
        <p:nvSpPr>
          <p:cNvPr id="26" name="Rectangle 25">
            <a:extLst>
              <a:ext uri="{FF2B5EF4-FFF2-40B4-BE49-F238E27FC236}">
                <a16:creationId xmlns:a16="http://schemas.microsoft.com/office/drawing/2014/main" id="{E4E6587D-E6DF-EC5C-0DE4-F831B7BF7D46}"/>
              </a:ext>
            </a:extLst>
          </p:cNvPr>
          <p:cNvSpPr/>
          <p:nvPr/>
        </p:nvSpPr>
        <p:spPr>
          <a:xfrm rot="10800000" flipV="1">
            <a:off x="3683235" y="3874735"/>
            <a:ext cx="5110386" cy="709772"/>
          </a:xfrm>
          <a:prstGeom prst="rect">
            <a:avLst/>
          </a:prstGeom>
          <a:solidFill>
            <a:srgbClr val="F8D0C0"/>
          </a:solidFill>
          <a:ln>
            <a:solidFill>
              <a:srgbClr val="AA5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lumMod val="50000"/>
                  </a:schemeClr>
                </a:solidFill>
                <a:latin typeface="Amasis MT Pro" panose="02040504050005020304" pitchFamily="18" charset="0"/>
              </a:rPr>
              <a:t>Joining in with others, laughing together can make this behaviour feel acceptable…</a:t>
            </a:r>
            <a:endParaRPr kumimoji="0" lang="en-GB" sz="2000" b="0" i="0" u="none" strike="noStrike" kern="1200" cap="none" spc="0" normalizeH="0" baseline="0" noProof="0" dirty="0">
              <a:ln>
                <a:noFill/>
              </a:ln>
              <a:solidFill>
                <a:schemeClr val="accent6">
                  <a:lumMod val="50000"/>
                </a:schemeClr>
              </a:solidFill>
              <a:effectLst/>
              <a:uLnTx/>
              <a:uFillTx/>
              <a:latin typeface="Amasis MT Pro" panose="02040504050005020304" pitchFamily="18" charset="0"/>
            </a:endParaRPr>
          </a:p>
        </p:txBody>
      </p:sp>
      <p:sp>
        <p:nvSpPr>
          <p:cNvPr id="28" name="Rectangle 27">
            <a:extLst>
              <a:ext uri="{FF2B5EF4-FFF2-40B4-BE49-F238E27FC236}">
                <a16:creationId xmlns:a16="http://schemas.microsoft.com/office/drawing/2014/main" id="{BA1BA305-C8E3-5258-59D1-9F1A289B3693}"/>
              </a:ext>
            </a:extLst>
          </p:cNvPr>
          <p:cNvSpPr/>
          <p:nvPr/>
        </p:nvSpPr>
        <p:spPr>
          <a:xfrm rot="10800000" flipV="1">
            <a:off x="2820111" y="4584507"/>
            <a:ext cx="5973509" cy="664812"/>
          </a:xfrm>
          <a:prstGeom prst="rect">
            <a:avLst/>
          </a:prstGeom>
          <a:solidFill>
            <a:srgbClr val="F8D0C0"/>
          </a:solidFill>
          <a:ln>
            <a:solidFill>
              <a:srgbClr val="AA5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accent6">
                    <a:lumMod val="50000"/>
                  </a:schemeClr>
                </a:solidFill>
                <a:latin typeface="Amasis MT Pro" panose="02040504050005020304" pitchFamily="18" charset="0"/>
              </a:rPr>
              <a:t>Turn into actions – pushing, blocking the way…</a:t>
            </a:r>
          </a:p>
        </p:txBody>
      </p:sp>
      <p:sp>
        <p:nvSpPr>
          <p:cNvPr id="30" name="Rectangle 29">
            <a:extLst>
              <a:ext uri="{FF2B5EF4-FFF2-40B4-BE49-F238E27FC236}">
                <a16:creationId xmlns:a16="http://schemas.microsoft.com/office/drawing/2014/main" id="{F53A395E-37D1-6944-227B-964C8B345E56}"/>
              </a:ext>
            </a:extLst>
          </p:cNvPr>
          <p:cNvSpPr/>
          <p:nvPr/>
        </p:nvSpPr>
        <p:spPr>
          <a:xfrm rot="10800000" flipV="1">
            <a:off x="1717704" y="5248024"/>
            <a:ext cx="7075917" cy="664813"/>
          </a:xfrm>
          <a:prstGeom prst="rect">
            <a:avLst/>
          </a:prstGeom>
          <a:solidFill>
            <a:srgbClr val="F8D0C0"/>
          </a:solidFill>
          <a:ln>
            <a:solidFill>
              <a:srgbClr val="AA5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lumMod val="95000"/>
                    <a:lumOff val="5000"/>
                  </a:schemeClr>
                </a:solidFill>
                <a:latin typeface="Amasis MT Pro" panose="02040504050005020304" pitchFamily="18" charset="0"/>
                <a:ea typeface="Source Sans Pro" panose="020B0503030403020204" pitchFamily="34" charset="0"/>
              </a:rPr>
              <a:t> </a:t>
            </a:r>
            <a:r>
              <a:rPr lang="en-GB" sz="2000" dirty="0">
                <a:solidFill>
                  <a:schemeClr val="accent6">
                    <a:lumMod val="50000"/>
                  </a:schemeClr>
                </a:solidFill>
                <a:latin typeface="Amasis MT Pro" panose="02040504050005020304" pitchFamily="18" charset="0"/>
                <a:ea typeface="Source Sans Pro" panose="020B0503030403020204" pitchFamily="34" charset="0"/>
              </a:rPr>
              <a:t>Harmful, hurtful words in person or online can…</a:t>
            </a:r>
          </a:p>
        </p:txBody>
      </p:sp>
      <p:sp>
        <p:nvSpPr>
          <p:cNvPr id="2" name="Speech Bubble: Rectangle with Corners Rounded 1">
            <a:extLst>
              <a:ext uri="{FF2B5EF4-FFF2-40B4-BE49-F238E27FC236}">
                <a16:creationId xmlns:a16="http://schemas.microsoft.com/office/drawing/2014/main" id="{D8CEF6F6-BB07-91CE-6C6B-53CA7BDD7C10}"/>
              </a:ext>
            </a:extLst>
          </p:cNvPr>
          <p:cNvSpPr/>
          <p:nvPr/>
        </p:nvSpPr>
        <p:spPr>
          <a:xfrm>
            <a:off x="6025090" y="1208141"/>
            <a:ext cx="2086832" cy="1047296"/>
          </a:xfrm>
          <a:prstGeom prst="wedgeRoundRectCallout">
            <a:avLst>
              <a:gd name="adj1" fmla="val -63548"/>
              <a:gd name="adj2" fmla="val 27684"/>
              <a:gd name="adj3" fmla="val 1666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6">
                    <a:lumMod val="50000"/>
                  </a:schemeClr>
                </a:solidFill>
                <a:latin typeface="Amasis MT Pro" panose="02040504050005020304" pitchFamily="18" charset="0"/>
              </a:rPr>
              <a:t>Where might these STEPS end up?</a:t>
            </a:r>
          </a:p>
        </p:txBody>
      </p:sp>
      <p:sp>
        <p:nvSpPr>
          <p:cNvPr id="3" name="Flowchart: Process 2">
            <a:extLst>
              <a:ext uri="{FF2B5EF4-FFF2-40B4-BE49-F238E27FC236}">
                <a16:creationId xmlns:a16="http://schemas.microsoft.com/office/drawing/2014/main" id="{F120978E-7C6B-A643-D5B3-69D8CE049E1E}"/>
              </a:ext>
            </a:extLst>
          </p:cNvPr>
          <p:cNvSpPr/>
          <p:nvPr/>
        </p:nvSpPr>
        <p:spPr>
          <a:xfrm>
            <a:off x="435836" y="5248024"/>
            <a:ext cx="1213502" cy="664813"/>
          </a:xfrm>
          <a:prstGeom prst="flowChartProcess">
            <a:avLst/>
          </a:prstGeom>
          <a:solidFill>
            <a:srgbClr val="FF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latin typeface="Amasis MT Pro" panose="02040504050005020304" pitchFamily="18" charset="0"/>
              </a:rPr>
              <a:t>What starts off...</a:t>
            </a:r>
          </a:p>
        </p:txBody>
      </p:sp>
      <p:sp>
        <p:nvSpPr>
          <p:cNvPr id="4" name="Flowchart: Process 3">
            <a:extLst>
              <a:ext uri="{FF2B5EF4-FFF2-40B4-BE49-F238E27FC236}">
                <a16:creationId xmlns:a16="http://schemas.microsoft.com/office/drawing/2014/main" id="{862DD6AF-3C9D-E2F1-FC4B-93F1A105A141}"/>
              </a:ext>
            </a:extLst>
          </p:cNvPr>
          <p:cNvSpPr/>
          <p:nvPr/>
        </p:nvSpPr>
        <p:spPr>
          <a:xfrm>
            <a:off x="435835" y="4583211"/>
            <a:ext cx="2315910" cy="664813"/>
          </a:xfrm>
          <a:prstGeom prst="flowChartProcess">
            <a:avLst/>
          </a:prstGeom>
          <a:solidFill>
            <a:srgbClr val="FF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latin typeface="Amasis MT Pro" panose="02040504050005020304" pitchFamily="18" charset="0"/>
              </a:rPr>
              <a:t>As something which seems small…</a:t>
            </a:r>
          </a:p>
        </p:txBody>
      </p:sp>
      <p:sp>
        <p:nvSpPr>
          <p:cNvPr id="6" name="Flowchart: Process 5">
            <a:extLst>
              <a:ext uri="{FF2B5EF4-FFF2-40B4-BE49-F238E27FC236}">
                <a16:creationId xmlns:a16="http://schemas.microsoft.com/office/drawing/2014/main" id="{F2800A51-249C-20AD-AF1C-B894290E184D}"/>
              </a:ext>
            </a:extLst>
          </p:cNvPr>
          <p:cNvSpPr/>
          <p:nvPr/>
        </p:nvSpPr>
        <p:spPr>
          <a:xfrm>
            <a:off x="435834" y="3871245"/>
            <a:ext cx="3153400" cy="699831"/>
          </a:xfrm>
          <a:prstGeom prst="flowChartProcess">
            <a:avLst/>
          </a:prstGeom>
          <a:solidFill>
            <a:srgbClr val="FF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latin typeface="Amasis MT Pro" panose="02040504050005020304" pitchFamily="18" charset="0"/>
              </a:rPr>
              <a:t>Can sometimes progress…</a:t>
            </a:r>
          </a:p>
        </p:txBody>
      </p:sp>
      <p:sp>
        <p:nvSpPr>
          <p:cNvPr id="7" name="Flowchart: Process 6">
            <a:extLst>
              <a:ext uri="{FF2B5EF4-FFF2-40B4-BE49-F238E27FC236}">
                <a16:creationId xmlns:a16="http://schemas.microsoft.com/office/drawing/2014/main" id="{C8466305-C948-322B-2340-513BE73B6D18}"/>
              </a:ext>
            </a:extLst>
          </p:cNvPr>
          <p:cNvSpPr/>
          <p:nvPr/>
        </p:nvSpPr>
        <p:spPr>
          <a:xfrm>
            <a:off x="435835" y="3234275"/>
            <a:ext cx="4255806" cy="626075"/>
          </a:xfrm>
          <a:prstGeom prst="flowChartProcess">
            <a:avLst/>
          </a:prstGeom>
          <a:solidFill>
            <a:srgbClr val="FF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latin typeface="Amasis MT Pro" panose="02040504050005020304" pitchFamily="18" charset="0"/>
              </a:rPr>
              <a:t>Into an action which breaks the law…</a:t>
            </a:r>
          </a:p>
        </p:txBody>
      </p:sp>
      <p:sp>
        <p:nvSpPr>
          <p:cNvPr id="9" name="Flowchart: Process 8">
            <a:extLst>
              <a:ext uri="{FF2B5EF4-FFF2-40B4-BE49-F238E27FC236}">
                <a16:creationId xmlns:a16="http://schemas.microsoft.com/office/drawing/2014/main" id="{F9030ABE-FBD8-926E-B08F-5DE97FAFC05C}"/>
              </a:ext>
            </a:extLst>
          </p:cNvPr>
          <p:cNvSpPr/>
          <p:nvPr/>
        </p:nvSpPr>
        <p:spPr>
          <a:xfrm>
            <a:off x="435834" y="2569461"/>
            <a:ext cx="5110386" cy="651669"/>
          </a:xfrm>
          <a:prstGeom prst="flowChartProcess">
            <a:avLst/>
          </a:prstGeom>
          <a:solidFill>
            <a:srgbClr val="FF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latin typeface="Amasis MT Pro" panose="02040504050005020304" pitchFamily="18" charset="0"/>
              </a:rPr>
              <a:t>and seriously hurts someone’s feelings or body…</a:t>
            </a:r>
          </a:p>
        </p:txBody>
      </p:sp>
    </p:spTree>
    <p:extLst>
      <p:ext uri="{BB962C8B-B14F-4D97-AF65-F5344CB8AC3E}">
        <p14:creationId xmlns:p14="http://schemas.microsoft.com/office/powerpoint/2010/main" val="346926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6" grpId="0" animBg="1"/>
      <p:bldP spid="28" grpId="0" animBg="1"/>
      <p:bldP spid="30" grpId="0" animBg="1"/>
      <p:bldP spid="2" grpId="0" animBg="1"/>
      <p:bldP spid="3" grpId="0" animBg="1"/>
      <p:bldP spid="4" grpId="0" animBg="1"/>
      <p:bldP spid="6"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11167</TotalTime>
  <Words>2563</Words>
  <Application>Microsoft Office PowerPoint</Application>
  <PresentationFormat>On-screen Show (4:3)</PresentationFormat>
  <Paragraphs>308</Paragraphs>
  <Slides>19</Slides>
  <Notes>12</Notes>
  <HiddenSlides>4</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Delivering an Input from the Schools Toolkit - The Basics</vt:lpstr>
      <vt:lpstr>Trauma Informed Safeguarding (Discuss with Class Teacher Before Delivering the Input)</vt:lpstr>
      <vt:lpstr>Polite Reminder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talk to a trusted adult if you are worried or have any questions. </vt:lpstr>
      <vt:lpstr>References for Teachers  Project Zero – EdShift Reports — White Ribbon UK How to talk to young people about Andrew Tate — Bold Voices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Polite Reminder   The West Yorkshire Police inputs for schools are a corporate resource which meet criteria for delivery in schools. They should not be altered or edited.  Slides which may be inappropriate for a class or cohort can be omitted, and teacher consent should always be gained prior to delivery.  Please be aware there may be children who find the content of the input sensitive.  Suggested edits, corrections, ideas can be sent to; sarah.whitehead@westyorkshire.police.uk</dc:title>
  <dc:creator>Whitehead, Sarah</dc:creator>
  <cp:lastModifiedBy>Crossley, Sarah</cp:lastModifiedBy>
  <cp:revision>151</cp:revision>
  <dcterms:created xsi:type="dcterms:W3CDTF">2022-05-16T15:52:49Z</dcterms:created>
  <dcterms:modified xsi:type="dcterms:W3CDTF">2024-06-06T06:39:07Z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9e5fe0-93b7-4e24-83b8-c0737a05597a_Enabled">
    <vt:lpwstr>true</vt:lpwstr>
  </property>
  <property fmtid="{D5CDD505-2E9C-101B-9397-08002B2CF9AE}" pid="3" name="MSIP_Label_159e5fe0-93b7-4e24-83b8-c0737a05597a_SetDate">
    <vt:lpwstr>2022-05-16T17:16:25Z</vt:lpwstr>
  </property>
  <property fmtid="{D5CDD505-2E9C-101B-9397-08002B2CF9AE}" pid="4" name="MSIP_Label_159e5fe0-93b7-4e24-83b8-c0737a05597a_Method">
    <vt:lpwstr>Standard</vt:lpwstr>
  </property>
  <property fmtid="{D5CDD505-2E9C-101B-9397-08002B2CF9AE}" pid="5" name="MSIP_Label_159e5fe0-93b7-4e24-83b8-c0737a05597a_Name">
    <vt:lpwstr>159e5fe0-93b7-4e24-83b8-c0737a05597a</vt:lpwstr>
  </property>
  <property fmtid="{D5CDD505-2E9C-101B-9397-08002B2CF9AE}" pid="6" name="MSIP_Label_159e5fe0-93b7-4e24-83b8-c0737a05597a_SiteId">
    <vt:lpwstr>681f7310-2191-469b-8ea0-f76b4a7f699f</vt:lpwstr>
  </property>
  <property fmtid="{D5CDD505-2E9C-101B-9397-08002B2CF9AE}" pid="7" name="MSIP_Label_159e5fe0-93b7-4e24-83b8-c0737a05597a_ActionId">
    <vt:lpwstr>669ebd2f-3fc5-4555-aef1-d2c0c7e2504e</vt:lpwstr>
  </property>
  <property fmtid="{D5CDD505-2E9C-101B-9397-08002B2CF9AE}" pid="8" name="MSIP_Label_159e5fe0-93b7-4e24-83b8-c0737a05597a_ContentBits">
    <vt:lpwstr>0</vt:lpwstr>
  </property>
</Properties>
</file>