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handoutMasterIdLst>
    <p:handoutMasterId r:id="rId34"/>
  </p:handoutMasterIdLst>
  <p:sldIdLst>
    <p:sldId id="258" r:id="rId2"/>
    <p:sldId id="264" r:id="rId3"/>
    <p:sldId id="295"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67" r:id="rId32"/>
  </p:sldIdLst>
  <p:sldSz cx="9144000" cy="6858000" type="screen4x3"/>
  <p:notesSz cx="6858000" cy="9144000"/>
  <p:embeddedFontLst>
    <p:embeddedFont>
      <p:font typeface="Sassoon Infant Rg" panose="02000503030000020003" pitchFamily="50" charset="0"/>
      <p:regular r:id="rId35"/>
      <p:bold r:id="rId36"/>
    </p:embeddedFont>
    <p:embeddedFont>
      <p:font typeface="Twinkl Light" charset="0"/>
      <p:regular r:id="rId37"/>
    </p:embeddedFont>
    <p:embeddedFont>
      <p:font typeface="Tuffy" panose="020B0603060100000000" charset="0"/>
      <p:regular r:id="rId38"/>
      <p:bold r:id="rId39"/>
      <p:italic r:id="rId40"/>
      <p:boldItalic r:id="rId41"/>
    </p:embeddedFont>
    <p:embeddedFont>
      <p:font typeface="Twinkl SemiBold" charset="0"/>
      <p:bold r:id="rId42"/>
    </p:embeddedFont>
    <p:embeddedFont>
      <p:font typeface="Calibri" panose="020F0502020204030204" pitchFamily="34" charset="0"/>
      <p:regular r:id="rId43"/>
      <p:bold r:id="rId44"/>
      <p:italic r:id="rId45"/>
      <p:boldItalic r:id="rId46"/>
    </p:embeddedFont>
    <p:embeddedFont>
      <p:font typeface="Twinkl" pitchFamily="2"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4192"/>
    <a:srgbClr val="ACDDFC"/>
    <a:srgbClr val="80C1EB"/>
    <a:srgbClr val="18A0DB"/>
    <a:srgbClr val="FFFFFF"/>
    <a:srgbClr val="4AA1D9"/>
    <a:srgbClr val="21A6F9"/>
    <a:srgbClr val="1C1C1C"/>
    <a:srgbClr val="2898A8"/>
    <a:srgbClr val="FEF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71" autoAdjust="0"/>
    <p:restoredTop sz="94660"/>
  </p:normalViewPr>
  <p:slideViewPr>
    <p:cSldViewPr snapToGrid="0" showGuides="1">
      <p:cViewPr varScale="1">
        <p:scale>
          <a:sx n="115" d="100"/>
          <a:sy n="115" d="100"/>
        </p:scale>
        <p:origin x="1350" y="1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07/10/2020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hasCustomPrompt="1"/>
          </p:nvPr>
        </p:nvSpPr>
        <p:spPr>
          <a:xfrm>
            <a:off x="755651" y="1513946"/>
            <a:ext cx="7632700" cy="4578880"/>
          </a:xfrm>
        </p:spPr>
        <p:txBody>
          <a:bodyPr lIns="0" tIns="0" rIns="0" bIns="0"/>
          <a:lstStyle>
            <a:lvl1pPr marL="0" indent="0">
              <a:buNone/>
              <a:defRPr baseline="0"/>
            </a:lvl1pPr>
          </a:lstStyle>
          <a:p>
            <a:r>
              <a:rPr lang="en-GB" dirty="0"/>
              <a:t>Click to edit text – body size 18 - minimum size 16 (only to be used if really needed)</a:t>
            </a:r>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p:cNvSpPr txBox="1">
            <a:spLocks/>
          </p:cNvSpPr>
          <p:nvPr/>
        </p:nvSpPr>
        <p:spPr>
          <a:xfrm>
            <a:off x="461963" y="2443881"/>
            <a:ext cx="8220075" cy="3081428"/>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4800" b="0" dirty="0">
                <a:solidFill>
                  <a:schemeClr val="bg1"/>
                </a:solidFill>
                <a:latin typeface="Twinkl Light" pitchFamily="2" charset="0"/>
              </a:rPr>
              <a:t>Guided Reading Skills</a:t>
            </a:r>
          </a:p>
          <a:p>
            <a:pPr algn="ctr"/>
            <a:r>
              <a:rPr lang="en-GB" sz="8000" dirty="0">
                <a:solidFill>
                  <a:schemeClr val="bg1"/>
                </a:solidFill>
                <a:latin typeface="Twinkl" pitchFamily="2" charset="0"/>
              </a:rPr>
              <a:t>Inference</a:t>
            </a:r>
          </a:p>
          <a:p>
            <a:pPr algn="ctr"/>
            <a:endParaRPr lang="en-GB" sz="3600" b="0" dirty="0">
              <a:solidFill>
                <a:schemeClr val="bg1"/>
              </a:solidFill>
            </a:endParaRPr>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Why are these children on the floor?</a:t>
            </a:r>
          </a:p>
          <a:p>
            <a:pPr marL="285750" indent="-285750">
              <a:buFont typeface="Arial" panose="020B0604020202020204" pitchFamily="34" charset="0"/>
              <a:buChar char="•"/>
            </a:pPr>
            <a:r>
              <a:rPr lang="en-GB" dirty="0"/>
              <a:t>What are they looking at?</a:t>
            </a:r>
          </a:p>
          <a:p>
            <a:pPr marL="285750" indent="-285750">
              <a:buFont typeface="Arial" panose="020B0604020202020204" pitchFamily="34" charset="0"/>
              <a:buChar char="•"/>
            </a:pPr>
            <a:r>
              <a:rPr lang="en-GB" dirty="0"/>
              <a:t>Why are they wearing hats?</a:t>
            </a:r>
          </a:p>
          <a:p>
            <a:pPr marL="285750" indent="-285750">
              <a:buFont typeface="Arial" panose="020B0604020202020204" pitchFamily="34" charset="0"/>
              <a:buChar char="•"/>
            </a:pPr>
            <a:r>
              <a:rPr lang="en-GB" dirty="0"/>
              <a:t>Why do you think they are on a bridge?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Kathy Cassidy (@flickr.com) - granted under creative commons licence - attribution</a:t>
            </a:r>
          </a:p>
        </p:txBody>
      </p:sp>
      <p:pic>
        <p:nvPicPr>
          <p:cNvPr id="2" name="Picture 1"/>
          <p:cNvPicPr>
            <a:picLocks noChangeAspect="1"/>
          </p:cNvPicPr>
          <p:nvPr/>
        </p:nvPicPr>
        <p:blipFill>
          <a:blip r:embed="rId2"/>
          <a:stretch>
            <a:fillRect/>
          </a:stretch>
        </p:blipFill>
        <p:spPr>
          <a:xfrm>
            <a:off x="4001957" y="1923134"/>
            <a:ext cx="4018671" cy="3014003"/>
          </a:xfrm>
          <a:prstGeom prst="rect">
            <a:avLst/>
          </a:prstGeom>
        </p:spPr>
      </p:pic>
    </p:spTree>
    <p:extLst>
      <p:ext uri="{BB962C8B-B14F-4D97-AF65-F5344CB8AC3E}">
        <p14:creationId xmlns:p14="http://schemas.microsoft.com/office/powerpoint/2010/main" val="1119043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52090" y="1923133"/>
            <a:ext cx="4518404" cy="3014003"/>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Why is the helicopter flying towards the boat?</a:t>
            </a:r>
          </a:p>
          <a:p>
            <a:pPr marL="285750" indent="-285750">
              <a:buFont typeface="Arial" panose="020B0604020202020204" pitchFamily="34" charset="0"/>
              <a:buChar char="•"/>
            </a:pPr>
            <a:r>
              <a:rPr lang="en-GB" dirty="0"/>
              <a:t>Who do you think is in the helicopter?</a:t>
            </a:r>
          </a:p>
          <a:p>
            <a:pPr marL="285750" indent="-285750">
              <a:buFont typeface="Arial" panose="020B0604020202020204" pitchFamily="34" charset="0"/>
              <a:buChar char="•"/>
            </a:pPr>
            <a:r>
              <a:rPr lang="en-GB" dirty="0"/>
              <a:t>How might the people on the boat be feeling?</a:t>
            </a:r>
          </a:p>
          <a:p>
            <a:pPr marL="285750" indent="-285750">
              <a:buFont typeface="Arial" panose="020B0604020202020204" pitchFamily="34" charset="0"/>
              <a:buChar char="•"/>
            </a:pPr>
            <a:r>
              <a:rPr lang="en-GB" dirty="0"/>
              <a:t>What impact is the weather having on this scene?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Defence Images (@flickr.com) - granted under creative commons licence - attribution</a:t>
            </a:r>
          </a:p>
        </p:txBody>
      </p:sp>
    </p:spTree>
    <p:extLst>
      <p:ext uri="{BB962C8B-B14F-4D97-AF65-F5344CB8AC3E}">
        <p14:creationId xmlns:p14="http://schemas.microsoft.com/office/powerpoint/2010/main" val="1476901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2090" y="1923133"/>
            <a:ext cx="4526287" cy="3014003"/>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is this child doing?</a:t>
            </a:r>
          </a:p>
          <a:p>
            <a:pPr marL="285750" indent="-285750">
              <a:buFont typeface="Arial" panose="020B0604020202020204" pitchFamily="34" charset="0"/>
              <a:buChar char="•"/>
            </a:pPr>
            <a:r>
              <a:rPr lang="en-GB" dirty="0"/>
              <a:t>Do you think he has done this before?</a:t>
            </a:r>
          </a:p>
          <a:p>
            <a:pPr marL="285750" indent="-285750">
              <a:buFont typeface="Arial" panose="020B0604020202020204" pitchFamily="34" charset="0"/>
              <a:buChar char="•"/>
            </a:pPr>
            <a:r>
              <a:rPr lang="en-GB" dirty="0"/>
              <a:t>Is this child at home</a:t>
            </a:r>
            <a:br>
              <a:rPr lang="en-GB" dirty="0"/>
            </a:br>
            <a:r>
              <a:rPr lang="en-GB" dirty="0"/>
              <a:t>or on holiday?</a:t>
            </a:r>
          </a:p>
          <a:p>
            <a:pPr marL="285750" indent="-285750">
              <a:buFont typeface="Arial" panose="020B0604020202020204" pitchFamily="34" charset="0"/>
              <a:buChar char="•"/>
            </a:pPr>
            <a:r>
              <a:rPr lang="en-GB" dirty="0"/>
              <a:t>Why is he wearing warm clothes?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zumturm</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4090407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Is this photograph modern?</a:t>
            </a:r>
          </a:p>
          <a:p>
            <a:pPr marL="285750" indent="-285750">
              <a:buFont typeface="Arial" panose="020B0604020202020204" pitchFamily="34" charset="0"/>
              <a:buChar char="•"/>
            </a:pPr>
            <a:r>
              <a:rPr lang="en-GB" dirty="0"/>
              <a:t>Where do you think these children are?</a:t>
            </a:r>
          </a:p>
          <a:p>
            <a:pPr marL="285750" indent="-285750">
              <a:buFont typeface="Arial" panose="020B0604020202020204" pitchFamily="34" charset="0"/>
              <a:buChar char="•"/>
            </a:pPr>
            <a:r>
              <a:rPr lang="en-GB" dirty="0"/>
              <a:t>How do they feel</a:t>
            </a:r>
            <a:br>
              <a:rPr lang="en-GB" dirty="0"/>
            </a:br>
            <a:r>
              <a:rPr lang="en-GB" dirty="0"/>
              <a:t>about being there?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rich701 (@flickr.com) - granted under creative commons licence - attribution</a:t>
            </a:r>
          </a:p>
        </p:txBody>
      </p:sp>
      <p:pic>
        <p:nvPicPr>
          <p:cNvPr id="3" name="Picture 2"/>
          <p:cNvPicPr>
            <a:picLocks noChangeAspect="1"/>
          </p:cNvPicPr>
          <p:nvPr/>
        </p:nvPicPr>
        <p:blipFill>
          <a:blip r:embed="rId2"/>
          <a:stretch>
            <a:fillRect/>
          </a:stretch>
        </p:blipFill>
        <p:spPr>
          <a:xfrm>
            <a:off x="3817638" y="1923132"/>
            <a:ext cx="4395189" cy="3014003"/>
          </a:xfrm>
          <a:prstGeom prst="rect">
            <a:avLst/>
          </a:prstGeom>
        </p:spPr>
      </p:pic>
    </p:spTree>
    <p:extLst>
      <p:ext uri="{BB962C8B-B14F-4D97-AF65-F5344CB8AC3E}">
        <p14:creationId xmlns:p14="http://schemas.microsoft.com/office/powerpoint/2010/main" val="3393649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5432" y="1923131"/>
            <a:ext cx="4920452" cy="3014003"/>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do you think these people are talking about?</a:t>
            </a:r>
          </a:p>
          <a:p>
            <a:pPr marL="285750" indent="-285750">
              <a:buFont typeface="Arial" panose="020B0604020202020204" pitchFamily="34" charset="0"/>
              <a:buChar char="•"/>
            </a:pPr>
            <a:r>
              <a:rPr lang="en-GB" dirty="0"/>
              <a:t>Are they both feeling the same way?</a:t>
            </a:r>
          </a:p>
          <a:p>
            <a:pPr marL="285750" indent="-285750">
              <a:buFont typeface="Arial" panose="020B0604020202020204" pitchFamily="34" charset="0"/>
              <a:buChar char="•"/>
            </a:pPr>
            <a:r>
              <a:rPr lang="en-GB" dirty="0"/>
              <a:t>Which person is the most relaxed?</a:t>
            </a:r>
          </a:p>
          <a:p>
            <a:pPr marL="285750" indent="-285750">
              <a:buFont typeface="Arial" panose="020B0604020202020204" pitchFamily="34" charset="0"/>
              <a:buChar char="•"/>
            </a:pPr>
            <a:r>
              <a:rPr lang="en-GB" dirty="0"/>
              <a:t>How can you tell?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Sharon </a:t>
            </a:r>
            <a:r>
              <a:rPr lang="en-GB" altLang="en-US" sz="500" dirty="0" err="1">
                <a:latin typeface="Tuffy" panose="020B0603060100000000" pitchFamily="34" charset="0"/>
                <a:ea typeface="Tuffy" panose="020B0603060100000000" pitchFamily="34" charset="0"/>
                <a:cs typeface="Arial" panose="020B0604020202020204" pitchFamily="34" charset="0"/>
              </a:rPr>
              <a:t>Mollerus</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1592865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77876" y="1513946"/>
            <a:ext cx="7588249" cy="4578880"/>
          </a:xfrm>
        </p:spPr>
        <p:txBody>
          <a:bodyPr lIns="108000" tIns="108000" rIns="108000" bIns="108000"/>
          <a:lstStyle/>
          <a:p>
            <a:r>
              <a:rPr lang="en-GB" dirty="0"/>
              <a:t>If you see someone with a cast on their leg, can you infer that:</a:t>
            </a:r>
          </a:p>
          <a:p>
            <a:endParaRPr lang="en-GB" dirty="0"/>
          </a:p>
          <a:p>
            <a:r>
              <a:rPr lang="en-GB" dirty="0"/>
              <a:t>...they will have a cast on their arm too?</a:t>
            </a:r>
          </a:p>
          <a:p>
            <a:r>
              <a:rPr lang="en-GB" dirty="0"/>
              <a:t>...they broke their leg?</a:t>
            </a:r>
          </a:p>
          <a:p>
            <a:r>
              <a:rPr lang="en-GB" dirty="0"/>
              <a:t>...they injured themselves playing sport?</a:t>
            </a:r>
          </a:p>
          <a:p>
            <a:r>
              <a:rPr lang="en-GB" dirty="0"/>
              <a:t>...they must wear the cast for six months?</a:t>
            </a:r>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585456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77876" y="1513946"/>
            <a:ext cx="7588249" cy="4578880"/>
          </a:xfrm>
        </p:spPr>
        <p:txBody>
          <a:bodyPr lIns="108000" tIns="108000" rIns="108000" bIns="108000"/>
          <a:lstStyle/>
          <a:p>
            <a:r>
              <a:rPr lang="en-GB" dirty="0"/>
              <a:t>If your teacher is not at school today, can you infer that:</a:t>
            </a:r>
          </a:p>
          <a:p>
            <a:endParaRPr lang="en-GB" dirty="0"/>
          </a:p>
          <a:p>
            <a:r>
              <a:rPr lang="en-GB" dirty="0"/>
              <a:t>…your teacher is never going to return?</a:t>
            </a:r>
          </a:p>
          <a:p>
            <a:r>
              <a:rPr lang="en-GB" dirty="0"/>
              <a:t>…there will be no lessons at school today?</a:t>
            </a:r>
          </a:p>
          <a:p>
            <a:r>
              <a:rPr lang="en-GB" dirty="0"/>
              <a:t>…you will not be given any homework?</a:t>
            </a:r>
          </a:p>
          <a:p>
            <a:r>
              <a:rPr lang="en-GB" dirty="0"/>
              <a:t>…your teacher is sick or at a meeting?</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33798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77876" y="1513946"/>
            <a:ext cx="7588249" cy="4578880"/>
          </a:xfrm>
        </p:spPr>
        <p:txBody>
          <a:bodyPr lIns="108000" tIns="108000" rIns="108000" bIns="108000"/>
          <a:lstStyle/>
          <a:p>
            <a:r>
              <a:rPr lang="en-GB" dirty="0"/>
              <a:t>Can you read the sentence below and find the correct inference?</a:t>
            </a:r>
          </a:p>
          <a:p>
            <a:endParaRPr lang="en-GB" dirty="0"/>
          </a:p>
          <a:p>
            <a:endParaRPr lang="en-GB" dirty="0"/>
          </a:p>
          <a:p>
            <a:endParaRPr lang="en-GB" dirty="0"/>
          </a:p>
          <a:p>
            <a:endParaRPr lang="en-GB" dirty="0"/>
          </a:p>
          <a:p>
            <a:r>
              <a:rPr lang="en-GB" dirty="0"/>
              <a:t>Can you infer that:</a:t>
            </a:r>
          </a:p>
          <a:p>
            <a:endParaRPr lang="en-GB" dirty="0"/>
          </a:p>
          <a:p>
            <a:r>
              <a:rPr lang="en-GB" dirty="0"/>
              <a:t>…Tom’s car was a Rolls Royce?</a:t>
            </a:r>
          </a:p>
          <a:p>
            <a:r>
              <a:rPr lang="en-GB" dirty="0"/>
              <a:t>…someone had cleaned Tom’s car as a surprise?</a:t>
            </a:r>
          </a:p>
          <a:p>
            <a:r>
              <a:rPr lang="en-GB" dirty="0"/>
              <a:t>…Tom’s car was red?</a:t>
            </a:r>
          </a:p>
          <a:p>
            <a:r>
              <a:rPr lang="en-GB" dirty="0"/>
              <a:t>…Tom had never cleaned his car before?</a:t>
            </a:r>
          </a:p>
          <a:p>
            <a:endParaRPr lang="en-GB" dirty="0"/>
          </a:p>
          <a:p>
            <a:endParaRPr lang="en-GB" dirty="0"/>
          </a:p>
          <a:p>
            <a:endParaRPr lang="en-GB" dirty="0"/>
          </a:p>
        </p:txBody>
      </p:sp>
      <p:sp>
        <p:nvSpPr>
          <p:cNvPr id="2" name="Rectangle 1"/>
          <p:cNvSpPr/>
          <p:nvPr/>
        </p:nvSpPr>
        <p:spPr>
          <a:xfrm>
            <a:off x="2207415" y="2295525"/>
            <a:ext cx="4719640" cy="771525"/>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Tom couldn’t believe his eyes! His car was cleaner than he had ever seen it!</a:t>
            </a:r>
          </a:p>
        </p:txBody>
      </p:sp>
    </p:spTree>
    <p:extLst>
      <p:ext uri="{BB962C8B-B14F-4D97-AF65-F5344CB8AC3E}">
        <p14:creationId xmlns:p14="http://schemas.microsoft.com/office/powerpoint/2010/main" val="3879179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77876" y="1513946"/>
            <a:ext cx="7588249" cy="4578880"/>
          </a:xfrm>
        </p:spPr>
        <p:txBody>
          <a:bodyPr lIns="108000" tIns="108000" rIns="108000" bIns="108000"/>
          <a:lstStyle/>
          <a:p>
            <a:r>
              <a:rPr lang="en-GB" dirty="0"/>
              <a:t>Can you read the sentence below and find the correct inference?</a:t>
            </a:r>
          </a:p>
          <a:p>
            <a:endParaRPr lang="en-GB" dirty="0"/>
          </a:p>
          <a:p>
            <a:endParaRPr lang="en-GB" dirty="0"/>
          </a:p>
          <a:p>
            <a:endParaRPr lang="en-GB" dirty="0"/>
          </a:p>
          <a:p>
            <a:endParaRPr lang="en-GB" dirty="0"/>
          </a:p>
          <a:p>
            <a:r>
              <a:rPr lang="en-GB" dirty="0"/>
              <a:t>Can you infer that:</a:t>
            </a:r>
          </a:p>
          <a:p>
            <a:endParaRPr lang="en-GB" dirty="0"/>
          </a:p>
          <a:p>
            <a:r>
              <a:rPr lang="en-GB" dirty="0"/>
              <a:t>…the children were bored?</a:t>
            </a:r>
          </a:p>
          <a:p>
            <a:r>
              <a:rPr lang="en-GB" dirty="0"/>
              <a:t>…it was winter time?</a:t>
            </a:r>
          </a:p>
          <a:p>
            <a:r>
              <a:rPr lang="en-GB" dirty="0"/>
              <a:t>…the children loved fireworks?</a:t>
            </a:r>
          </a:p>
          <a:p>
            <a:r>
              <a:rPr lang="en-GB" dirty="0"/>
              <a:t>…it was the first time the children had seen fireworks?</a:t>
            </a:r>
          </a:p>
          <a:p>
            <a:endParaRPr lang="en-GB" dirty="0"/>
          </a:p>
          <a:p>
            <a:endParaRPr lang="en-GB" dirty="0"/>
          </a:p>
          <a:p>
            <a:endParaRPr lang="en-GB" dirty="0"/>
          </a:p>
          <a:p>
            <a:endParaRPr lang="en-GB" dirty="0"/>
          </a:p>
          <a:p>
            <a:endParaRPr lang="en-GB" dirty="0"/>
          </a:p>
        </p:txBody>
      </p:sp>
      <p:sp>
        <p:nvSpPr>
          <p:cNvPr id="2" name="Rectangle 1"/>
          <p:cNvSpPr/>
          <p:nvPr/>
        </p:nvSpPr>
        <p:spPr>
          <a:xfrm>
            <a:off x="2207415" y="2219325"/>
            <a:ext cx="4719640" cy="100965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Boom! Fizz! Another one exploded over the children’s heads as they grinned and yelled in excitement.</a:t>
            </a:r>
          </a:p>
        </p:txBody>
      </p:sp>
    </p:spTree>
    <p:extLst>
      <p:ext uri="{BB962C8B-B14F-4D97-AF65-F5344CB8AC3E}">
        <p14:creationId xmlns:p14="http://schemas.microsoft.com/office/powerpoint/2010/main" val="2816468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77876" y="1513946"/>
            <a:ext cx="7588249" cy="4578880"/>
          </a:xfrm>
        </p:spPr>
        <p:txBody>
          <a:bodyPr lIns="108000" tIns="108000" rIns="108000" bIns="108000"/>
          <a:lstStyle/>
          <a:p>
            <a:r>
              <a:rPr lang="en-GB" dirty="0"/>
              <a:t>Can you read the following passage and answer the questions?</a:t>
            </a:r>
          </a:p>
          <a:p>
            <a:endParaRPr lang="en-GB" dirty="0"/>
          </a:p>
          <a:p>
            <a:endParaRPr lang="en-GB" dirty="0"/>
          </a:p>
          <a:p>
            <a:endParaRPr lang="en-GB" dirty="0"/>
          </a:p>
          <a:p>
            <a:endParaRPr lang="en-GB" dirty="0"/>
          </a:p>
          <a:p>
            <a:endParaRPr lang="en-GB" dirty="0"/>
          </a:p>
          <a:p>
            <a:pPr marL="285750" indent="-285750">
              <a:buFont typeface="Arial" panose="020B0604020202020204" pitchFamily="34" charset="0"/>
              <a:buChar char="•"/>
            </a:pPr>
            <a:r>
              <a:rPr lang="en-GB" dirty="0"/>
              <a:t>Why did the baby throw the vegetables onto the floor?</a:t>
            </a:r>
          </a:p>
          <a:p>
            <a:pPr marL="285750" indent="-285750">
              <a:buFont typeface="Arial" panose="020B0604020202020204" pitchFamily="34" charset="0"/>
              <a:buChar char="•"/>
            </a:pPr>
            <a:r>
              <a:rPr lang="en-GB" dirty="0"/>
              <a:t>Why did mum shout at the dog?</a:t>
            </a:r>
          </a:p>
          <a:p>
            <a:pPr marL="285750" indent="-285750">
              <a:buFont typeface="Arial" panose="020B0604020202020204" pitchFamily="34" charset="0"/>
              <a:buChar char="•"/>
            </a:pPr>
            <a:r>
              <a:rPr lang="en-GB" dirty="0"/>
              <a:t>How did the baby feel when the vegetables were licked off the floor?</a:t>
            </a:r>
          </a:p>
          <a:p>
            <a:pPr marL="285750" indent="-285750">
              <a:buFont typeface="Arial" panose="020B0604020202020204" pitchFamily="34" charset="0"/>
              <a:buChar char="•"/>
            </a:pPr>
            <a:r>
              <a:rPr lang="en-GB" dirty="0"/>
              <a:t>How do you know?</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Rectangle 1"/>
          <p:cNvSpPr/>
          <p:nvPr/>
        </p:nvSpPr>
        <p:spPr>
          <a:xfrm>
            <a:off x="1176338" y="2276475"/>
            <a:ext cx="6791325" cy="1228726"/>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My baby sister picked up her vegetables and – one by one – threw them off her highchair and onto the floor. She kicked out her legs and giggled as they were quickly licked off the floor. When Mum came back into the room, she shouted at the dog to go away.</a:t>
            </a:r>
          </a:p>
        </p:txBody>
      </p:sp>
    </p:spTree>
    <p:extLst>
      <p:ext uri="{BB962C8B-B14F-4D97-AF65-F5344CB8AC3E}">
        <p14:creationId xmlns:p14="http://schemas.microsoft.com/office/powerpoint/2010/main" val="3525252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0" y="1513946"/>
            <a:ext cx="7646477" cy="4578880"/>
          </a:xfrm>
        </p:spPr>
        <p:txBody>
          <a:bodyPr lIns="108000" tIns="108000" rIns="108000" bIns="108000"/>
          <a:lstStyle/>
          <a:p>
            <a:r>
              <a:rPr lang="en-GB" dirty="0"/>
              <a:t>What is Inference?</a:t>
            </a:r>
          </a:p>
          <a:p>
            <a:endParaRPr lang="en-GB" dirty="0"/>
          </a:p>
          <a:p>
            <a:r>
              <a:rPr lang="en-GB" dirty="0"/>
              <a:t>Inference is where we 'read between the lines' to gain a greater understanding of what we are looking at and to reach logical conclusions.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6740317" y="3793806"/>
            <a:ext cx="1661281" cy="234896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98291">
            <a:off x="4759751" y="2949970"/>
            <a:ext cx="2323598" cy="3285443"/>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00000">
            <a:off x="3541086" y="3888700"/>
            <a:ext cx="1661281" cy="2348962"/>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77876" y="1513946"/>
            <a:ext cx="7588249" cy="4578880"/>
          </a:xfrm>
        </p:spPr>
        <p:txBody>
          <a:bodyPr lIns="108000" tIns="108000" rIns="108000" bIns="108000"/>
          <a:lstStyle/>
          <a:p>
            <a:r>
              <a:rPr lang="en-GB" dirty="0"/>
              <a:t>Can you read the following passage and answer the questions?</a:t>
            </a:r>
          </a:p>
          <a:p>
            <a:endParaRPr lang="en-GB" dirty="0"/>
          </a:p>
          <a:p>
            <a:endParaRPr lang="en-GB" dirty="0"/>
          </a:p>
          <a:p>
            <a:endParaRPr lang="en-GB" dirty="0"/>
          </a:p>
          <a:p>
            <a:endParaRPr lang="en-GB" dirty="0"/>
          </a:p>
          <a:p>
            <a:endParaRPr lang="en-GB" dirty="0"/>
          </a:p>
          <a:p>
            <a:pPr marL="285750" indent="-285750">
              <a:buFont typeface="Arial" panose="020B0604020202020204" pitchFamily="34" charset="0"/>
              <a:buChar char="•"/>
            </a:pPr>
            <a:r>
              <a:rPr lang="en-GB" dirty="0"/>
              <a:t>What was Will trying to get to work? How do you know?</a:t>
            </a:r>
          </a:p>
          <a:p>
            <a:pPr marL="285750" indent="-285750">
              <a:buFont typeface="Arial" panose="020B0604020202020204" pitchFamily="34" charset="0"/>
              <a:buChar char="•"/>
            </a:pPr>
            <a:r>
              <a:rPr lang="en-GB" dirty="0"/>
              <a:t>How did Will feel when the screen went black?</a:t>
            </a:r>
          </a:p>
          <a:p>
            <a:pPr marL="285750" indent="-285750">
              <a:buFont typeface="Arial" panose="020B0604020202020204" pitchFamily="34" charset="0"/>
              <a:buChar char="•"/>
            </a:pPr>
            <a:r>
              <a:rPr lang="en-GB" dirty="0"/>
              <a:t>How long do you think Will had been sitting there?</a:t>
            </a:r>
          </a:p>
          <a:p>
            <a:pPr marL="285750" indent="-285750">
              <a:buFont typeface="Arial" panose="020B0604020202020204" pitchFamily="34" charset="0"/>
              <a:buChar char="•"/>
            </a:pPr>
            <a:r>
              <a:rPr lang="en-GB" dirty="0"/>
              <a:t>What might Will have been doing before this happened?</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Rectangle 1"/>
          <p:cNvSpPr/>
          <p:nvPr/>
        </p:nvSpPr>
        <p:spPr>
          <a:xfrm>
            <a:off x="1176338" y="2419350"/>
            <a:ext cx="6791325" cy="95250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Will sighed and clicked the mouse again. It still wasn’t working. Then suddenly the screen went black. “Oh no!” wailed Will. “It’s all gone! I haven’t got time to start again!”</a:t>
            </a:r>
          </a:p>
        </p:txBody>
      </p:sp>
    </p:spTree>
    <p:extLst>
      <p:ext uri="{BB962C8B-B14F-4D97-AF65-F5344CB8AC3E}">
        <p14:creationId xmlns:p14="http://schemas.microsoft.com/office/powerpoint/2010/main" val="4246841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77876" y="1513946"/>
            <a:ext cx="7588249" cy="4578880"/>
          </a:xfrm>
        </p:spPr>
        <p:txBody>
          <a:bodyPr lIns="108000" tIns="108000" rIns="108000" bIns="108000"/>
          <a:lstStyle/>
          <a:p>
            <a:r>
              <a:rPr lang="en-GB" dirty="0"/>
              <a:t>Can you read the following passage and answer the questions?</a:t>
            </a:r>
          </a:p>
          <a:p>
            <a:endParaRPr lang="en-GB" dirty="0"/>
          </a:p>
          <a:p>
            <a:endParaRPr lang="en-GB" dirty="0"/>
          </a:p>
          <a:p>
            <a:endParaRPr lang="en-GB" dirty="0"/>
          </a:p>
          <a:p>
            <a:endParaRPr lang="en-GB" dirty="0"/>
          </a:p>
          <a:p>
            <a:endParaRPr lang="en-GB" dirty="0"/>
          </a:p>
          <a:p>
            <a:endParaRPr lang="en-GB" dirty="0"/>
          </a:p>
          <a:p>
            <a:pPr marL="285750" indent="-285750">
              <a:buFont typeface="Arial" panose="020B0604020202020204" pitchFamily="34" charset="0"/>
              <a:buChar char="•"/>
            </a:pPr>
            <a:r>
              <a:rPr lang="en-GB" dirty="0"/>
              <a:t>What did Maisie see outside her bedroom window?</a:t>
            </a:r>
          </a:p>
          <a:p>
            <a:pPr marL="285750" indent="-285750">
              <a:buFont typeface="Arial" panose="020B0604020202020204" pitchFamily="34" charset="0"/>
              <a:buChar char="•"/>
            </a:pPr>
            <a:r>
              <a:rPr lang="en-GB" dirty="0"/>
              <a:t>Why was she going to have porridge for breakfast?</a:t>
            </a:r>
          </a:p>
          <a:p>
            <a:pPr marL="285750" indent="-285750">
              <a:buFont typeface="Arial" panose="020B0604020202020204" pitchFamily="34" charset="0"/>
              <a:buChar char="•"/>
            </a:pPr>
            <a:r>
              <a:rPr lang="en-GB" dirty="0"/>
              <a:t>How did Maisie feel about there being no school today?</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Rectangle 1"/>
          <p:cNvSpPr/>
          <p:nvPr/>
        </p:nvSpPr>
        <p:spPr>
          <a:xfrm>
            <a:off x="1176338" y="2327010"/>
            <a:ext cx="6791325" cy="1476376"/>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When Maisie drew her curtains that morning, she smiled and wrapped her arms around herself. There would be no school today, that’s for sure. She would get wrapped up and dig her sledge out of the garage. Then she would spend the rest of the day wrapped in a blanket. “Porridge for breakfast, I think!” she said.</a:t>
            </a:r>
          </a:p>
        </p:txBody>
      </p:sp>
    </p:spTree>
    <p:extLst>
      <p:ext uri="{BB962C8B-B14F-4D97-AF65-F5344CB8AC3E}">
        <p14:creationId xmlns:p14="http://schemas.microsoft.com/office/powerpoint/2010/main" val="2757745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77876" y="1513946"/>
            <a:ext cx="7588249" cy="4578880"/>
          </a:xfrm>
        </p:spPr>
        <p:txBody>
          <a:bodyPr lIns="108000" tIns="108000" rIns="108000" bIns="108000"/>
          <a:lstStyle/>
          <a:p>
            <a:r>
              <a:rPr lang="en-GB" dirty="0"/>
              <a:t>Can you read the following passage and answer the questions?</a:t>
            </a:r>
          </a:p>
          <a:p>
            <a:endParaRPr lang="en-GB" dirty="0"/>
          </a:p>
          <a:p>
            <a:endParaRPr lang="en-GB" dirty="0"/>
          </a:p>
          <a:p>
            <a:endParaRPr lang="en-GB" dirty="0"/>
          </a:p>
          <a:p>
            <a:endParaRPr lang="en-GB" dirty="0"/>
          </a:p>
          <a:p>
            <a:endParaRPr lang="en-GB" dirty="0"/>
          </a:p>
          <a:p>
            <a:pPr marL="285750" indent="-285750">
              <a:buFont typeface="Arial" panose="020B0604020202020204" pitchFamily="34" charset="0"/>
              <a:buChar char="•"/>
            </a:pPr>
            <a:r>
              <a:rPr lang="en-GB" dirty="0"/>
              <a:t>How did the writer feel when the post arrived?</a:t>
            </a:r>
          </a:p>
          <a:p>
            <a:pPr marL="285750" indent="-285750">
              <a:buFont typeface="Arial" panose="020B0604020202020204" pitchFamily="34" charset="0"/>
              <a:buChar char="•"/>
            </a:pPr>
            <a:r>
              <a:rPr lang="en-GB" dirty="0"/>
              <a:t>Was the writer expecting this letter?</a:t>
            </a:r>
          </a:p>
          <a:p>
            <a:pPr marL="285750" indent="-285750">
              <a:buFont typeface="Arial" panose="020B0604020202020204" pitchFamily="34" charset="0"/>
              <a:buChar char="•"/>
            </a:pPr>
            <a:r>
              <a:rPr lang="en-GB" dirty="0"/>
              <a:t>How do you know the letter is important?</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Rectangle 1"/>
          <p:cNvSpPr/>
          <p:nvPr/>
        </p:nvSpPr>
        <p:spPr>
          <a:xfrm>
            <a:off x="1176338" y="2276475"/>
            <a:ext cx="6791325" cy="1228726"/>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The letter box banged and I ran quickly to the door. With shaking hands, I slowly picked up the letters off the floor. A bill. A postcard. And then finally the letter I had been waiting for. I stared at the heavy cream envelope and the handwritten address.  I hoped for good news.</a:t>
            </a:r>
          </a:p>
        </p:txBody>
      </p:sp>
    </p:spTree>
    <p:extLst>
      <p:ext uri="{BB962C8B-B14F-4D97-AF65-F5344CB8AC3E}">
        <p14:creationId xmlns:p14="http://schemas.microsoft.com/office/powerpoint/2010/main" val="2583137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can you infer from this picture?</a:t>
            </a:r>
          </a:p>
          <a:p>
            <a:pPr marL="285750" indent="-285750">
              <a:buFont typeface="Arial" panose="020B0604020202020204" pitchFamily="34" charset="0"/>
              <a:buChar char="•"/>
            </a:pPr>
            <a:r>
              <a:rPr lang="en-GB" dirty="0"/>
              <a:t>What makes you</a:t>
            </a:r>
            <a:br>
              <a:rPr lang="en-GB" dirty="0"/>
            </a:br>
            <a:r>
              <a:rPr lang="en-GB" dirty="0"/>
              <a:t>think that?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familymwr</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pic>
        <p:nvPicPr>
          <p:cNvPr id="3" name="Picture 2"/>
          <p:cNvPicPr>
            <a:picLocks noChangeAspect="1"/>
          </p:cNvPicPr>
          <p:nvPr/>
        </p:nvPicPr>
        <p:blipFill>
          <a:blip r:embed="rId2"/>
          <a:stretch>
            <a:fillRect/>
          </a:stretch>
        </p:blipFill>
        <p:spPr>
          <a:xfrm>
            <a:off x="4871463" y="1923134"/>
            <a:ext cx="2279884" cy="3014003"/>
          </a:xfrm>
          <a:prstGeom prst="rect">
            <a:avLst/>
          </a:prstGeom>
        </p:spPr>
      </p:pic>
    </p:spTree>
    <p:extLst>
      <p:ext uri="{BB962C8B-B14F-4D97-AF65-F5344CB8AC3E}">
        <p14:creationId xmlns:p14="http://schemas.microsoft.com/office/powerpoint/2010/main" val="114407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0940" y="1923134"/>
            <a:ext cx="4020929" cy="3014693"/>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can you infer from this picture?</a:t>
            </a:r>
          </a:p>
          <a:p>
            <a:pPr marL="285750" indent="-285750">
              <a:buFont typeface="Arial" panose="020B0604020202020204" pitchFamily="34" charset="0"/>
              <a:buChar char="•"/>
            </a:pPr>
            <a:r>
              <a:rPr lang="en-GB" dirty="0"/>
              <a:t>What makes you</a:t>
            </a:r>
            <a:br>
              <a:rPr lang="en-GB" dirty="0"/>
            </a:br>
            <a:r>
              <a:rPr lang="en-GB" dirty="0"/>
              <a:t>think that?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Diego3336 (@flickr.com) - granted under creative commons licence - attribution</a:t>
            </a:r>
          </a:p>
        </p:txBody>
      </p:sp>
    </p:spTree>
    <p:extLst>
      <p:ext uri="{BB962C8B-B14F-4D97-AF65-F5344CB8AC3E}">
        <p14:creationId xmlns:p14="http://schemas.microsoft.com/office/powerpoint/2010/main" val="320739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can you infer from this picture?</a:t>
            </a:r>
          </a:p>
          <a:p>
            <a:pPr marL="285750" indent="-285750">
              <a:buFont typeface="Arial" panose="020B0604020202020204" pitchFamily="34" charset="0"/>
              <a:buChar char="•"/>
            </a:pPr>
            <a:r>
              <a:rPr lang="en-GB" dirty="0"/>
              <a:t>What makes you</a:t>
            </a:r>
            <a:br>
              <a:rPr lang="en-GB" dirty="0"/>
            </a:br>
            <a:r>
              <a:rPr lang="en-GB" dirty="0"/>
              <a:t>think that?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pixel_unikat</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pic>
        <p:nvPicPr>
          <p:cNvPr id="3" name="Picture 2"/>
          <p:cNvPicPr>
            <a:picLocks noChangeAspect="1"/>
          </p:cNvPicPr>
          <p:nvPr/>
        </p:nvPicPr>
        <p:blipFill>
          <a:blip r:embed="rId2"/>
          <a:stretch>
            <a:fillRect/>
          </a:stretch>
        </p:blipFill>
        <p:spPr>
          <a:xfrm>
            <a:off x="4501618" y="1923133"/>
            <a:ext cx="3019571" cy="3019571"/>
          </a:xfrm>
          <a:prstGeom prst="rect">
            <a:avLst/>
          </a:prstGeom>
        </p:spPr>
      </p:pic>
    </p:spTree>
    <p:extLst>
      <p:ext uri="{BB962C8B-B14F-4D97-AF65-F5344CB8AC3E}">
        <p14:creationId xmlns:p14="http://schemas.microsoft.com/office/powerpoint/2010/main" val="3363284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can you infer from this picture?</a:t>
            </a:r>
          </a:p>
          <a:p>
            <a:pPr marL="285750" indent="-285750">
              <a:buFont typeface="Arial" panose="020B0604020202020204" pitchFamily="34" charset="0"/>
              <a:buChar char="•"/>
            </a:pPr>
            <a:r>
              <a:rPr lang="en-GB" dirty="0"/>
              <a:t>What makes you</a:t>
            </a:r>
            <a:br>
              <a:rPr lang="en-GB" dirty="0"/>
            </a:br>
            <a:r>
              <a:rPr lang="en-GB" dirty="0"/>
              <a:t>think that?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Lee J Haywood (@flickr.com) - granted under creative commons licence - attribution</a:t>
            </a:r>
          </a:p>
        </p:txBody>
      </p:sp>
      <p:pic>
        <p:nvPicPr>
          <p:cNvPr id="3" name="Picture 2"/>
          <p:cNvPicPr>
            <a:picLocks noChangeAspect="1"/>
          </p:cNvPicPr>
          <p:nvPr/>
        </p:nvPicPr>
        <p:blipFill>
          <a:blip r:embed="rId2"/>
          <a:stretch>
            <a:fillRect/>
          </a:stretch>
        </p:blipFill>
        <p:spPr>
          <a:xfrm>
            <a:off x="4882218" y="1922195"/>
            <a:ext cx="2258372" cy="3009770"/>
          </a:xfrm>
          <a:prstGeom prst="rect">
            <a:avLst/>
          </a:prstGeom>
        </p:spPr>
      </p:pic>
    </p:spTree>
    <p:extLst>
      <p:ext uri="{BB962C8B-B14F-4D97-AF65-F5344CB8AC3E}">
        <p14:creationId xmlns:p14="http://schemas.microsoft.com/office/powerpoint/2010/main" val="2474544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9597" y="1922194"/>
            <a:ext cx="4003613" cy="3007817"/>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can you infer from this picture?</a:t>
            </a:r>
          </a:p>
          <a:p>
            <a:pPr marL="285750" indent="-285750">
              <a:buFont typeface="Arial" panose="020B0604020202020204" pitchFamily="34" charset="0"/>
              <a:buChar char="•"/>
            </a:pPr>
            <a:r>
              <a:rPr lang="en-GB" dirty="0"/>
              <a:t>What makes you</a:t>
            </a:r>
            <a:br>
              <a:rPr lang="en-GB" dirty="0"/>
            </a:br>
            <a:r>
              <a:rPr lang="en-GB" dirty="0"/>
              <a:t>think that?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emrank</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2308225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can you infer from this picture?</a:t>
            </a:r>
          </a:p>
          <a:p>
            <a:pPr marL="285750" indent="-285750">
              <a:buFont typeface="Arial" panose="020B0604020202020204" pitchFamily="34" charset="0"/>
              <a:buChar char="•"/>
            </a:pPr>
            <a:r>
              <a:rPr lang="en-GB" dirty="0"/>
              <a:t>What makes you</a:t>
            </a:r>
            <a:br>
              <a:rPr lang="en-GB" dirty="0"/>
            </a:br>
            <a:r>
              <a:rPr lang="en-GB" dirty="0"/>
              <a:t>think that?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chefranden</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pic>
        <p:nvPicPr>
          <p:cNvPr id="3" name="Picture 2"/>
          <p:cNvPicPr>
            <a:picLocks noChangeAspect="1"/>
          </p:cNvPicPr>
          <p:nvPr/>
        </p:nvPicPr>
        <p:blipFill>
          <a:blip r:embed="rId2"/>
          <a:stretch>
            <a:fillRect/>
          </a:stretch>
        </p:blipFill>
        <p:spPr>
          <a:xfrm>
            <a:off x="4170190" y="1922193"/>
            <a:ext cx="3682425" cy="3003143"/>
          </a:xfrm>
          <a:prstGeom prst="rect">
            <a:avLst/>
          </a:prstGeom>
        </p:spPr>
      </p:pic>
    </p:spTree>
    <p:extLst>
      <p:ext uri="{BB962C8B-B14F-4D97-AF65-F5344CB8AC3E}">
        <p14:creationId xmlns:p14="http://schemas.microsoft.com/office/powerpoint/2010/main" val="374858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4882" y="1922193"/>
            <a:ext cx="4513040" cy="3003143"/>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can you infer from this picture?</a:t>
            </a:r>
          </a:p>
          <a:p>
            <a:pPr marL="285750" indent="-285750">
              <a:buFont typeface="Arial" panose="020B0604020202020204" pitchFamily="34" charset="0"/>
              <a:buChar char="•"/>
            </a:pPr>
            <a:r>
              <a:rPr lang="en-GB" dirty="0"/>
              <a:t>What makes you</a:t>
            </a:r>
            <a:br>
              <a:rPr lang="en-GB" dirty="0"/>
            </a:br>
            <a:r>
              <a:rPr lang="en-GB" dirty="0"/>
              <a:t>think that?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sybarite48 (@flickr.com) - granted under creative commons licence - attribution</a:t>
            </a:r>
          </a:p>
        </p:txBody>
      </p:sp>
    </p:spTree>
    <p:extLst>
      <p:ext uri="{BB962C8B-B14F-4D97-AF65-F5344CB8AC3E}">
        <p14:creationId xmlns:p14="http://schemas.microsoft.com/office/powerpoint/2010/main" val="266849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Who is in the picture?</a:t>
            </a:r>
          </a:p>
          <a:p>
            <a:pPr marL="285750" indent="-285750">
              <a:buFont typeface="Arial" panose="020B0604020202020204" pitchFamily="34" charset="0"/>
              <a:buChar char="•"/>
            </a:pPr>
            <a:r>
              <a:rPr lang="en-GB" dirty="0"/>
              <a:t>Is it cold or hot in the mountains?</a:t>
            </a:r>
          </a:p>
          <a:p>
            <a:pPr marL="285750" indent="-285750">
              <a:buFont typeface="Arial" panose="020B0604020202020204" pitchFamily="34" charset="0"/>
              <a:buChar char="•"/>
            </a:pPr>
            <a:r>
              <a:rPr lang="en-GB" dirty="0"/>
              <a:t>How does the mountaineer feel?</a:t>
            </a:r>
          </a:p>
          <a:p>
            <a:pPr marL="285750" indent="-285750">
              <a:buFont typeface="Arial" panose="020B0604020202020204" pitchFamily="34" charset="0"/>
              <a:buChar char="•"/>
            </a:pPr>
            <a:r>
              <a:rPr lang="en-GB" dirty="0"/>
              <a:t>Why has the mountaineer chosen to climb to this location?</a:t>
            </a:r>
          </a:p>
        </p:txBody>
      </p:sp>
      <p:pic>
        <p:nvPicPr>
          <p:cNvPr id="2" name="Picture 1"/>
          <p:cNvPicPr>
            <a:picLocks noChangeAspect="1"/>
          </p:cNvPicPr>
          <p:nvPr/>
        </p:nvPicPr>
        <p:blipFill>
          <a:blip r:embed="rId2"/>
          <a:stretch>
            <a:fillRect/>
          </a:stretch>
        </p:blipFill>
        <p:spPr>
          <a:xfrm>
            <a:off x="3896498" y="1923134"/>
            <a:ext cx="4229982" cy="3011732"/>
          </a:xfrm>
          <a:prstGeom prst="rect">
            <a:avLst/>
          </a:prstGeom>
        </p:spPr>
      </p:pic>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Andrew E. Larsen (@flickr.com) - granted under creative commons licence - attribution</a:t>
            </a:r>
          </a:p>
        </p:txBody>
      </p:sp>
    </p:spTree>
    <p:extLst>
      <p:ext uri="{BB962C8B-B14F-4D97-AF65-F5344CB8AC3E}">
        <p14:creationId xmlns:p14="http://schemas.microsoft.com/office/powerpoint/2010/main" val="292739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can you infer from this picture?</a:t>
            </a:r>
          </a:p>
          <a:p>
            <a:pPr marL="285750" indent="-285750">
              <a:buFont typeface="Arial" panose="020B0604020202020204" pitchFamily="34" charset="0"/>
              <a:buChar char="•"/>
            </a:pPr>
            <a:r>
              <a:rPr lang="en-GB" dirty="0"/>
              <a:t>What makes you</a:t>
            </a:r>
            <a:br>
              <a:rPr lang="en-GB" dirty="0"/>
            </a:br>
            <a:r>
              <a:rPr lang="en-GB" dirty="0"/>
              <a:t>think that?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Johnath</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pic>
        <p:nvPicPr>
          <p:cNvPr id="3" name="Picture 2"/>
          <p:cNvPicPr>
            <a:picLocks noChangeAspect="1"/>
          </p:cNvPicPr>
          <p:nvPr/>
        </p:nvPicPr>
        <p:blipFill>
          <a:blip r:embed="rId2"/>
          <a:stretch>
            <a:fillRect/>
          </a:stretch>
        </p:blipFill>
        <p:spPr>
          <a:xfrm>
            <a:off x="4017672" y="1922192"/>
            <a:ext cx="3996426" cy="3003143"/>
          </a:xfrm>
          <a:prstGeom prst="rect">
            <a:avLst/>
          </a:prstGeom>
        </p:spPr>
      </p:pic>
    </p:spTree>
    <p:extLst>
      <p:ext uri="{BB962C8B-B14F-4D97-AF65-F5344CB8AC3E}">
        <p14:creationId xmlns:p14="http://schemas.microsoft.com/office/powerpoint/2010/main" val="225156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is happening in this picture?</a:t>
            </a:r>
          </a:p>
          <a:p>
            <a:pPr marL="285750" indent="-285750">
              <a:buFont typeface="Arial" panose="020B0604020202020204" pitchFamily="34" charset="0"/>
              <a:buChar char="•"/>
            </a:pPr>
            <a:r>
              <a:rPr lang="en-GB" dirty="0"/>
              <a:t>How does the child feel about it?</a:t>
            </a:r>
          </a:p>
          <a:p>
            <a:pPr marL="285750" indent="-285750">
              <a:buFont typeface="Arial" panose="020B0604020202020204" pitchFamily="34" charset="0"/>
              <a:buChar char="•"/>
            </a:pPr>
            <a:r>
              <a:rPr lang="en-GB" dirty="0"/>
              <a:t>Why isn’t the child wearing a top?</a:t>
            </a:r>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thejbird</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pic>
        <p:nvPicPr>
          <p:cNvPr id="3" name="Picture 2"/>
          <p:cNvPicPr>
            <a:picLocks noChangeAspect="1"/>
          </p:cNvPicPr>
          <p:nvPr/>
        </p:nvPicPr>
        <p:blipFill>
          <a:blip r:embed="rId2"/>
          <a:stretch>
            <a:fillRect/>
          </a:stretch>
        </p:blipFill>
        <p:spPr>
          <a:xfrm>
            <a:off x="4001982" y="1923134"/>
            <a:ext cx="4019013" cy="3011732"/>
          </a:xfrm>
          <a:prstGeom prst="rect">
            <a:avLst/>
          </a:prstGeom>
        </p:spPr>
      </p:pic>
    </p:spTree>
    <p:extLst>
      <p:ext uri="{BB962C8B-B14F-4D97-AF65-F5344CB8AC3E}">
        <p14:creationId xmlns:p14="http://schemas.microsoft.com/office/powerpoint/2010/main" val="3302839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2688" y="1923134"/>
            <a:ext cx="4517599" cy="3011732"/>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Why are these men playing instruments outside?</a:t>
            </a:r>
          </a:p>
          <a:p>
            <a:pPr marL="285750" indent="-285750">
              <a:buFont typeface="Arial" panose="020B0604020202020204" pitchFamily="34" charset="0"/>
              <a:buChar char="•"/>
            </a:pPr>
            <a:r>
              <a:rPr lang="en-GB" dirty="0"/>
              <a:t>Why do two of the</a:t>
            </a:r>
            <a:br>
              <a:rPr lang="en-GB" dirty="0"/>
            </a:br>
            <a:r>
              <a:rPr lang="en-GB" dirty="0"/>
              <a:t>men have their</a:t>
            </a:r>
            <a:br>
              <a:rPr lang="en-GB" dirty="0"/>
            </a:br>
            <a:r>
              <a:rPr lang="en-GB" dirty="0"/>
              <a:t>mouths open?</a:t>
            </a:r>
          </a:p>
          <a:p>
            <a:pPr marL="285750" indent="-285750">
              <a:buFont typeface="Arial" panose="020B0604020202020204" pitchFamily="34" charset="0"/>
              <a:buChar char="•"/>
            </a:pPr>
            <a:r>
              <a:rPr lang="en-GB" dirty="0"/>
              <a:t>How does playing music make them feel?</a:t>
            </a:r>
          </a:p>
          <a:p>
            <a:pPr marL="285750" indent="-285750">
              <a:buFont typeface="Arial" panose="020B0604020202020204" pitchFamily="34" charset="0"/>
              <a:buChar char="•"/>
            </a:pPr>
            <a:r>
              <a:rPr lang="en-GB" dirty="0"/>
              <a:t>What sort of music</a:t>
            </a:r>
            <a:br>
              <a:rPr lang="en-GB" dirty="0"/>
            </a:br>
            <a:r>
              <a:rPr lang="en-GB" dirty="0"/>
              <a:t>are they playing?</a:t>
            </a:r>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Gamma Man (@flickr.com) - granted under creative commons licence - attribution</a:t>
            </a:r>
          </a:p>
        </p:txBody>
      </p:sp>
    </p:spTree>
    <p:extLst>
      <p:ext uri="{BB962C8B-B14F-4D97-AF65-F5344CB8AC3E}">
        <p14:creationId xmlns:p14="http://schemas.microsoft.com/office/powerpoint/2010/main" val="2645557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0" y="1513946"/>
            <a:ext cx="3427243" cy="4578880"/>
          </a:xfrm>
        </p:spPr>
        <p:txBody>
          <a:bodyPr lIns="108000" tIns="108000" rIns="108000" bIns="108000"/>
          <a:lstStyle/>
          <a:p>
            <a:pPr marL="285750" indent="-285750">
              <a:buFont typeface="Arial" panose="020B0604020202020204" pitchFamily="34" charset="0"/>
              <a:buChar char="•"/>
            </a:pPr>
            <a:r>
              <a:rPr lang="en-GB" dirty="0"/>
              <a:t>What is the girl looking at?</a:t>
            </a:r>
          </a:p>
          <a:p>
            <a:pPr marL="285750" indent="-285750">
              <a:buFont typeface="Arial" panose="020B0604020202020204" pitchFamily="34" charset="0"/>
              <a:buChar char="•"/>
            </a:pPr>
            <a:r>
              <a:rPr lang="en-GB" dirty="0"/>
              <a:t>How does she feel about what she can see?</a:t>
            </a:r>
          </a:p>
          <a:p>
            <a:pPr marL="285750" indent="-285750">
              <a:buFont typeface="Arial" panose="020B0604020202020204" pitchFamily="34" charset="0"/>
              <a:buChar char="•"/>
            </a:pPr>
            <a:r>
              <a:rPr lang="en-GB" dirty="0"/>
              <a:t>What is the weather like where the girl is?</a:t>
            </a:r>
          </a:p>
        </p:txBody>
      </p:sp>
      <p:pic>
        <p:nvPicPr>
          <p:cNvPr id="3" name="Picture 2"/>
          <p:cNvPicPr>
            <a:picLocks noChangeAspect="1"/>
          </p:cNvPicPr>
          <p:nvPr/>
        </p:nvPicPr>
        <p:blipFill>
          <a:blip r:embed="rId2"/>
          <a:stretch>
            <a:fillRect/>
          </a:stretch>
        </p:blipFill>
        <p:spPr>
          <a:xfrm>
            <a:off x="4876285" y="1923134"/>
            <a:ext cx="2262959" cy="3011732"/>
          </a:xfrm>
          <a:prstGeom prst="rect">
            <a:avLst/>
          </a:prstGeom>
        </p:spPr>
      </p:pic>
      <p:sp>
        <p:nvSpPr>
          <p:cNvPr id="7"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nSeika</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1201630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52687" y="1923134"/>
            <a:ext cx="4517215" cy="3011732"/>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is happening here?</a:t>
            </a:r>
          </a:p>
          <a:p>
            <a:pPr marL="285750" indent="-285750">
              <a:buFont typeface="Arial" panose="020B0604020202020204" pitchFamily="34" charset="0"/>
              <a:buChar char="•"/>
            </a:pPr>
            <a:r>
              <a:rPr lang="en-GB" dirty="0"/>
              <a:t>How can you tell that the men are putting in a lot of effort?</a:t>
            </a:r>
          </a:p>
          <a:p>
            <a:pPr marL="285750" indent="-285750">
              <a:buFont typeface="Arial" panose="020B0604020202020204" pitchFamily="34" charset="0"/>
              <a:buChar char="•"/>
            </a:pPr>
            <a:r>
              <a:rPr lang="en-GB" dirty="0"/>
              <a:t>Why does the man at the back only have one hand on the rope?</a:t>
            </a:r>
          </a:p>
          <a:p>
            <a:pPr marL="285750" indent="-285750">
              <a:buFont typeface="Arial" panose="020B0604020202020204" pitchFamily="34" charset="0"/>
              <a:buChar char="•"/>
            </a:pPr>
            <a:r>
              <a:rPr lang="en-GB" dirty="0"/>
              <a:t>How can you tell that these men belong to</a:t>
            </a:r>
            <a:br>
              <a:rPr lang="en-GB" dirty="0"/>
            </a:br>
            <a:r>
              <a:rPr lang="en-GB" dirty="0"/>
              <a:t>a club or group?</a:t>
            </a:r>
          </a:p>
          <a:p>
            <a:pPr marL="285750" indent="-285750">
              <a:buFont typeface="Arial" panose="020B0604020202020204" pitchFamily="34" charset="0"/>
              <a:buChar char="•"/>
            </a:pPr>
            <a:r>
              <a:rPr lang="en-GB" dirty="0"/>
              <a:t>What is the weather like?</a:t>
            </a:r>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Jamie McCaffrey (@flickr.com) - granted under creative commons licence - attribution</a:t>
            </a:r>
          </a:p>
        </p:txBody>
      </p:sp>
    </p:spTree>
    <p:extLst>
      <p:ext uri="{BB962C8B-B14F-4D97-AF65-F5344CB8AC3E}">
        <p14:creationId xmlns:p14="http://schemas.microsoft.com/office/powerpoint/2010/main" val="404169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0830" y="1923134"/>
            <a:ext cx="4540928" cy="3011732"/>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Where is this bench?</a:t>
            </a:r>
          </a:p>
          <a:p>
            <a:pPr marL="285750" indent="-285750">
              <a:buFont typeface="Arial" panose="020B0604020202020204" pitchFamily="34" charset="0"/>
              <a:buChar char="•"/>
            </a:pPr>
            <a:r>
              <a:rPr lang="en-GB" dirty="0"/>
              <a:t>Who sits on it?</a:t>
            </a:r>
          </a:p>
          <a:p>
            <a:pPr marL="285750" indent="-285750">
              <a:buFont typeface="Arial" panose="020B0604020202020204" pitchFamily="34" charset="0"/>
              <a:buChar char="•"/>
            </a:pPr>
            <a:r>
              <a:rPr lang="en-GB" dirty="0"/>
              <a:t>Is this bench new</a:t>
            </a:r>
            <a:br>
              <a:rPr lang="en-GB" dirty="0"/>
            </a:br>
            <a:r>
              <a:rPr lang="en-GB" dirty="0"/>
              <a:t>or old?</a:t>
            </a:r>
          </a:p>
          <a:p>
            <a:pPr marL="285750" indent="-285750">
              <a:buFont typeface="Arial" panose="020B0604020202020204" pitchFamily="34" charset="0"/>
              <a:buChar char="•"/>
            </a:pPr>
            <a:r>
              <a:rPr lang="en-GB" dirty="0"/>
              <a:t>Does this bench look comfortable?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Horia</a:t>
            </a:r>
            <a:r>
              <a:rPr lang="en-GB" altLang="en-US" sz="500" dirty="0">
                <a:latin typeface="Tuffy" panose="020B0603060100000000" pitchFamily="34" charset="0"/>
                <a:ea typeface="Tuffy" panose="020B0603060100000000" pitchFamily="34" charset="0"/>
                <a:cs typeface="Arial" panose="020B0604020202020204" pitchFamily="34" charset="0"/>
              </a:rPr>
              <a:t> </a:t>
            </a:r>
            <a:r>
              <a:rPr lang="en-GB" altLang="en-US" sz="500" dirty="0" err="1">
                <a:latin typeface="Tuffy" panose="020B0603060100000000" pitchFamily="34" charset="0"/>
                <a:ea typeface="Tuffy" panose="020B0603060100000000" pitchFamily="34" charset="0"/>
                <a:cs typeface="Arial" panose="020B0604020202020204" pitchFamily="34" charset="0"/>
              </a:rPr>
              <a:t>Varlan</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720475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49202" y="1923134"/>
            <a:ext cx="4524183" cy="3008164"/>
          </a:xfrm>
          <a:prstGeom prst="rect">
            <a:avLst/>
          </a:prstGeom>
        </p:spPr>
      </p:pic>
      <p:sp>
        <p:nvSpPr>
          <p:cNvPr id="21" name="Title 20"/>
          <p:cNvSpPr>
            <a:spLocks noGrp="1"/>
          </p:cNvSpPr>
          <p:nvPr>
            <p:ph type="title"/>
          </p:nvPr>
        </p:nvSpPr>
        <p:spPr/>
        <p:txBody>
          <a:bodyPr/>
          <a:lstStyle/>
          <a:p>
            <a:r>
              <a:rPr lang="en-GB" sz="3600" dirty="0"/>
              <a:t>Inference</a:t>
            </a:r>
          </a:p>
        </p:txBody>
      </p:sp>
      <p:sp>
        <p:nvSpPr>
          <p:cNvPr id="22" name="Content Placeholder 21"/>
          <p:cNvSpPr>
            <a:spLocks noGrp="1"/>
          </p:cNvSpPr>
          <p:nvPr>
            <p:ph idx="1"/>
          </p:nvPr>
        </p:nvSpPr>
        <p:spPr>
          <a:xfrm>
            <a:off x="755651" y="1513946"/>
            <a:ext cx="2934900" cy="4578880"/>
          </a:xfrm>
        </p:spPr>
        <p:txBody>
          <a:bodyPr lIns="108000" tIns="108000" rIns="108000" bIns="108000"/>
          <a:lstStyle/>
          <a:p>
            <a:pPr marL="285750" indent="-285750">
              <a:buFont typeface="Arial" panose="020B0604020202020204" pitchFamily="34" charset="0"/>
              <a:buChar char="•"/>
            </a:pPr>
            <a:r>
              <a:rPr lang="en-GB" dirty="0"/>
              <a:t>What are these children doing?</a:t>
            </a:r>
          </a:p>
          <a:p>
            <a:pPr marL="285750" indent="-285750">
              <a:buFont typeface="Arial" panose="020B0604020202020204" pitchFamily="34" charset="0"/>
              <a:buChar char="•"/>
            </a:pPr>
            <a:r>
              <a:rPr lang="en-GB" dirty="0"/>
              <a:t>Where are they?</a:t>
            </a:r>
          </a:p>
          <a:p>
            <a:pPr marL="285750" indent="-285750">
              <a:buFont typeface="Arial" panose="020B0604020202020204" pitchFamily="34" charset="0"/>
              <a:buChar char="•"/>
            </a:pPr>
            <a:r>
              <a:rPr lang="en-GB" dirty="0"/>
              <a:t>How do they feel about what they are doing?</a:t>
            </a:r>
          </a:p>
          <a:p>
            <a:pPr marL="285750" indent="-285750">
              <a:buFont typeface="Arial" panose="020B0604020202020204" pitchFamily="34" charset="0"/>
              <a:buChar char="•"/>
            </a:pPr>
            <a:r>
              <a:rPr lang="en-GB" dirty="0"/>
              <a:t>What are they going to do next?</a:t>
            </a:r>
          </a:p>
          <a:p>
            <a:pPr marL="285750" indent="-285750">
              <a:buFont typeface="Arial" panose="020B0604020202020204" pitchFamily="34" charset="0"/>
              <a:buChar char="•"/>
            </a:pPr>
            <a:r>
              <a:rPr lang="en-GB" dirty="0"/>
              <a:t>Do these children know each other?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5"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 panose="020B0603060100000000" pitchFamily="34" charset="0"/>
                <a:ea typeface="Tuffy" panose="020B0603060100000000" pitchFamily="34" charset="0"/>
                <a:cs typeface="Arial" panose="020B0604020202020204" pitchFamily="34" charset="0"/>
              </a:rPr>
              <a:t>Photo courtesy of </a:t>
            </a:r>
            <a:r>
              <a:rPr lang="en-GB" altLang="en-US" sz="500" dirty="0" err="1">
                <a:latin typeface="Tuffy" panose="020B0603060100000000" pitchFamily="34" charset="0"/>
                <a:ea typeface="Tuffy" panose="020B0603060100000000" pitchFamily="34" charset="0"/>
                <a:cs typeface="Arial" panose="020B0604020202020204" pitchFamily="34" charset="0"/>
              </a:rPr>
              <a:t>familymwr</a:t>
            </a:r>
            <a:r>
              <a:rPr lang="en-GB" altLang="en-US" sz="500" dirty="0">
                <a:latin typeface="Tuffy" panose="020B0603060100000000" pitchFamily="34" charset="0"/>
                <a:ea typeface="Tuffy" panose="020B0603060100000000" pitchFamily="34" charset="0"/>
                <a:cs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2359070085"/>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2704</TotalTime>
  <Words>1427</Words>
  <Application>Microsoft Office PowerPoint</Application>
  <PresentationFormat>On-screen Show (4:3)</PresentationFormat>
  <Paragraphs>254</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Sassoon Infant Rg</vt:lpstr>
      <vt:lpstr>Arial</vt:lpstr>
      <vt:lpstr>Twinkl Light</vt:lpstr>
      <vt:lpstr>Tuffy</vt:lpstr>
      <vt:lpstr>Twinkl SemiBold</vt:lpstr>
      <vt:lpstr>Calibri</vt:lpstr>
      <vt:lpstr>Twinkl</vt:lpstr>
      <vt:lpstr>Office Theme</vt:lpstr>
      <vt:lpstr>PowerPoint Presentation</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Inference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rachels</cp:lastModifiedBy>
  <cp:revision>124</cp:revision>
  <dcterms:created xsi:type="dcterms:W3CDTF">2014-10-01T16:09:27Z</dcterms:created>
  <dcterms:modified xsi:type="dcterms:W3CDTF">2020-10-08T08:34:02Z</dcterms:modified>
</cp:coreProperties>
</file>