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70" r:id="rId9"/>
    <p:sldId id="271"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5" d="100"/>
          <a:sy n="115" d="100"/>
        </p:scale>
        <p:origin x="3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DAE454-30EC-40A4-96C9-89115B0438F2}"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98158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DAE454-30EC-40A4-96C9-89115B0438F2}"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88408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DAE454-30EC-40A4-96C9-89115B0438F2}"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327600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DAE454-30EC-40A4-96C9-89115B0438F2}"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15918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DAE454-30EC-40A4-96C9-89115B0438F2}"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203585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DAE454-30EC-40A4-96C9-89115B0438F2}"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146616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DAE454-30EC-40A4-96C9-89115B0438F2}" type="datetimeFigureOut">
              <a:rPr lang="en-GB" smtClean="0"/>
              <a:t>18/02/2022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306388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DAE454-30EC-40A4-96C9-89115B0438F2}" type="datetimeFigureOut">
              <a:rPr lang="en-GB" smtClean="0"/>
              <a:t>18/02/2022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360356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AE454-30EC-40A4-96C9-89115B0438F2}" type="datetimeFigureOut">
              <a:rPr lang="en-GB" smtClean="0"/>
              <a:t>18/02/2022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302225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DAE454-30EC-40A4-96C9-89115B0438F2}"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61521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DAE454-30EC-40A4-96C9-89115B0438F2}"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106FD2-B4FB-46B0-8240-A1D33689BF8D}" type="slidenum">
              <a:rPr lang="en-GB" smtClean="0"/>
              <a:t>‹#›</a:t>
            </a:fld>
            <a:endParaRPr lang="en-GB"/>
          </a:p>
        </p:txBody>
      </p:sp>
    </p:spTree>
    <p:extLst>
      <p:ext uri="{BB962C8B-B14F-4D97-AF65-F5344CB8AC3E}">
        <p14:creationId xmlns:p14="http://schemas.microsoft.com/office/powerpoint/2010/main" val="244272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AE454-30EC-40A4-96C9-89115B0438F2}" type="datetimeFigureOut">
              <a:rPr lang="en-GB" smtClean="0"/>
              <a:t>18/02/2022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6FD2-B4FB-46B0-8240-A1D33689BF8D}" type="slidenum">
              <a:rPr lang="en-GB" smtClean="0"/>
              <a:t>‹#›</a:t>
            </a:fld>
            <a:endParaRPr lang="en-GB"/>
          </a:p>
        </p:txBody>
      </p:sp>
    </p:spTree>
    <p:extLst>
      <p:ext uri="{BB962C8B-B14F-4D97-AF65-F5344CB8AC3E}">
        <p14:creationId xmlns:p14="http://schemas.microsoft.com/office/powerpoint/2010/main" val="2351393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latin typeface="Twinkl Cursive Unlooped" panose="02000000000000000000" pitchFamily="2" charset="0"/>
            </a:endParaRPr>
          </a:p>
        </p:txBody>
      </p:sp>
      <p:sp>
        <p:nvSpPr>
          <p:cNvPr id="3" name="Subtitle 2"/>
          <p:cNvSpPr>
            <a:spLocks noGrp="1"/>
          </p:cNvSpPr>
          <p:nvPr>
            <p:ph type="subTitle" idx="1"/>
          </p:nvPr>
        </p:nvSpPr>
        <p:spPr/>
        <p:txBody>
          <a:bodyPr/>
          <a:lstStyle/>
          <a:p>
            <a:endParaRPr lang="en-GB">
              <a:latin typeface="Twinkl Cursive Unlooped" panose="02000000000000000000" pitchFamily="2" charset="0"/>
            </a:endParaRPr>
          </a:p>
        </p:txBody>
      </p:sp>
      <p:pic>
        <p:nvPicPr>
          <p:cNvPr id="4" name="Picture 3"/>
          <p:cNvPicPr>
            <a:picLocks noChangeAspect="1"/>
          </p:cNvPicPr>
          <p:nvPr/>
        </p:nvPicPr>
        <p:blipFill>
          <a:blip r:embed="rId2"/>
          <a:stretch>
            <a:fillRect/>
          </a:stretch>
        </p:blipFill>
        <p:spPr>
          <a:xfrm>
            <a:off x="-529" y="-36877"/>
            <a:ext cx="12193057" cy="6931753"/>
          </a:xfrm>
          <a:prstGeom prst="rect">
            <a:avLst/>
          </a:prstGeom>
        </p:spPr>
      </p:pic>
      <p:pic>
        <p:nvPicPr>
          <p:cNvPr id="5" name="Picture 4"/>
          <p:cNvPicPr>
            <a:picLocks noChangeAspect="1"/>
          </p:cNvPicPr>
          <p:nvPr/>
        </p:nvPicPr>
        <p:blipFill>
          <a:blip r:embed="rId3"/>
          <a:stretch>
            <a:fillRect/>
          </a:stretch>
        </p:blipFill>
        <p:spPr>
          <a:xfrm>
            <a:off x="103535" y="5309482"/>
            <a:ext cx="2231329" cy="1548518"/>
          </a:xfrm>
          <a:prstGeom prst="rect">
            <a:avLst/>
          </a:prstGeom>
        </p:spPr>
      </p:pic>
      <p:sp>
        <p:nvSpPr>
          <p:cNvPr id="8" name="Rectangle 2"/>
          <p:cNvSpPr txBox="1">
            <a:spLocks noChangeArrowheads="1"/>
          </p:cNvSpPr>
          <p:nvPr/>
        </p:nvSpPr>
        <p:spPr bwMode="auto">
          <a:xfrm>
            <a:off x="1657350" y="525816"/>
            <a:ext cx="9097614"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070C0"/>
                </a:solidFill>
                <a:effectLst/>
                <a:uLnTx/>
                <a:uFillTx/>
                <a:latin typeface="Twinkl Cursive Unlooped" panose="02000000000000000000" pitchFamily="2" charset="0"/>
              </a:rPr>
              <a:t>Year 4 Residential to Nell Bank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0" cap="none" spc="0" normalizeH="0" baseline="0" noProof="0" dirty="0" smtClean="0">
                <a:ln>
                  <a:noFill/>
                </a:ln>
                <a:solidFill>
                  <a:srgbClr val="0070C0"/>
                </a:solidFill>
                <a:effectLst/>
                <a:uLnTx/>
                <a:uFillTx/>
                <a:latin typeface="Twinkl Cursive Unlooped" panose="02000000000000000000" pitchFamily="2" charset="0"/>
              </a:rPr>
              <a:t/>
            </a:r>
            <a:br>
              <a:rPr kumimoji="0" lang="en-GB" altLang="en-US" sz="4000" b="1" i="0" u="none" strike="noStrike" kern="0" cap="none" spc="0" normalizeH="0" baseline="0" noProof="0" dirty="0" smtClean="0">
                <a:ln>
                  <a:noFill/>
                </a:ln>
                <a:solidFill>
                  <a:srgbClr val="0070C0"/>
                </a:solidFill>
                <a:effectLst/>
                <a:uLnTx/>
                <a:uFillTx/>
                <a:latin typeface="Twinkl Cursive Unlooped" panose="02000000000000000000" pitchFamily="2" charset="0"/>
              </a:rPr>
            </a:br>
            <a:r>
              <a:rPr kumimoji="0" lang="en-GB" altLang="en-US" sz="2800" b="1" i="0" u="none" strike="noStrike" kern="0" cap="none" spc="0" normalizeH="0" baseline="0" noProof="0" dirty="0" smtClean="0">
                <a:ln>
                  <a:noFill/>
                </a:ln>
                <a:solidFill>
                  <a:srgbClr val="00B0F0"/>
                </a:solidFill>
                <a:effectLst/>
                <a:uLnTx/>
                <a:uFillTx/>
                <a:latin typeface="Twinkl Cursive Unlooped" panose="02000000000000000000" pitchFamily="2" charset="0"/>
              </a:rPr>
              <a:t>Wednesday</a:t>
            </a:r>
            <a:r>
              <a:rPr kumimoji="0" lang="en-GB" altLang="en-US" sz="2800" b="1" i="0" u="none" strike="noStrike" kern="0" cap="none" spc="0" normalizeH="0" noProof="0" dirty="0" smtClean="0">
                <a:ln>
                  <a:noFill/>
                </a:ln>
                <a:solidFill>
                  <a:srgbClr val="00B0F0"/>
                </a:solidFill>
                <a:effectLst/>
                <a:uLnTx/>
                <a:uFillTx/>
                <a:latin typeface="Twinkl Cursive Unlooped" panose="02000000000000000000" pitchFamily="2" charset="0"/>
              </a:rPr>
              <a:t> 12</a:t>
            </a:r>
            <a:r>
              <a:rPr kumimoji="0" lang="en-GB" altLang="en-US" sz="2800" b="1" i="0" u="none" strike="noStrike" kern="0" cap="none" spc="0" normalizeH="0" baseline="30000" noProof="0" dirty="0" smtClean="0">
                <a:ln>
                  <a:noFill/>
                </a:ln>
                <a:solidFill>
                  <a:srgbClr val="00B0F0"/>
                </a:solidFill>
                <a:effectLst/>
                <a:uLnTx/>
                <a:uFillTx/>
                <a:latin typeface="Twinkl Cursive Unlooped" panose="02000000000000000000" pitchFamily="2" charset="0"/>
              </a:rPr>
              <a:t>th</a:t>
            </a:r>
            <a:r>
              <a:rPr kumimoji="0" lang="en-GB" altLang="en-US" sz="2800" b="1" i="0" u="none" strike="noStrike" kern="0" cap="none" spc="0" normalizeH="0" noProof="0" dirty="0" smtClean="0">
                <a:ln>
                  <a:noFill/>
                </a:ln>
                <a:solidFill>
                  <a:srgbClr val="00B0F0"/>
                </a:solidFill>
                <a:effectLst/>
                <a:uLnTx/>
                <a:uFillTx/>
                <a:latin typeface="Twinkl Cursive Unlooped" panose="02000000000000000000" pitchFamily="2" charset="0"/>
              </a:rPr>
              <a:t> </a:t>
            </a:r>
            <a:r>
              <a:rPr kumimoji="0" lang="en-GB" altLang="en-US" sz="2800" b="1" i="0" u="none" strike="noStrike" kern="0" cap="none" spc="0" normalizeH="0" baseline="0" noProof="0" dirty="0" smtClean="0">
                <a:ln>
                  <a:noFill/>
                </a:ln>
                <a:solidFill>
                  <a:srgbClr val="00B0F0"/>
                </a:solidFill>
                <a:effectLst/>
                <a:uLnTx/>
                <a:uFillTx/>
                <a:latin typeface="Twinkl Cursive Unlooped" panose="02000000000000000000" pitchFamily="2" charset="0"/>
              </a:rPr>
              <a:t>October until Friday 14</a:t>
            </a:r>
            <a:r>
              <a:rPr kumimoji="0" lang="en-GB" altLang="en-US" sz="2800" b="1" i="0" u="none" strike="noStrike" kern="0" cap="none" spc="0" normalizeH="0" baseline="30000" noProof="0" dirty="0" smtClean="0">
                <a:ln>
                  <a:noFill/>
                </a:ln>
                <a:solidFill>
                  <a:srgbClr val="00B0F0"/>
                </a:solidFill>
                <a:effectLst/>
                <a:uLnTx/>
                <a:uFillTx/>
                <a:latin typeface="Twinkl Cursive Unlooped" panose="02000000000000000000" pitchFamily="2" charset="0"/>
              </a:rPr>
              <a:t>th</a:t>
            </a:r>
            <a:r>
              <a:rPr kumimoji="0" lang="en-GB" altLang="en-US" sz="2800" b="1" i="0" u="none" strike="noStrike" kern="0" cap="none" spc="0" normalizeH="0" baseline="0" noProof="0" dirty="0" smtClean="0">
                <a:ln>
                  <a:noFill/>
                </a:ln>
                <a:solidFill>
                  <a:srgbClr val="00B0F0"/>
                </a:solidFill>
                <a:effectLst/>
                <a:uLnTx/>
                <a:uFillTx/>
                <a:latin typeface="Twinkl Cursive Unlooped" panose="02000000000000000000" pitchFamily="2" charset="0"/>
              </a:rPr>
              <a:t> October</a:t>
            </a:r>
            <a:r>
              <a:rPr kumimoji="0" lang="en-GB" altLang="en-US" sz="5400" b="0" i="0" u="none" strike="noStrike" kern="0" cap="none" spc="0" normalizeH="0" baseline="0" noProof="0" dirty="0" smtClean="0">
                <a:ln>
                  <a:noFill/>
                </a:ln>
                <a:solidFill>
                  <a:srgbClr val="00B0F0"/>
                </a:solidFill>
                <a:effectLst/>
                <a:uLnTx/>
                <a:uFillTx/>
                <a:latin typeface="Twinkl Cursive Unlooped" panose="02000000000000000000" pitchFamily="2" charset="0"/>
              </a:rPr>
              <a:t/>
            </a:r>
            <a:br>
              <a:rPr kumimoji="0" lang="en-GB" altLang="en-US" sz="5400" b="0" i="0" u="none" strike="noStrike" kern="0" cap="none" spc="0" normalizeH="0" baseline="0" noProof="0" dirty="0" smtClean="0">
                <a:ln>
                  <a:noFill/>
                </a:ln>
                <a:solidFill>
                  <a:srgbClr val="00B0F0"/>
                </a:solidFill>
                <a:effectLst/>
                <a:uLnTx/>
                <a:uFillTx/>
                <a:latin typeface="Twinkl Cursive Unlooped" panose="02000000000000000000" pitchFamily="2" charset="0"/>
              </a:rPr>
            </a:br>
            <a:r>
              <a:rPr kumimoji="0" lang="en-GB" altLang="en-US" sz="2800" b="0" i="0" u="none" strike="noStrike" kern="0" cap="none" spc="0" normalizeH="0" baseline="0" noProof="0" dirty="0" smtClean="0">
                <a:ln>
                  <a:noFill/>
                </a:ln>
                <a:solidFill>
                  <a:srgbClr val="00B0F0"/>
                </a:solidFill>
                <a:effectLst/>
                <a:uLnTx/>
                <a:uFillTx/>
                <a:latin typeface="Twinkl Cursive Unlooped" panose="02000000000000000000" pitchFamily="2" charset="0"/>
              </a:rPr>
              <a:t>Department of Education and Life Skills</a:t>
            </a:r>
            <a:br>
              <a:rPr kumimoji="0" lang="en-GB" altLang="en-US" sz="2800" b="0" i="0" u="none" strike="noStrike" kern="0" cap="none" spc="0" normalizeH="0" baseline="0" noProof="0" dirty="0" smtClean="0">
                <a:ln>
                  <a:noFill/>
                </a:ln>
                <a:solidFill>
                  <a:srgbClr val="00B0F0"/>
                </a:solidFill>
                <a:effectLst/>
                <a:uLnTx/>
                <a:uFillTx/>
                <a:latin typeface="Twinkl Cursive Unlooped" panose="02000000000000000000" pitchFamily="2" charset="0"/>
              </a:rPr>
            </a:br>
            <a:r>
              <a:rPr kumimoji="0" lang="en-GB" altLang="en-US" sz="2800" b="0" i="0" u="none" strike="noStrike" kern="0" cap="none" spc="0" normalizeH="0" baseline="0" noProof="0" dirty="0" smtClean="0">
                <a:ln>
                  <a:noFill/>
                </a:ln>
                <a:solidFill>
                  <a:srgbClr val="00B0F0"/>
                </a:solidFill>
                <a:effectLst/>
                <a:uLnTx/>
                <a:uFillTx/>
                <a:latin typeface="Twinkl Cursive Unlooped" panose="02000000000000000000" pitchFamily="2" charset="0"/>
              </a:rPr>
              <a:t>Early Years and Childcare Service</a:t>
            </a:r>
            <a:endParaRPr kumimoji="0" lang="en-US" altLang="en-US" sz="2800" b="0" i="0" u="none" strike="noStrike" kern="0" cap="none" spc="0" normalizeH="0" baseline="0" noProof="0" dirty="0" smtClean="0">
              <a:ln>
                <a:noFill/>
              </a:ln>
              <a:solidFill>
                <a:srgbClr val="00B0F0"/>
              </a:solidFill>
              <a:effectLst/>
              <a:uLnTx/>
              <a:uFillTx/>
              <a:latin typeface="Twinkl Cursive Unlooped" panose="02000000000000000000" pitchFamily="2" charset="0"/>
            </a:endParaRPr>
          </a:p>
        </p:txBody>
      </p:sp>
    </p:spTree>
    <p:extLst>
      <p:ext uri="{BB962C8B-B14F-4D97-AF65-F5344CB8AC3E}">
        <p14:creationId xmlns:p14="http://schemas.microsoft.com/office/powerpoint/2010/main" val="2715855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34" y="144603"/>
            <a:ext cx="10515600" cy="1325563"/>
          </a:xfrm>
        </p:spPr>
        <p:txBody>
          <a:bodyPr/>
          <a:lstStyle/>
          <a:p>
            <a:pPr algn="ctr"/>
            <a:r>
              <a:rPr lang="en-GB" sz="6000" dirty="0" smtClean="0">
                <a:solidFill>
                  <a:srgbClr val="0070C0"/>
                </a:solidFill>
                <a:latin typeface="Twinkl Cursive Unlooped" panose="02000000000000000000" pitchFamily="2" charset="0"/>
                <a:cs typeface="Arial" panose="020B0604020202020204" pitchFamily="34" charset="0"/>
              </a:rPr>
              <a:t>Location</a:t>
            </a:r>
            <a:r>
              <a:rPr lang="en-GB" dirty="0" smtClean="0">
                <a:latin typeface="Twinkl Cursive Unlooped" panose="02000000000000000000" pitchFamily="2" charset="0"/>
              </a:rPr>
              <a:t> </a:t>
            </a:r>
            <a:endParaRPr lang="en-GB" dirty="0">
              <a:latin typeface="Twinkl Cursive Unlooped" panose="02000000000000000000" pitchFamily="2" charset="0"/>
            </a:endParaRPr>
          </a:p>
        </p:txBody>
      </p:sp>
      <p:pic>
        <p:nvPicPr>
          <p:cNvPr id="4" name="Picture 3"/>
          <p:cNvPicPr>
            <a:picLocks noChangeAspect="1"/>
          </p:cNvPicPr>
          <p:nvPr/>
        </p:nvPicPr>
        <p:blipFill>
          <a:blip r:embed="rId2"/>
          <a:stretch>
            <a:fillRect/>
          </a:stretch>
        </p:blipFill>
        <p:spPr>
          <a:xfrm>
            <a:off x="6916079" y="1518588"/>
            <a:ext cx="4932091" cy="4932091"/>
          </a:xfrm>
          <a:prstGeom prst="rect">
            <a:avLst/>
          </a:prstGeom>
        </p:spPr>
      </p:pic>
      <p:pic>
        <p:nvPicPr>
          <p:cNvPr id="5" name="Picture 4"/>
          <p:cNvPicPr>
            <a:picLocks noChangeAspect="1"/>
          </p:cNvPicPr>
          <p:nvPr/>
        </p:nvPicPr>
        <p:blipFill rotWithShape="1">
          <a:blip r:embed="rId3"/>
          <a:srcRect b="58522"/>
          <a:stretch/>
        </p:blipFill>
        <p:spPr>
          <a:xfrm>
            <a:off x="479788" y="1518588"/>
            <a:ext cx="6279424" cy="1947114"/>
          </a:xfrm>
          <a:prstGeom prst="rect">
            <a:avLst/>
          </a:prstGeom>
        </p:spPr>
      </p:pic>
      <p:sp>
        <p:nvSpPr>
          <p:cNvPr id="6" name="Oval 5"/>
          <p:cNvSpPr/>
          <p:nvPr/>
        </p:nvSpPr>
        <p:spPr>
          <a:xfrm>
            <a:off x="2857500" y="2755062"/>
            <a:ext cx="409575" cy="352425"/>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inkl Cursive Unlooped" panose="02000000000000000000" pitchFamily="2" charset="0"/>
            </a:endParaRPr>
          </a:p>
        </p:txBody>
      </p:sp>
      <p:sp>
        <p:nvSpPr>
          <p:cNvPr id="8" name="TextBox 7"/>
          <p:cNvSpPr txBox="1"/>
          <p:nvPr/>
        </p:nvSpPr>
        <p:spPr>
          <a:xfrm>
            <a:off x="285750" y="3823917"/>
            <a:ext cx="6473462" cy="2677656"/>
          </a:xfrm>
          <a:prstGeom prst="rect">
            <a:avLst/>
          </a:prstGeom>
          <a:noFill/>
        </p:spPr>
        <p:txBody>
          <a:bodyPr wrap="square" rtlCol="0">
            <a:spAutoFit/>
          </a:bodyPr>
          <a:lstStyle/>
          <a:p>
            <a:r>
              <a:rPr lang="en-GB" sz="2400" dirty="0" smtClean="0">
                <a:latin typeface="Twinkl Cursive Unlooped" panose="02000000000000000000" pitchFamily="2" charset="0"/>
              </a:rPr>
              <a:t>Nell Bank is located on a south facing slope overlooking Ilkley moor.</a:t>
            </a:r>
          </a:p>
          <a:p>
            <a:endParaRPr lang="en-GB" sz="2400" dirty="0">
              <a:latin typeface="Twinkl Cursive Unlooped" panose="02000000000000000000" pitchFamily="2" charset="0"/>
            </a:endParaRPr>
          </a:p>
          <a:p>
            <a:r>
              <a:rPr lang="en-GB" sz="2400" dirty="0" smtClean="0">
                <a:latin typeface="Twinkl Cursive Unlooped" panose="02000000000000000000" pitchFamily="2" charset="0"/>
              </a:rPr>
              <a:t>The centre is sheltered by 100 acres of bluebell woodland.</a:t>
            </a:r>
          </a:p>
          <a:p>
            <a:endParaRPr lang="en-GB" sz="2400" dirty="0">
              <a:latin typeface="Twinkl Cursive Unlooped" panose="02000000000000000000" pitchFamily="2" charset="0"/>
            </a:endParaRPr>
          </a:p>
          <a:p>
            <a:r>
              <a:rPr lang="en-GB" sz="2400" dirty="0" smtClean="0">
                <a:latin typeface="Twinkl Cursive Unlooped" panose="02000000000000000000" pitchFamily="2" charset="0"/>
              </a:rPr>
              <a:t>This is a 30 minute drive away from school.</a:t>
            </a:r>
          </a:p>
        </p:txBody>
      </p:sp>
    </p:spTree>
    <p:extLst>
      <p:ext uri="{BB962C8B-B14F-4D97-AF65-F5344CB8AC3E}">
        <p14:creationId xmlns:p14="http://schemas.microsoft.com/office/powerpoint/2010/main" val="3324578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193699"/>
            <a:ext cx="10515600" cy="686435"/>
          </a:xfrm>
        </p:spPr>
        <p:txBody>
          <a:bodyPr>
            <a:normAutofit fontScale="90000"/>
          </a:bodyPr>
          <a:lstStyle/>
          <a:p>
            <a:pPr algn="ctr"/>
            <a:r>
              <a:rPr lang="en-GB" sz="6000" dirty="0" smtClean="0">
                <a:solidFill>
                  <a:srgbClr val="0070C0"/>
                </a:solidFill>
                <a:latin typeface="Twinkl Cursive Unlooped" panose="02000000000000000000" pitchFamily="2" charset="0"/>
                <a:cs typeface="Arial" panose="020B0604020202020204" pitchFamily="34" charset="0"/>
              </a:rPr>
              <a:t>Accommodation </a:t>
            </a:r>
            <a:endParaRPr lang="en-GB" sz="6000" dirty="0">
              <a:solidFill>
                <a:srgbClr val="0070C0"/>
              </a:solidFill>
              <a:latin typeface="Twinkl Cursive Unlooped" panose="02000000000000000000" pitchFamily="2"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30306" y="815304"/>
            <a:ext cx="6422449" cy="3152242"/>
          </a:xfrm>
          <a:prstGeom prst="rect">
            <a:avLst/>
          </a:prstGeom>
        </p:spPr>
      </p:pic>
      <p:pic>
        <p:nvPicPr>
          <p:cNvPr id="6" name="Picture 5"/>
          <p:cNvPicPr>
            <a:picLocks noChangeAspect="1"/>
          </p:cNvPicPr>
          <p:nvPr/>
        </p:nvPicPr>
        <p:blipFill>
          <a:blip r:embed="rId3"/>
          <a:stretch>
            <a:fillRect/>
          </a:stretch>
        </p:blipFill>
        <p:spPr>
          <a:xfrm>
            <a:off x="8018463" y="1002319"/>
            <a:ext cx="2862193" cy="3152243"/>
          </a:xfrm>
          <a:prstGeom prst="rect">
            <a:avLst/>
          </a:prstGeom>
        </p:spPr>
      </p:pic>
      <p:sp>
        <p:nvSpPr>
          <p:cNvPr id="3" name="TextBox 2"/>
          <p:cNvSpPr txBox="1"/>
          <p:nvPr/>
        </p:nvSpPr>
        <p:spPr>
          <a:xfrm>
            <a:off x="440096" y="4010298"/>
            <a:ext cx="7057984" cy="2862322"/>
          </a:xfrm>
          <a:prstGeom prst="rect">
            <a:avLst/>
          </a:prstGeom>
          <a:noFill/>
        </p:spPr>
        <p:txBody>
          <a:bodyPr wrap="square" rtlCol="0">
            <a:spAutoFit/>
          </a:bodyPr>
          <a:lstStyle/>
          <a:p>
            <a:r>
              <a:rPr lang="en-GB" dirty="0" smtClean="0">
                <a:latin typeface="Twinkl Cursive Unlooped" panose="02000000000000000000" pitchFamily="2" charset="0"/>
              </a:rPr>
              <a:t>The dorms accommodate 64 children and 8 adults.</a:t>
            </a:r>
          </a:p>
          <a:p>
            <a:endParaRPr lang="en-GB" dirty="0">
              <a:latin typeface="Twinkl Cursive Unlooped" panose="02000000000000000000" pitchFamily="2" charset="0"/>
            </a:endParaRPr>
          </a:p>
          <a:p>
            <a:r>
              <a:rPr lang="en-GB" dirty="0" smtClean="0">
                <a:latin typeface="Twinkl Cursive Unlooped" panose="02000000000000000000" pitchFamily="2" charset="0"/>
              </a:rPr>
              <a:t>Each dorm has 8 bunk beds and sleeps 16 children. There is a partitioned wall between the 4 bunk beds. </a:t>
            </a:r>
          </a:p>
          <a:p>
            <a:endParaRPr lang="en-GB" dirty="0" smtClean="0">
              <a:latin typeface="Twinkl Cursive Unlooped" panose="02000000000000000000" pitchFamily="2" charset="0"/>
            </a:endParaRPr>
          </a:p>
          <a:p>
            <a:r>
              <a:rPr lang="en-GB" dirty="0" smtClean="0">
                <a:latin typeface="Twinkl Cursive Unlooped" panose="02000000000000000000" pitchFamily="2" charset="0"/>
              </a:rPr>
              <a:t>Boys and girls are separated and each have their own washing areas which include showers, toilets and a sink area.</a:t>
            </a:r>
          </a:p>
          <a:p>
            <a:endParaRPr lang="en-GB" dirty="0">
              <a:latin typeface="Twinkl Cursive Unlooped" panose="02000000000000000000" pitchFamily="2" charset="0"/>
            </a:endParaRPr>
          </a:p>
          <a:p>
            <a:r>
              <a:rPr lang="en-GB" dirty="0" smtClean="0">
                <a:latin typeface="Twinkl Cursive Unlooped" panose="02000000000000000000" pitchFamily="2" charset="0"/>
              </a:rPr>
              <a:t>The outside doors are fitted with door alarms and the windows have a limit on how wide they open.</a:t>
            </a:r>
            <a:endParaRPr lang="en-GB" dirty="0">
              <a:latin typeface="Twinkl Cursive Unlooped" panose="02000000000000000000" pitchFamily="2" charset="0"/>
            </a:endParaRPr>
          </a:p>
        </p:txBody>
      </p:sp>
      <p:sp>
        <p:nvSpPr>
          <p:cNvPr id="7" name="TextBox 6"/>
          <p:cNvSpPr txBox="1"/>
          <p:nvPr/>
        </p:nvSpPr>
        <p:spPr>
          <a:xfrm>
            <a:off x="8160507" y="4711338"/>
            <a:ext cx="3404738" cy="1754326"/>
          </a:xfrm>
          <a:prstGeom prst="rect">
            <a:avLst/>
          </a:prstGeom>
          <a:noFill/>
        </p:spPr>
        <p:txBody>
          <a:bodyPr wrap="square" rtlCol="0">
            <a:spAutoFit/>
          </a:bodyPr>
          <a:lstStyle/>
          <a:p>
            <a:r>
              <a:rPr lang="en-GB" dirty="0" smtClean="0">
                <a:latin typeface="Twinkl Cursive Unlooped" panose="02000000000000000000" pitchFamily="2" charset="0"/>
              </a:rPr>
              <a:t>Before visiting, children will be able to choose who they want to share a room with and this is taken into account when organising the sleeping arrangements.</a:t>
            </a:r>
            <a:endParaRPr lang="en-GB" dirty="0">
              <a:latin typeface="Twinkl Cursive Unlooped" panose="02000000000000000000" pitchFamily="2" charset="0"/>
            </a:endParaRPr>
          </a:p>
        </p:txBody>
      </p:sp>
    </p:spTree>
    <p:extLst>
      <p:ext uri="{BB962C8B-B14F-4D97-AF65-F5344CB8AC3E}">
        <p14:creationId xmlns:p14="http://schemas.microsoft.com/office/powerpoint/2010/main" val="1763012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550" y="99218"/>
            <a:ext cx="7610475" cy="710408"/>
          </a:xfrm>
        </p:spPr>
        <p:txBody>
          <a:bodyPr>
            <a:normAutofit fontScale="90000"/>
          </a:bodyPr>
          <a:lstStyle/>
          <a:p>
            <a:pPr algn="ctr"/>
            <a:r>
              <a:rPr lang="en-GB" sz="6000" dirty="0" smtClean="0">
                <a:solidFill>
                  <a:srgbClr val="0070C0"/>
                </a:solidFill>
                <a:latin typeface="Twinkl Cursive Unlooped" panose="02000000000000000000" pitchFamily="2" charset="0"/>
                <a:cs typeface="Arial" panose="020B0604020202020204" pitchFamily="34" charset="0"/>
              </a:rPr>
              <a:t>Food</a:t>
            </a:r>
            <a:r>
              <a:rPr lang="en-GB" dirty="0" smtClean="0">
                <a:latin typeface="Twinkl Cursive Unlooped" panose="02000000000000000000" pitchFamily="2" charset="0"/>
              </a:rPr>
              <a:t> </a:t>
            </a:r>
            <a:endParaRPr lang="en-GB" dirty="0">
              <a:latin typeface="Twinkl Cursive Unlooped" panose="02000000000000000000" pitchFamily="2" charset="0"/>
            </a:endParaRPr>
          </a:p>
        </p:txBody>
      </p:sp>
      <p:pic>
        <p:nvPicPr>
          <p:cNvPr id="4" name="Picture 3"/>
          <p:cNvPicPr>
            <a:picLocks noChangeAspect="1"/>
          </p:cNvPicPr>
          <p:nvPr/>
        </p:nvPicPr>
        <p:blipFill>
          <a:blip r:embed="rId2"/>
          <a:stretch>
            <a:fillRect/>
          </a:stretch>
        </p:blipFill>
        <p:spPr>
          <a:xfrm>
            <a:off x="123706" y="99218"/>
            <a:ext cx="2219444" cy="808864"/>
          </a:xfrm>
          <a:prstGeom prst="rect">
            <a:avLst/>
          </a:prstGeom>
        </p:spPr>
      </p:pic>
      <p:sp>
        <p:nvSpPr>
          <p:cNvPr id="5" name="TextBox 4"/>
          <p:cNvSpPr txBox="1"/>
          <p:nvPr/>
        </p:nvSpPr>
        <p:spPr>
          <a:xfrm>
            <a:off x="218956" y="948690"/>
            <a:ext cx="4886444" cy="5909310"/>
          </a:xfrm>
          <a:prstGeom prst="rect">
            <a:avLst/>
          </a:prstGeom>
          <a:noFill/>
        </p:spPr>
        <p:txBody>
          <a:bodyPr wrap="square" rtlCol="0">
            <a:spAutoFit/>
          </a:bodyPr>
          <a:lstStyle/>
          <a:p>
            <a:pPr algn="ctr"/>
            <a:r>
              <a:rPr lang="en-GB" dirty="0" smtClean="0">
                <a:solidFill>
                  <a:srgbClr val="0070C0"/>
                </a:solidFill>
                <a:latin typeface="Twinkl Cursive Unlooped" panose="02000000000000000000" pitchFamily="2" charset="0"/>
              </a:rPr>
              <a:t>Monday </a:t>
            </a:r>
          </a:p>
          <a:p>
            <a:endParaRPr lang="en-GB" dirty="0" smtClean="0">
              <a:latin typeface="Twinkl Cursive Unlooped" panose="02000000000000000000" pitchFamily="2" charset="0"/>
            </a:endParaRPr>
          </a:p>
          <a:p>
            <a:r>
              <a:rPr lang="en-GB" b="1" dirty="0" smtClean="0">
                <a:latin typeface="Twinkl Cursive Unlooped" panose="02000000000000000000" pitchFamily="2" charset="0"/>
              </a:rPr>
              <a:t>Lunch</a:t>
            </a:r>
            <a:r>
              <a:rPr lang="en-GB" dirty="0" smtClean="0">
                <a:latin typeface="Twinkl Cursive Unlooped" panose="02000000000000000000" pitchFamily="2" charset="0"/>
              </a:rPr>
              <a:t> </a:t>
            </a:r>
          </a:p>
          <a:p>
            <a:endParaRPr lang="en-GB" dirty="0">
              <a:latin typeface="Twinkl Cursive Unlooped" panose="02000000000000000000" pitchFamily="2" charset="0"/>
            </a:endParaRPr>
          </a:p>
          <a:p>
            <a:r>
              <a:rPr lang="en-GB" dirty="0" smtClean="0">
                <a:latin typeface="Twinkl Cursive Unlooped" panose="02000000000000000000" pitchFamily="2" charset="0"/>
              </a:rPr>
              <a:t>Bring your own </a:t>
            </a:r>
          </a:p>
          <a:p>
            <a:endParaRPr lang="en-GB" dirty="0">
              <a:latin typeface="Twinkl Cursive Unlooped" panose="02000000000000000000" pitchFamily="2" charset="0"/>
            </a:endParaRPr>
          </a:p>
          <a:p>
            <a:r>
              <a:rPr lang="en-GB" b="1" dirty="0" smtClean="0">
                <a:latin typeface="Twinkl Cursive Unlooped" panose="02000000000000000000" pitchFamily="2" charset="0"/>
              </a:rPr>
              <a:t>Evening meal </a:t>
            </a:r>
          </a:p>
          <a:p>
            <a:endParaRPr lang="en-GB" b="1" dirty="0">
              <a:latin typeface="Twinkl Cursive Unlooped" panose="02000000000000000000" pitchFamily="2" charset="0"/>
            </a:endParaRPr>
          </a:p>
          <a:p>
            <a:r>
              <a:rPr lang="en-GB" dirty="0" smtClean="0">
                <a:latin typeface="Twinkl Cursive Unlooped" panose="02000000000000000000" pitchFamily="2" charset="0"/>
              </a:rPr>
              <a:t>Butchers sausages – served with mashed potato, sweetcorn and peas.</a:t>
            </a:r>
          </a:p>
          <a:p>
            <a:endParaRPr lang="en-GB" dirty="0">
              <a:latin typeface="Twinkl Cursive Unlooped" panose="02000000000000000000" pitchFamily="2" charset="0"/>
            </a:endParaRPr>
          </a:p>
          <a:p>
            <a:r>
              <a:rPr lang="en-GB" dirty="0" smtClean="0">
                <a:latin typeface="Twinkl Cursive Unlooped" panose="02000000000000000000" pitchFamily="2" charset="0"/>
              </a:rPr>
              <a:t>Sheesh kebab (Halal) – served with mashed potato, sweetcorn and peas.</a:t>
            </a:r>
          </a:p>
          <a:p>
            <a:endParaRPr lang="en-GB" dirty="0">
              <a:latin typeface="Twinkl Cursive Unlooped" panose="02000000000000000000" pitchFamily="2" charset="0"/>
            </a:endParaRPr>
          </a:p>
          <a:p>
            <a:r>
              <a:rPr lang="en-GB" dirty="0" smtClean="0">
                <a:latin typeface="Twinkl Cursive Unlooped" panose="02000000000000000000" pitchFamily="2" charset="0"/>
              </a:rPr>
              <a:t>Oven baked jacket potato – served with a choice of tuna mayonnaise, Heinz baked beans and cheese with mixed side salad.</a:t>
            </a:r>
          </a:p>
          <a:p>
            <a:endParaRPr lang="en-GB" dirty="0">
              <a:latin typeface="Twinkl Cursive Unlooped" panose="02000000000000000000" pitchFamily="2" charset="0"/>
            </a:endParaRPr>
          </a:p>
          <a:p>
            <a:r>
              <a:rPr lang="en-GB" b="1" dirty="0" smtClean="0">
                <a:latin typeface="Twinkl Cursive Unlooped" panose="02000000000000000000" pitchFamily="2" charset="0"/>
              </a:rPr>
              <a:t>Pudding </a:t>
            </a:r>
            <a:r>
              <a:rPr lang="en-GB" dirty="0" smtClean="0">
                <a:latin typeface="Twinkl Cursive Unlooped" panose="02000000000000000000" pitchFamily="2" charset="0"/>
              </a:rPr>
              <a:t>– Homemade chocolate fudge cake with vanilla ice cream. </a:t>
            </a:r>
          </a:p>
          <a:p>
            <a:endParaRPr lang="en-GB" b="1" dirty="0">
              <a:latin typeface="Twinkl Cursive Unlooped" panose="02000000000000000000" pitchFamily="2" charset="0"/>
            </a:endParaRPr>
          </a:p>
        </p:txBody>
      </p:sp>
      <p:sp>
        <p:nvSpPr>
          <p:cNvPr id="7" name="TextBox 6"/>
          <p:cNvSpPr txBox="1"/>
          <p:nvPr/>
        </p:nvSpPr>
        <p:spPr>
          <a:xfrm>
            <a:off x="5924550" y="809626"/>
            <a:ext cx="5648325" cy="5586145"/>
          </a:xfrm>
          <a:prstGeom prst="rect">
            <a:avLst/>
          </a:prstGeom>
          <a:noFill/>
        </p:spPr>
        <p:txBody>
          <a:bodyPr wrap="square" rtlCol="0">
            <a:spAutoFit/>
          </a:bodyPr>
          <a:lstStyle/>
          <a:p>
            <a:pPr algn="ctr"/>
            <a:r>
              <a:rPr lang="en-GB" sz="1700" dirty="0" smtClean="0">
                <a:solidFill>
                  <a:srgbClr val="0070C0"/>
                </a:solidFill>
                <a:latin typeface="Twinkl Cursive Unlooped" panose="02000000000000000000" pitchFamily="2" charset="0"/>
              </a:rPr>
              <a:t>Tuesday </a:t>
            </a:r>
          </a:p>
          <a:p>
            <a:r>
              <a:rPr lang="en-GB" sz="1700" b="1" dirty="0" smtClean="0">
                <a:latin typeface="Twinkl Cursive Unlooped" panose="02000000000000000000" pitchFamily="2" charset="0"/>
              </a:rPr>
              <a:t>Lunch</a:t>
            </a:r>
            <a:r>
              <a:rPr lang="en-GB" sz="1700" dirty="0" smtClean="0">
                <a:latin typeface="Twinkl Cursive Unlooped" panose="02000000000000000000" pitchFamily="2" charset="0"/>
              </a:rPr>
              <a:t> </a:t>
            </a:r>
          </a:p>
          <a:p>
            <a:endParaRPr lang="en-GB" sz="1700" dirty="0">
              <a:latin typeface="Twinkl Cursive Unlooped" panose="02000000000000000000" pitchFamily="2" charset="0"/>
            </a:endParaRPr>
          </a:p>
          <a:p>
            <a:r>
              <a:rPr lang="en-GB" sz="1700" dirty="0" smtClean="0">
                <a:latin typeface="Twinkl Cursive Unlooped" panose="02000000000000000000" pitchFamily="2" charset="0"/>
              </a:rPr>
              <a:t>Ham, cheese, tuna or egg sandwich </a:t>
            </a:r>
          </a:p>
          <a:p>
            <a:r>
              <a:rPr lang="en-GB" sz="1700" dirty="0" smtClean="0">
                <a:latin typeface="Twinkl Cursive Unlooped" panose="02000000000000000000" pitchFamily="2" charset="0"/>
              </a:rPr>
              <a:t>Walkers crisps, drink (water, apple or orange juice)</a:t>
            </a:r>
          </a:p>
          <a:p>
            <a:r>
              <a:rPr lang="en-GB" sz="1700" dirty="0" smtClean="0">
                <a:latin typeface="Twinkl Cursive Unlooped" panose="02000000000000000000" pitchFamily="2" charset="0"/>
              </a:rPr>
              <a:t>Homemade biscuit or flapjack</a:t>
            </a:r>
          </a:p>
          <a:p>
            <a:r>
              <a:rPr lang="en-GB" sz="1700" dirty="0" smtClean="0">
                <a:latin typeface="Twinkl Cursive Unlooped" panose="02000000000000000000" pitchFamily="2" charset="0"/>
              </a:rPr>
              <a:t>Apple</a:t>
            </a:r>
          </a:p>
          <a:p>
            <a:endParaRPr lang="en-GB" sz="1700" dirty="0" smtClean="0">
              <a:latin typeface="Twinkl Cursive Unlooped" panose="02000000000000000000" pitchFamily="2" charset="0"/>
            </a:endParaRPr>
          </a:p>
          <a:p>
            <a:r>
              <a:rPr lang="en-GB" sz="1700" b="1" dirty="0" smtClean="0">
                <a:latin typeface="Twinkl Cursive Unlooped" panose="02000000000000000000" pitchFamily="2" charset="0"/>
              </a:rPr>
              <a:t>Evening meal </a:t>
            </a:r>
          </a:p>
          <a:p>
            <a:endParaRPr lang="en-GB" sz="1700" b="1" dirty="0">
              <a:latin typeface="Twinkl Cursive Unlooped" panose="02000000000000000000" pitchFamily="2" charset="0"/>
            </a:endParaRPr>
          </a:p>
          <a:p>
            <a:r>
              <a:rPr lang="en-GB" sz="1700" dirty="0" smtClean="0">
                <a:latin typeface="Twinkl Cursive Unlooped" panose="02000000000000000000" pitchFamily="2" charset="0"/>
              </a:rPr>
              <a:t>Pasta bolognaise served with crusty bread.</a:t>
            </a:r>
          </a:p>
          <a:p>
            <a:endParaRPr lang="en-GB" sz="1700" dirty="0">
              <a:latin typeface="Twinkl Cursive Unlooped" panose="02000000000000000000" pitchFamily="2" charset="0"/>
            </a:endParaRPr>
          </a:p>
          <a:p>
            <a:r>
              <a:rPr lang="en-GB" sz="1700" dirty="0" smtClean="0">
                <a:latin typeface="Twinkl Cursive Unlooped" panose="02000000000000000000" pitchFamily="2" charset="0"/>
              </a:rPr>
              <a:t>Cheese and tomato pasta bake served with crusty bread.</a:t>
            </a:r>
          </a:p>
          <a:p>
            <a:endParaRPr lang="en-GB" sz="1700" dirty="0">
              <a:latin typeface="Twinkl Cursive Unlooped" panose="02000000000000000000" pitchFamily="2" charset="0"/>
            </a:endParaRPr>
          </a:p>
          <a:p>
            <a:r>
              <a:rPr lang="en-GB" sz="1700" dirty="0" smtClean="0">
                <a:latin typeface="Twinkl Cursive Unlooped" panose="02000000000000000000" pitchFamily="2" charset="0"/>
              </a:rPr>
              <a:t>Chicken curry (Halal) with chapattis </a:t>
            </a:r>
            <a:endParaRPr lang="en-GB" sz="1700" dirty="0">
              <a:latin typeface="Twinkl Cursive Unlooped" panose="02000000000000000000" pitchFamily="2" charset="0"/>
            </a:endParaRPr>
          </a:p>
          <a:p>
            <a:endParaRPr lang="en-GB" sz="1700" dirty="0">
              <a:latin typeface="Twinkl Cursive Unlooped" panose="02000000000000000000" pitchFamily="2" charset="0"/>
            </a:endParaRPr>
          </a:p>
          <a:p>
            <a:r>
              <a:rPr lang="en-GB" sz="1700" b="1" dirty="0" smtClean="0">
                <a:latin typeface="Twinkl Cursive Unlooped" panose="02000000000000000000" pitchFamily="2" charset="0"/>
              </a:rPr>
              <a:t>Pudding </a:t>
            </a:r>
            <a:r>
              <a:rPr lang="en-GB" sz="1700" dirty="0" smtClean="0">
                <a:latin typeface="Twinkl Cursive Unlooped" panose="02000000000000000000" pitchFamily="2" charset="0"/>
              </a:rPr>
              <a:t>– Homemade jam and custard sponge</a:t>
            </a:r>
          </a:p>
          <a:p>
            <a:endParaRPr lang="en-GB" sz="1700" dirty="0">
              <a:latin typeface="Twinkl Cursive Unlooped" panose="02000000000000000000" pitchFamily="2" charset="0"/>
            </a:endParaRPr>
          </a:p>
          <a:p>
            <a:pPr algn="ctr"/>
            <a:r>
              <a:rPr lang="en-GB" sz="1700" dirty="0" smtClean="0">
                <a:solidFill>
                  <a:srgbClr val="0070C0"/>
                </a:solidFill>
                <a:latin typeface="Twinkl Cursive Unlooped" panose="02000000000000000000" pitchFamily="2" charset="0"/>
              </a:rPr>
              <a:t>Wednesday  </a:t>
            </a:r>
          </a:p>
          <a:p>
            <a:r>
              <a:rPr lang="en-GB" sz="1700" b="1" dirty="0" smtClean="0">
                <a:latin typeface="Twinkl Cursive Unlooped" panose="02000000000000000000" pitchFamily="2" charset="0"/>
              </a:rPr>
              <a:t>Packed lunch – </a:t>
            </a:r>
            <a:r>
              <a:rPr lang="en-GB" sz="1700" dirty="0" smtClean="0">
                <a:latin typeface="Twinkl Cursive Unlooped" panose="02000000000000000000" pitchFamily="2" charset="0"/>
              </a:rPr>
              <a:t>Provided by the school dinner service and will be charged through school meals.</a:t>
            </a:r>
            <a:endParaRPr lang="en-GB" sz="1700" b="1" dirty="0">
              <a:latin typeface="Twinkl Cursive Unlooped" panose="02000000000000000000" pitchFamily="2" charset="0"/>
            </a:endParaRPr>
          </a:p>
        </p:txBody>
      </p:sp>
    </p:spTree>
    <p:extLst>
      <p:ext uri="{BB962C8B-B14F-4D97-AF65-F5344CB8AC3E}">
        <p14:creationId xmlns:p14="http://schemas.microsoft.com/office/powerpoint/2010/main" val="1531386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410" y="122791"/>
            <a:ext cx="9108075" cy="1204531"/>
          </a:xfrm>
        </p:spPr>
        <p:txBody>
          <a:bodyPr>
            <a:normAutofit/>
          </a:bodyPr>
          <a:lstStyle/>
          <a:p>
            <a:pPr algn="ctr"/>
            <a:r>
              <a:rPr lang="en-GB" sz="6000" dirty="0" smtClean="0">
                <a:solidFill>
                  <a:srgbClr val="0070C0"/>
                </a:solidFill>
                <a:latin typeface="Twinkl Cursive Unlooped" panose="02000000000000000000" pitchFamily="2" charset="0"/>
                <a:cs typeface="Arial" panose="020B0604020202020204" pitchFamily="34" charset="0"/>
              </a:rPr>
              <a:t>Residential Activities </a:t>
            </a:r>
            <a:endParaRPr lang="en-GB" sz="6000" dirty="0">
              <a:solidFill>
                <a:srgbClr val="0070C0"/>
              </a:solidFill>
              <a:latin typeface="Twinkl Cursive Unlooped" panose="02000000000000000000" pitchFamily="2"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799410" y="1327322"/>
            <a:ext cx="9034692" cy="5138329"/>
          </a:xfrm>
          <a:prstGeom prst="rect">
            <a:avLst/>
          </a:prstGeom>
        </p:spPr>
      </p:pic>
    </p:spTree>
    <p:extLst>
      <p:ext uri="{BB962C8B-B14F-4D97-AF65-F5344CB8AC3E}">
        <p14:creationId xmlns:p14="http://schemas.microsoft.com/office/powerpoint/2010/main" val="6688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93" y="644565"/>
            <a:ext cx="4330412" cy="1325563"/>
          </a:xfrm>
        </p:spPr>
        <p:txBody>
          <a:bodyPr>
            <a:noAutofit/>
          </a:bodyPr>
          <a:lstStyle/>
          <a:p>
            <a:pPr algn="ctr"/>
            <a:r>
              <a:rPr lang="en-GB" sz="3200" dirty="0" smtClean="0">
                <a:solidFill>
                  <a:srgbClr val="0070C0"/>
                </a:solidFill>
                <a:latin typeface="Twinkl Cursive Unlooped" panose="02000000000000000000" pitchFamily="2" charset="0"/>
              </a:rPr>
              <a:t>Mini beast hunt</a:t>
            </a:r>
            <a:br>
              <a:rPr lang="en-GB" sz="3200" dirty="0" smtClean="0">
                <a:solidFill>
                  <a:srgbClr val="0070C0"/>
                </a:solidFill>
                <a:latin typeface="Twinkl Cursive Unlooped" panose="02000000000000000000" pitchFamily="2" charset="0"/>
              </a:rPr>
            </a:br>
            <a:r>
              <a:rPr lang="en-GB" sz="3200" dirty="0" smtClean="0">
                <a:solidFill>
                  <a:srgbClr val="0070C0"/>
                </a:solidFill>
                <a:latin typeface="Twinkl Cursive Unlooped" panose="02000000000000000000" pitchFamily="2" charset="0"/>
              </a:rPr>
              <a:t>Science</a:t>
            </a:r>
            <a:endParaRPr lang="en-GB" sz="3200" dirty="0">
              <a:solidFill>
                <a:srgbClr val="0070C0"/>
              </a:solidFill>
              <a:latin typeface="Twinkl Cursive Unlooped" panose="02000000000000000000" pitchFamily="2" charset="0"/>
            </a:endParaRPr>
          </a:p>
        </p:txBody>
      </p:sp>
      <p:sp>
        <p:nvSpPr>
          <p:cNvPr id="14" name="Title 1"/>
          <p:cNvSpPr txBox="1">
            <a:spLocks/>
          </p:cNvSpPr>
          <p:nvPr/>
        </p:nvSpPr>
        <p:spPr>
          <a:xfrm>
            <a:off x="-497378" y="2585264"/>
            <a:ext cx="48975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smtClean="0">
                <a:solidFill>
                  <a:srgbClr val="0070C0"/>
                </a:solidFill>
                <a:latin typeface="Twinkl Cursive Unlooped" panose="02000000000000000000" pitchFamily="2" charset="0"/>
                <a:cs typeface="Arial" panose="020B0604020202020204" pitchFamily="34" charset="0"/>
              </a:rPr>
              <a:t>Pond Dipping </a:t>
            </a:r>
            <a:br>
              <a:rPr lang="en-GB" sz="3200" dirty="0" smtClean="0">
                <a:solidFill>
                  <a:srgbClr val="0070C0"/>
                </a:solidFill>
                <a:latin typeface="Twinkl Cursive Unlooped" panose="02000000000000000000" pitchFamily="2" charset="0"/>
                <a:cs typeface="Arial" panose="020B0604020202020204" pitchFamily="34" charset="0"/>
              </a:rPr>
            </a:br>
            <a:r>
              <a:rPr lang="en-GB" sz="3200" dirty="0" smtClean="0">
                <a:solidFill>
                  <a:srgbClr val="0070C0"/>
                </a:solidFill>
                <a:latin typeface="Twinkl Cursive Unlooped" panose="02000000000000000000" pitchFamily="2" charset="0"/>
                <a:cs typeface="Arial" panose="020B0604020202020204" pitchFamily="34" charset="0"/>
              </a:rPr>
              <a:t>Science  </a:t>
            </a:r>
            <a:endParaRPr lang="en-GB" sz="3200" dirty="0">
              <a:solidFill>
                <a:srgbClr val="0070C0"/>
              </a:solidFill>
              <a:latin typeface="Twinkl Cursive Unlooped" panose="02000000000000000000" pitchFamily="2" charset="0"/>
              <a:cs typeface="Arial" panose="020B0604020202020204" pitchFamily="34" charset="0"/>
            </a:endParaRPr>
          </a:p>
        </p:txBody>
      </p:sp>
      <p:sp>
        <p:nvSpPr>
          <p:cNvPr id="5" name="Rectangle 4"/>
          <p:cNvSpPr/>
          <p:nvPr/>
        </p:nvSpPr>
        <p:spPr>
          <a:xfrm>
            <a:off x="8656596" y="768737"/>
            <a:ext cx="2807179" cy="1077218"/>
          </a:xfrm>
          <a:prstGeom prst="rect">
            <a:avLst/>
          </a:prstGeom>
        </p:spPr>
        <p:txBody>
          <a:bodyPr wrap="none">
            <a:spAutoFit/>
          </a:bodyPr>
          <a:lstStyle/>
          <a:p>
            <a:r>
              <a:rPr lang="en-GB" sz="3200" dirty="0">
                <a:solidFill>
                  <a:srgbClr val="0070C0"/>
                </a:solidFill>
                <a:latin typeface="Twinkl Cursive Unlooped" panose="02000000000000000000" pitchFamily="2" charset="0"/>
                <a:cs typeface="Arial" panose="020B0604020202020204" pitchFamily="34" charset="0"/>
              </a:rPr>
              <a:t>Orienteering </a:t>
            </a:r>
            <a:endParaRPr lang="en-GB" sz="3200" dirty="0" smtClean="0">
              <a:solidFill>
                <a:srgbClr val="0070C0"/>
              </a:solidFill>
              <a:latin typeface="Twinkl Cursive Unlooped" panose="02000000000000000000" pitchFamily="2" charset="0"/>
              <a:cs typeface="Arial" panose="020B0604020202020204" pitchFamily="34" charset="0"/>
            </a:endParaRPr>
          </a:p>
          <a:p>
            <a:r>
              <a:rPr lang="en-GB" sz="3200" dirty="0" smtClean="0">
                <a:solidFill>
                  <a:srgbClr val="0070C0"/>
                </a:solidFill>
                <a:latin typeface="Twinkl Cursive Unlooped" panose="02000000000000000000" pitchFamily="2" charset="0"/>
                <a:cs typeface="Arial" panose="020B0604020202020204" pitchFamily="34" charset="0"/>
              </a:rPr>
              <a:t>Geography/PE</a:t>
            </a:r>
            <a:endParaRPr lang="en-GB" sz="3200" dirty="0">
              <a:latin typeface="Twinkl Cursive Unlooped" panose="02000000000000000000" pitchFamily="2" charset="0"/>
            </a:endParaRPr>
          </a:p>
        </p:txBody>
      </p:sp>
      <p:sp>
        <p:nvSpPr>
          <p:cNvPr id="7" name="Rectangle 6"/>
          <p:cNvSpPr/>
          <p:nvPr/>
        </p:nvSpPr>
        <p:spPr>
          <a:xfrm>
            <a:off x="9198411" y="2954647"/>
            <a:ext cx="2265364" cy="1077218"/>
          </a:xfrm>
          <a:prstGeom prst="rect">
            <a:avLst/>
          </a:prstGeom>
        </p:spPr>
        <p:txBody>
          <a:bodyPr wrap="none">
            <a:spAutoFit/>
          </a:bodyPr>
          <a:lstStyle/>
          <a:p>
            <a:r>
              <a:rPr lang="en-GB" sz="3200" dirty="0">
                <a:solidFill>
                  <a:srgbClr val="0070C0"/>
                </a:solidFill>
                <a:latin typeface="Twinkl Cursive Unlooped" panose="02000000000000000000" pitchFamily="2" charset="0"/>
                <a:cs typeface="Arial" panose="020B0604020202020204" pitchFamily="34" charset="0"/>
              </a:rPr>
              <a:t>Adventure </a:t>
            </a:r>
            <a:r>
              <a:rPr lang="en-GB" sz="3200" dirty="0" smtClean="0">
                <a:solidFill>
                  <a:srgbClr val="0070C0"/>
                </a:solidFill>
                <a:latin typeface="Twinkl Cursive Unlooped" panose="02000000000000000000" pitchFamily="2" charset="0"/>
                <a:cs typeface="Arial" panose="020B0604020202020204" pitchFamily="34" charset="0"/>
              </a:rPr>
              <a:t/>
            </a:r>
            <a:br>
              <a:rPr lang="en-GB" sz="3200" dirty="0" smtClean="0">
                <a:solidFill>
                  <a:srgbClr val="0070C0"/>
                </a:solidFill>
                <a:latin typeface="Twinkl Cursive Unlooped" panose="02000000000000000000" pitchFamily="2" charset="0"/>
                <a:cs typeface="Arial" panose="020B0604020202020204" pitchFamily="34" charset="0"/>
              </a:rPr>
            </a:br>
            <a:r>
              <a:rPr lang="en-GB" sz="3200" dirty="0" smtClean="0">
                <a:solidFill>
                  <a:srgbClr val="0070C0"/>
                </a:solidFill>
                <a:latin typeface="Twinkl Cursive Unlooped" panose="02000000000000000000" pitchFamily="2" charset="0"/>
                <a:cs typeface="Arial" panose="020B0604020202020204" pitchFamily="34" charset="0"/>
              </a:rPr>
              <a:t>Playground</a:t>
            </a:r>
            <a:endParaRPr lang="en-GB" sz="3200" dirty="0">
              <a:latin typeface="Twinkl Cursive Unlooped" panose="02000000000000000000" pitchFamily="2" charset="0"/>
            </a:endParaRPr>
          </a:p>
        </p:txBody>
      </p:sp>
      <p:sp>
        <p:nvSpPr>
          <p:cNvPr id="17" name="Rectangle 16"/>
          <p:cNvSpPr/>
          <p:nvPr/>
        </p:nvSpPr>
        <p:spPr>
          <a:xfrm>
            <a:off x="8656596" y="5205610"/>
            <a:ext cx="2424062" cy="1077218"/>
          </a:xfrm>
          <a:prstGeom prst="rect">
            <a:avLst/>
          </a:prstGeom>
        </p:spPr>
        <p:txBody>
          <a:bodyPr wrap="none">
            <a:spAutoFit/>
          </a:bodyPr>
          <a:lstStyle/>
          <a:p>
            <a:r>
              <a:rPr lang="en-GB" sz="3200" dirty="0">
                <a:solidFill>
                  <a:srgbClr val="0070C0"/>
                </a:solidFill>
                <a:latin typeface="Twinkl Cursive Unlooped" panose="02000000000000000000" pitchFamily="2" charset="0"/>
                <a:cs typeface="Arial" panose="020B0604020202020204" pitchFamily="34" charset="0"/>
              </a:rPr>
              <a:t>Moors Walk </a:t>
            </a:r>
          </a:p>
          <a:p>
            <a:r>
              <a:rPr lang="en-GB" sz="3200" dirty="0" smtClean="0">
                <a:solidFill>
                  <a:srgbClr val="0070C0"/>
                </a:solidFill>
                <a:latin typeface="Twinkl Cursive Unlooped" panose="02000000000000000000" pitchFamily="2" charset="0"/>
                <a:cs typeface="Arial" panose="020B0604020202020204" pitchFamily="34" charset="0"/>
              </a:rPr>
              <a:t>Geography</a:t>
            </a:r>
            <a:endParaRPr lang="en-GB" sz="3200" dirty="0">
              <a:latin typeface="Twinkl Cursive Unlooped" panose="02000000000000000000" pitchFamily="2" charset="0"/>
            </a:endParaRPr>
          </a:p>
        </p:txBody>
      </p:sp>
      <p:sp>
        <p:nvSpPr>
          <p:cNvPr id="18" name="Rectangle 17"/>
          <p:cNvSpPr/>
          <p:nvPr/>
        </p:nvSpPr>
        <p:spPr>
          <a:xfrm>
            <a:off x="4269129" y="4050349"/>
            <a:ext cx="4342856" cy="1077218"/>
          </a:xfrm>
          <a:prstGeom prst="rect">
            <a:avLst/>
          </a:prstGeom>
        </p:spPr>
        <p:txBody>
          <a:bodyPr wrap="none">
            <a:spAutoFit/>
          </a:bodyPr>
          <a:lstStyle/>
          <a:p>
            <a:r>
              <a:rPr lang="en-GB" sz="3200" dirty="0">
                <a:solidFill>
                  <a:srgbClr val="0070C0"/>
                </a:solidFill>
                <a:latin typeface="Twinkl Cursive Unlooped" panose="02000000000000000000" pitchFamily="2" charset="0"/>
                <a:cs typeface="Arial" panose="020B0604020202020204" pitchFamily="34" charset="0"/>
              </a:rPr>
              <a:t>Rivers and Settlements </a:t>
            </a:r>
            <a:r>
              <a:rPr lang="en-GB" sz="3200" dirty="0" smtClean="0">
                <a:solidFill>
                  <a:srgbClr val="0070C0"/>
                </a:solidFill>
                <a:latin typeface="Twinkl Cursive Unlooped" panose="02000000000000000000" pitchFamily="2" charset="0"/>
                <a:cs typeface="Arial" panose="020B0604020202020204" pitchFamily="34" charset="0"/>
              </a:rPr>
              <a:t/>
            </a:r>
            <a:br>
              <a:rPr lang="en-GB" sz="3200" dirty="0" smtClean="0">
                <a:solidFill>
                  <a:srgbClr val="0070C0"/>
                </a:solidFill>
                <a:latin typeface="Twinkl Cursive Unlooped" panose="02000000000000000000" pitchFamily="2" charset="0"/>
                <a:cs typeface="Arial" panose="020B0604020202020204" pitchFamily="34" charset="0"/>
              </a:rPr>
            </a:br>
            <a:r>
              <a:rPr lang="en-GB" sz="3200" dirty="0" smtClean="0">
                <a:solidFill>
                  <a:srgbClr val="0070C0"/>
                </a:solidFill>
                <a:latin typeface="Twinkl Cursive Unlooped" panose="02000000000000000000" pitchFamily="2" charset="0"/>
                <a:cs typeface="Arial" panose="020B0604020202020204" pitchFamily="34" charset="0"/>
              </a:rPr>
              <a:t>Geography/History </a:t>
            </a:r>
            <a:endParaRPr lang="en-GB" sz="3200" dirty="0">
              <a:latin typeface="Twinkl Cursive Unlooped" panose="02000000000000000000" pitchFamily="2" charset="0"/>
            </a:endParaRPr>
          </a:p>
        </p:txBody>
      </p:sp>
      <p:sp>
        <p:nvSpPr>
          <p:cNvPr id="19" name="Rectangle 18"/>
          <p:cNvSpPr/>
          <p:nvPr/>
        </p:nvSpPr>
        <p:spPr>
          <a:xfrm>
            <a:off x="2133593" y="5819171"/>
            <a:ext cx="2908168" cy="584775"/>
          </a:xfrm>
          <a:prstGeom prst="rect">
            <a:avLst/>
          </a:prstGeom>
        </p:spPr>
        <p:txBody>
          <a:bodyPr wrap="none">
            <a:spAutoFit/>
          </a:bodyPr>
          <a:lstStyle/>
          <a:p>
            <a:r>
              <a:rPr lang="en-GB" sz="3200" dirty="0">
                <a:solidFill>
                  <a:srgbClr val="0070C0"/>
                </a:solidFill>
                <a:latin typeface="Twinkl Cursive Unlooped" panose="02000000000000000000" pitchFamily="2" charset="0"/>
                <a:cs typeface="Arial" panose="020B0604020202020204" pitchFamily="34" charset="0"/>
              </a:rPr>
              <a:t>Team Building </a:t>
            </a:r>
            <a:endParaRPr lang="en-GB" sz="3200" dirty="0">
              <a:latin typeface="Twinkl Cursive Unlooped" panose="02000000000000000000" pitchFamily="2" charset="0"/>
            </a:endParaRPr>
          </a:p>
        </p:txBody>
      </p:sp>
      <p:sp>
        <p:nvSpPr>
          <p:cNvPr id="20" name="Rectangle 19"/>
          <p:cNvSpPr/>
          <p:nvPr/>
        </p:nvSpPr>
        <p:spPr>
          <a:xfrm>
            <a:off x="307091" y="4792025"/>
            <a:ext cx="2476960" cy="584775"/>
          </a:xfrm>
          <a:prstGeom prst="rect">
            <a:avLst/>
          </a:prstGeom>
        </p:spPr>
        <p:txBody>
          <a:bodyPr wrap="none">
            <a:spAutoFit/>
          </a:bodyPr>
          <a:lstStyle/>
          <a:p>
            <a:r>
              <a:rPr lang="en-GB" sz="3200" dirty="0">
                <a:solidFill>
                  <a:srgbClr val="0070C0"/>
                </a:solidFill>
                <a:latin typeface="Twinkl Cursive Unlooped" panose="02000000000000000000" pitchFamily="2" charset="0"/>
                <a:cs typeface="Arial" panose="020B0604020202020204" pitchFamily="34" charset="0"/>
              </a:rPr>
              <a:t>Den building</a:t>
            </a:r>
            <a:endParaRPr lang="en-GB" sz="3200" dirty="0">
              <a:latin typeface="Twinkl Cursive Unlooped" panose="02000000000000000000" pitchFamily="2" charset="0"/>
            </a:endParaRPr>
          </a:p>
        </p:txBody>
      </p:sp>
      <p:sp>
        <p:nvSpPr>
          <p:cNvPr id="3" name="Rectangle 2"/>
          <p:cNvSpPr/>
          <p:nvPr/>
        </p:nvSpPr>
        <p:spPr>
          <a:xfrm>
            <a:off x="2329424" y="275233"/>
            <a:ext cx="8651687" cy="369332"/>
          </a:xfrm>
          <a:prstGeom prst="rect">
            <a:avLst/>
          </a:prstGeom>
        </p:spPr>
        <p:txBody>
          <a:bodyPr wrap="square">
            <a:spAutoFit/>
          </a:bodyPr>
          <a:lstStyle/>
          <a:p>
            <a:r>
              <a:rPr lang="en-GB" dirty="0">
                <a:latin typeface="Twinkl Cursive Unlooped" panose="02000000000000000000" pitchFamily="2" charset="0"/>
              </a:rPr>
              <a:t>https://www.blakehillprimary.co.uk/website/nell_bank_residential/577505</a:t>
            </a:r>
          </a:p>
        </p:txBody>
      </p:sp>
      <p:sp>
        <p:nvSpPr>
          <p:cNvPr id="4" name="TextBox 3"/>
          <p:cNvSpPr txBox="1"/>
          <p:nvPr/>
        </p:nvSpPr>
        <p:spPr>
          <a:xfrm>
            <a:off x="3216313" y="1753966"/>
            <a:ext cx="5279294" cy="1200329"/>
          </a:xfrm>
          <a:prstGeom prst="rect">
            <a:avLst/>
          </a:prstGeom>
          <a:noFill/>
        </p:spPr>
        <p:txBody>
          <a:bodyPr wrap="square" rtlCol="0">
            <a:spAutoFit/>
          </a:bodyPr>
          <a:lstStyle/>
          <a:p>
            <a:pPr algn="ctr"/>
            <a:r>
              <a:rPr lang="en-GB" dirty="0" smtClean="0">
                <a:solidFill>
                  <a:srgbClr val="FF0000"/>
                </a:solidFill>
                <a:latin typeface="Twinkl Cursive Unlooped" panose="02000000000000000000" pitchFamily="2" charset="0"/>
              </a:rPr>
              <a:t>All the activities have a link to the objectives taught in year 4.</a:t>
            </a:r>
          </a:p>
          <a:p>
            <a:pPr algn="ctr"/>
            <a:r>
              <a:rPr lang="en-GB" dirty="0" smtClean="0">
                <a:solidFill>
                  <a:srgbClr val="FF0000"/>
                </a:solidFill>
                <a:latin typeface="Twinkl Cursive Unlooped" panose="02000000000000000000" pitchFamily="2" charset="0"/>
              </a:rPr>
              <a:t>Take a look at the current year 4 children enjoying the residential this academic year.</a:t>
            </a:r>
            <a:endParaRPr lang="en-GB" dirty="0">
              <a:solidFill>
                <a:srgbClr val="FF0000"/>
              </a:solidFill>
              <a:latin typeface="Twinkl Cursive Unlooped" panose="02000000000000000000" pitchFamily="2" charset="0"/>
            </a:endParaRPr>
          </a:p>
        </p:txBody>
      </p:sp>
    </p:spTree>
    <p:extLst>
      <p:ext uri="{BB962C8B-B14F-4D97-AF65-F5344CB8AC3E}">
        <p14:creationId xmlns:p14="http://schemas.microsoft.com/office/powerpoint/2010/main" val="3995115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solidFill>
                  <a:srgbClr val="0070C0"/>
                </a:solidFill>
                <a:latin typeface="Twinkl Cursive Unlooped" panose="02000000000000000000" pitchFamily="2" charset="0"/>
                <a:cs typeface="Arial" panose="020B0604020202020204" pitchFamily="34" charset="0"/>
              </a:rPr>
              <a:t>Risk Assessments </a:t>
            </a:r>
            <a:endParaRPr lang="en-GB" sz="6000" dirty="0">
              <a:solidFill>
                <a:srgbClr val="0070C0"/>
              </a:solidFill>
              <a:latin typeface="Twinkl Cursive Unlooped" panose="02000000000000000000" pitchFamily="2"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2400" dirty="0">
                <a:latin typeface="Twinkl Cursive Unlooped" panose="02000000000000000000" pitchFamily="2" charset="0"/>
                <a:cs typeface="Arial" panose="020B0604020202020204" pitchFamily="34" charset="0"/>
              </a:rPr>
              <a:t>Staff have considerable experience and expertise in risk analysis and Nell Bank has an excellent safety record</a:t>
            </a:r>
            <a:r>
              <a:rPr lang="en-GB" sz="2400" dirty="0" smtClean="0">
                <a:latin typeface="Twinkl Cursive Unlooped" panose="02000000000000000000" pitchFamily="2" charset="0"/>
                <a:cs typeface="Arial" panose="020B0604020202020204" pitchFamily="34" charset="0"/>
              </a:rPr>
              <a:t>.</a:t>
            </a:r>
          </a:p>
          <a:p>
            <a:r>
              <a:rPr lang="en-GB" sz="2400" dirty="0" smtClean="0">
                <a:latin typeface="Twinkl Cursive Unlooped" panose="02000000000000000000" pitchFamily="2" charset="0"/>
                <a:cs typeface="Arial" panose="020B0604020202020204" pitchFamily="34" charset="0"/>
              </a:rPr>
              <a:t>All </a:t>
            </a:r>
            <a:r>
              <a:rPr lang="en-GB" sz="2400" dirty="0">
                <a:latin typeface="Twinkl Cursive Unlooped" panose="02000000000000000000" pitchFamily="2" charset="0"/>
                <a:cs typeface="Arial" panose="020B0604020202020204" pitchFamily="34" charset="0"/>
              </a:rPr>
              <a:t>our risk assessments are shared with visiting group leaders to assist their planning</a:t>
            </a:r>
            <a:r>
              <a:rPr lang="en-GB" sz="2400" dirty="0" smtClean="0">
                <a:latin typeface="Twinkl Cursive Unlooped" panose="02000000000000000000" pitchFamily="2" charset="0"/>
                <a:cs typeface="Arial" panose="020B0604020202020204" pitchFamily="34" charset="0"/>
              </a:rPr>
              <a:t>.</a:t>
            </a:r>
          </a:p>
          <a:p>
            <a:r>
              <a:rPr lang="en-GB" sz="2400" dirty="0" smtClean="0">
                <a:latin typeface="Twinkl Cursive Unlooped" panose="02000000000000000000" pitchFamily="2" charset="0"/>
                <a:cs typeface="Arial" panose="020B0604020202020204" pitchFamily="34" charset="0"/>
              </a:rPr>
              <a:t>Nearer to the time, we will send out a medical form which will allow you to state any medication your child takes and the administration of medication whilst we are away.</a:t>
            </a:r>
          </a:p>
          <a:p>
            <a:r>
              <a:rPr lang="en-GB" sz="2400" dirty="0" smtClean="0">
                <a:latin typeface="Twinkl Cursive Unlooped" panose="02000000000000000000" pitchFamily="2" charset="0"/>
                <a:cs typeface="Arial" panose="020B0604020202020204" pitchFamily="34" charset="0"/>
              </a:rPr>
              <a:t>Please note, any communication whilst we are at Nell Bank will be shared via Facebook, Twitter or website posts. No direct contact will be made to parents unless in emergency cases</a:t>
            </a:r>
            <a:r>
              <a:rPr lang="en-GB" sz="2400" dirty="0" smtClean="0">
                <a:latin typeface="Twinkl Cursive Looped" panose="02000000000000000000" pitchFamily="2" charset="0"/>
                <a:cs typeface="Arial" panose="020B0604020202020204" pitchFamily="34" charset="0"/>
              </a:rPr>
              <a:t>.</a:t>
            </a:r>
          </a:p>
          <a:p>
            <a:pPr marL="0" indent="0">
              <a:buNone/>
            </a:pP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797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108700"/>
            <a:ext cx="10515600" cy="1325563"/>
          </a:xfrm>
        </p:spPr>
        <p:txBody>
          <a:bodyPr>
            <a:normAutofit/>
          </a:bodyPr>
          <a:lstStyle/>
          <a:p>
            <a:pPr algn="ctr"/>
            <a:r>
              <a:rPr lang="en-GB" sz="6000" dirty="0" smtClean="0">
                <a:solidFill>
                  <a:srgbClr val="0070C0"/>
                </a:solidFill>
                <a:latin typeface="Twinkl Cursive Unlooped" panose="02000000000000000000" pitchFamily="2" charset="0"/>
                <a:cs typeface="Arial" panose="020B0604020202020204" pitchFamily="34" charset="0"/>
              </a:rPr>
              <a:t>Kit list and cost</a:t>
            </a:r>
            <a:endParaRPr lang="en-GB" sz="6000" dirty="0">
              <a:solidFill>
                <a:srgbClr val="0070C0"/>
              </a:solidFill>
              <a:latin typeface="Twinkl Cursive Unlooped" panose="02000000000000000000" pitchFamily="2"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257696" y="909292"/>
            <a:ext cx="6866312" cy="5666335"/>
          </a:xfrm>
          <a:prstGeom prst="rect">
            <a:avLst/>
          </a:prstGeom>
        </p:spPr>
      </p:pic>
      <p:sp>
        <p:nvSpPr>
          <p:cNvPr id="8" name="TextBox 7"/>
          <p:cNvSpPr txBox="1"/>
          <p:nvPr/>
        </p:nvSpPr>
        <p:spPr>
          <a:xfrm>
            <a:off x="7280563" y="1216863"/>
            <a:ext cx="4688378"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Twinkl Cursive Unlooped" panose="02000000000000000000" pitchFamily="2" charset="0"/>
              </a:rPr>
              <a:t>The cost of the trip will be up to £120.</a:t>
            </a:r>
          </a:p>
          <a:p>
            <a:endParaRPr lang="en-GB" dirty="0" smtClean="0">
              <a:latin typeface="Twinkl Cursive Unlooped" panose="02000000000000000000" pitchFamily="2" charset="0"/>
            </a:endParaRPr>
          </a:p>
          <a:p>
            <a:pPr marL="285750" indent="-285750">
              <a:buFont typeface="Arial" panose="020B0604020202020204" pitchFamily="34" charset="0"/>
              <a:buChar char="•"/>
            </a:pPr>
            <a:r>
              <a:rPr lang="en-GB" dirty="0" smtClean="0">
                <a:latin typeface="Twinkl Cursive Unlooped" panose="02000000000000000000" pitchFamily="2" charset="0"/>
              </a:rPr>
              <a:t>A payment will be set up on Parent Pay</a:t>
            </a:r>
          </a:p>
          <a:p>
            <a:r>
              <a:rPr lang="en-GB" dirty="0">
                <a:latin typeface="Twinkl Cursive Unlooped" panose="02000000000000000000" pitchFamily="2" charset="0"/>
              </a:rPr>
              <a:t>a</a:t>
            </a:r>
            <a:r>
              <a:rPr lang="en-GB" dirty="0" smtClean="0">
                <a:latin typeface="Twinkl Cursive Unlooped" panose="02000000000000000000" pitchFamily="2" charset="0"/>
              </a:rPr>
              <a:t>nd you will be informed once this goes live.</a:t>
            </a:r>
          </a:p>
          <a:p>
            <a:endParaRPr lang="en-GB" dirty="0">
              <a:latin typeface="Twinkl Cursive Unlooped" panose="02000000000000000000" pitchFamily="2" charset="0"/>
            </a:endParaRPr>
          </a:p>
          <a:p>
            <a:pPr marL="285750" indent="-285750">
              <a:buFont typeface="Arial" panose="020B0604020202020204" pitchFamily="34" charset="0"/>
              <a:buChar char="•"/>
            </a:pPr>
            <a:r>
              <a:rPr lang="en-GB" dirty="0" smtClean="0">
                <a:latin typeface="Twinkl Cursive Unlooped" panose="02000000000000000000" pitchFamily="2" charset="0"/>
              </a:rPr>
              <a:t>A non refundable deposit of £30 will need to be paid to secure your child’s place.</a:t>
            </a:r>
          </a:p>
          <a:p>
            <a:endParaRPr lang="en-GB" dirty="0" smtClean="0">
              <a:latin typeface="Twinkl Cursive Unlooped" panose="02000000000000000000" pitchFamily="2" charset="0"/>
            </a:endParaRPr>
          </a:p>
          <a:p>
            <a:pPr marL="285750" indent="-285750">
              <a:buFont typeface="Arial" panose="020B0604020202020204" pitchFamily="34" charset="0"/>
              <a:buChar char="•"/>
            </a:pPr>
            <a:r>
              <a:rPr lang="en-GB" dirty="0" smtClean="0">
                <a:latin typeface="Twinkl Cursive Unlooped" panose="02000000000000000000" pitchFamily="2" charset="0"/>
              </a:rPr>
              <a:t>Payments can be made in instalments.</a:t>
            </a:r>
          </a:p>
          <a:p>
            <a:pPr marL="285750" indent="-285750">
              <a:buFont typeface="Arial" panose="020B0604020202020204" pitchFamily="34" charset="0"/>
              <a:buChar char="•"/>
            </a:pPr>
            <a:endParaRPr lang="en-GB" dirty="0">
              <a:latin typeface="Twinkl Cursive Unlooped" panose="02000000000000000000" pitchFamily="2" charset="0"/>
            </a:endParaRPr>
          </a:p>
          <a:p>
            <a:pPr marL="285750" indent="-285750">
              <a:buFont typeface="Arial" panose="020B0604020202020204" pitchFamily="34" charset="0"/>
              <a:buChar char="•"/>
            </a:pPr>
            <a:r>
              <a:rPr lang="en-GB" dirty="0" smtClean="0">
                <a:latin typeface="Twinkl Cursive Unlooped" panose="02000000000000000000" pitchFamily="2" charset="0"/>
              </a:rPr>
              <a:t>The payment will need to be made in full by September. </a:t>
            </a:r>
            <a:endParaRPr lang="en-GB" dirty="0">
              <a:latin typeface="Twinkl Cursive Unlooped" panose="02000000000000000000" pitchFamily="2" charset="0"/>
            </a:endParaRPr>
          </a:p>
        </p:txBody>
      </p:sp>
    </p:spTree>
    <p:extLst>
      <p:ext uri="{BB962C8B-B14F-4D97-AF65-F5344CB8AC3E}">
        <p14:creationId xmlns:p14="http://schemas.microsoft.com/office/powerpoint/2010/main" val="128302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336550"/>
            <a:ext cx="10515600" cy="1325563"/>
          </a:xfrm>
        </p:spPr>
        <p:txBody>
          <a:bodyPr>
            <a:normAutofit/>
          </a:bodyPr>
          <a:lstStyle/>
          <a:p>
            <a:pPr algn="ctr"/>
            <a:r>
              <a:rPr lang="en-GB" sz="6000" dirty="0" smtClean="0">
                <a:solidFill>
                  <a:srgbClr val="0070C0"/>
                </a:solidFill>
                <a:latin typeface="Twinkl Cursive Unlooped" panose="02000000000000000000" pitchFamily="2" charset="0"/>
                <a:cs typeface="Arial" panose="020B0604020202020204" pitchFamily="34" charset="0"/>
              </a:rPr>
              <a:t>Questions </a:t>
            </a:r>
            <a:endParaRPr lang="en-GB" sz="6000" dirty="0">
              <a:solidFill>
                <a:srgbClr val="0070C0"/>
              </a:solidFill>
              <a:latin typeface="Twinkl Cursive Unlooped" panose="02000000000000000000" pitchFamily="2" charset="0"/>
              <a:cs typeface="Arial" panose="020B0604020202020204" pitchFamily="34" charset="0"/>
            </a:endParaRPr>
          </a:p>
        </p:txBody>
      </p:sp>
      <p:pic>
        <p:nvPicPr>
          <p:cNvPr id="3" name="Picture 2" descr="Asking Defining &lt;strong&gt;Questions&lt;/strong&gt; - Excelsior College OW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279" y="1408430"/>
            <a:ext cx="8174355" cy="5449570"/>
          </a:xfrm>
          <a:prstGeom prst="rect">
            <a:avLst/>
          </a:prstGeom>
        </p:spPr>
      </p:pic>
    </p:spTree>
    <p:extLst>
      <p:ext uri="{BB962C8B-B14F-4D97-AF65-F5344CB8AC3E}">
        <p14:creationId xmlns:p14="http://schemas.microsoft.com/office/powerpoint/2010/main" val="985522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520</Words>
  <Application>Microsoft Office PowerPoint</Application>
  <PresentationFormat>Widescreen</PresentationFormat>
  <Paragraphs>84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Twinkl Cursive Looped</vt:lpstr>
      <vt:lpstr>Twinkl Cursive Unlooped</vt:lpstr>
      <vt:lpstr>Office Theme</vt:lpstr>
      <vt:lpstr>PowerPoint Presentation</vt:lpstr>
      <vt:lpstr>Location </vt:lpstr>
      <vt:lpstr>Accommodation </vt:lpstr>
      <vt:lpstr>Food </vt:lpstr>
      <vt:lpstr>Residential Activities </vt:lpstr>
      <vt:lpstr>Mini beast hunt Science</vt:lpstr>
      <vt:lpstr>Risk Assessments </vt:lpstr>
      <vt:lpstr>Kit list and cost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Philip</dc:creator>
  <cp:lastModifiedBy>rehana school</cp:lastModifiedBy>
  <cp:revision>25</cp:revision>
  <cp:lastPrinted>2019-06-05T16:06:34Z</cp:lastPrinted>
  <dcterms:created xsi:type="dcterms:W3CDTF">2019-06-04T16:35:39Z</dcterms:created>
  <dcterms:modified xsi:type="dcterms:W3CDTF">2022-02-18T08:10:14Z</dcterms:modified>
</cp:coreProperties>
</file>