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7" r:id="rId5"/>
    <p:sldId id="258" r:id="rId6"/>
    <p:sldId id="259" r:id="rId7"/>
    <p:sldId id="288" r:id="rId8"/>
    <p:sldId id="261" r:id="rId9"/>
    <p:sldId id="262" r:id="rId10"/>
    <p:sldId id="291" r:id="rId11"/>
    <p:sldId id="263" r:id="rId12"/>
    <p:sldId id="264" r:id="rId13"/>
    <p:sldId id="265" r:id="rId14"/>
    <p:sldId id="285" r:id="rId15"/>
    <p:sldId id="290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82" r:id="rId24"/>
    <p:sldId id="284" r:id="rId2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B389C4-45FB-4616-8173-69AA4AAFA2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MS PGothic" panose="020B0600070205080204" pitchFamily="34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-52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/>
              <a:t>1 in 3 people are injured by their own knives.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887847-6365-4C00-9564-75A8CB16A48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00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Split the class into three groups and give them each some flipchart paper and a pen. Give them each a heading to discuss for 5 minutes and then discuss the answers. 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For suspect</a:t>
            </a:r>
          </a:p>
          <a:p>
            <a:r>
              <a:rPr lang="en-GB" altLang="en-US">
                <a:latin typeface="Arial" panose="020B0604020202020204" pitchFamily="34" charset="0"/>
              </a:rPr>
              <a:t>Prison sentence.</a:t>
            </a:r>
          </a:p>
          <a:p>
            <a:r>
              <a:rPr lang="en-GB" altLang="en-US">
                <a:latin typeface="Arial" panose="020B0604020202020204" pitchFamily="34" charset="0"/>
              </a:rPr>
              <a:t>Estranged from family/friendship network.</a:t>
            </a:r>
          </a:p>
          <a:p>
            <a:r>
              <a:rPr lang="en-GB" altLang="en-US">
                <a:latin typeface="Arial" panose="020B0604020202020204" pitchFamily="34" charset="0"/>
              </a:rPr>
              <a:t>Criminal record.</a:t>
            </a:r>
          </a:p>
          <a:p>
            <a:r>
              <a:rPr lang="en-GB" altLang="en-US">
                <a:latin typeface="Arial" panose="020B0604020202020204" pitchFamily="34" charset="0"/>
              </a:rPr>
              <a:t>Restricted travel abroad to certain countries.</a:t>
            </a:r>
          </a:p>
          <a:p>
            <a:r>
              <a:rPr lang="en-GB" altLang="en-US">
                <a:latin typeface="Arial" panose="020B0604020202020204" pitchFamily="34" charset="0"/>
              </a:rPr>
              <a:t>Living with the consequences of the crime they have committed.</a:t>
            </a:r>
          </a:p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BC2246A-28B5-4FB1-86B0-BED2A968F546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Some Criminals will spray paint 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</a:rPr>
              <a:t>REAL</a:t>
            </a:r>
            <a:r>
              <a:rPr lang="en-GB" altLang="en-US" dirty="0">
                <a:latin typeface="Arial" panose="020B0604020202020204" pitchFamily="34" charset="0"/>
              </a:rPr>
              <a:t> weapons orange/blue to disguise it as an imitation for CCTV purposes</a:t>
            </a: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D18EBD-671B-47AD-819B-18562C0866FB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9902-DD61-4863-AB80-0158174C5A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37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2468-C9FE-4302-B889-C4509AA048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36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B515-EFFD-469D-BCCA-9E8C35FE42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1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5B2B-FA96-4979-9332-E2CCA809A0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83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7291-41F7-417F-A629-012C38B81D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00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2B9-F680-48D8-8336-E77EEEFC13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528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A8B27-56E5-4997-848C-FE6D58FF93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673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F076-AF3B-4429-8D05-25A2739EB4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9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29A6-0F77-47F7-BCDA-0D375C53F2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76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23FE0-5007-4B59-939B-FA8FE9158B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9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08469-1CBB-4D09-9B64-04E4F91961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25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8F3970-3956-483E-BF1A-482995BF4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  <a:ea typeface="MS PGothic" panose="020B0600070205080204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  <a:ea typeface="MS PGothic" panose="020B0600070205080204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  <a:ea typeface="MS PGothic" panose="020B0600070205080204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  <a:ea typeface="MS PGothic" panose="020B0600070205080204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9891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u="sng"/>
              <a:t>Weapons Awareness</a:t>
            </a: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75" y="4905375"/>
            <a:ext cx="11763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080000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995863"/>
            <a:ext cx="438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/>
          <a:lstStyle/>
          <a:p>
            <a:r>
              <a:rPr lang="en-GB" altLang="en-US">
                <a:solidFill>
                  <a:schemeClr val="tx1"/>
                </a:solidFill>
              </a:rPr>
              <a:t>So what are the consequences?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04615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3600" u="sng" dirty="0"/>
              <a:t>The effect of knife crime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/>
              <a:t>How do you think knife crime would impact:-</a:t>
            </a: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The victim(s).</a:t>
            </a:r>
          </a:p>
          <a:p>
            <a:pPr eaLnBrk="1" hangingPunct="1">
              <a:defRPr/>
            </a:pPr>
            <a:r>
              <a:rPr lang="en-GB" dirty="0"/>
              <a:t>The victims families &amp; loved ones.</a:t>
            </a:r>
          </a:p>
          <a:p>
            <a:pPr eaLnBrk="1" hangingPunct="1">
              <a:defRPr/>
            </a:pPr>
            <a:r>
              <a:rPr lang="en-GB" dirty="0"/>
              <a:t>The attacker.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60825"/>
            <a:ext cx="3667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465513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897188"/>
            <a:ext cx="366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Knife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 in </a:t>
            </a:r>
            <a:r>
              <a:rPr lang="en-GB" dirty="0">
                <a:solidFill>
                  <a:srgbClr val="FF0000"/>
                </a:solidFill>
              </a:rPr>
              <a:t>3</a:t>
            </a:r>
            <a:r>
              <a:rPr lang="en-GB" dirty="0"/>
              <a:t> people who are injured with a knife are injured with their own knife. </a:t>
            </a:r>
          </a:p>
          <a:p>
            <a:pPr marL="0" indent="0" eaLnBrk="1" hangingPunct="1">
              <a:buFontTx/>
              <a:buNone/>
              <a:defRPr/>
            </a:pPr>
            <a:endParaRPr lang="en-GB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00213"/>
            <a:ext cx="366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sz="3600"/>
              <a:t>“Its ok To Carry a knife if you don’t intend to use it”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4800">
                <a:solidFill>
                  <a:srgbClr val="FF0000"/>
                </a:solidFill>
              </a:rPr>
              <a:t>FALSE</a:t>
            </a:r>
          </a:p>
          <a:p>
            <a:pPr marL="0" indent="0" eaLnBrk="1" hangingPunct="1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It is an offence to have a knife in public or on school premises.</a:t>
            </a:r>
          </a:p>
          <a:p>
            <a:pPr marL="0" indent="0" eaLnBrk="1" hangingPunct="1">
              <a:buFontTx/>
              <a:buNone/>
            </a:pPr>
            <a:endParaRPr lang="en-GB" altLang="en-US" sz="160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1600" i="1">
                <a:solidFill>
                  <a:srgbClr val="FF0000"/>
                </a:solidFill>
              </a:rPr>
              <a:t>Even if you are looking after the knife for someone else…even if it isn’t yours…even if you don’t intend to use it…even if you are only hiding it for a few minutes for someone…even if you are a girl…even if it’s being carried to defend yourself.</a:t>
            </a:r>
          </a:p>
          <a:p>
            <a:pPr marL="0" indent="0" eaLnBrk="1" hangingPunct="1"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0160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/>
              <a:t>“You only get a warning for carrying a knife”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4400">
                <a:solidFill>
                  <a:srgbClr val="FF0000"/>
                </a:solidFill>
              </a:rPr>
              <a:t>FALSE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solidFill>
                  <a:srgbClr val="FF0000"/>
                </a:solidFill>
              </a:rPr>
              <a:t>You can get up to 4 years in prison just for carrying a knife. </a:t>
            </a:r>
          </a:p>
          <a:p>
            <a:pPr marL="0" indent="0" eaLnBrk="1" hangingPunct="1">
              <a:buFontTx/>
              <a:buNone/>
            </a:pPr>
            <a:endParaRPr lang="en-GB" altLang="en-US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36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7322"/>
            <a:ext cx="9144000" cy="5643926"/>
            <a:chOff x="0" y="17322"/>
            <a:chExt cx="9144000" cy="5643926"/>
          </a:xfrm>
          <a:solidFill>
            <a:schemeClr val="accent5">
              <a:lumMod val="9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0" y="17322"/>
              <a:ext cx="9144000" cy="564392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60" y="1647798"/>
              <a:ext cx="4536504" cy="175432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GB" altLang="en-US" i="1" dirty="0">
                  <a:solidFill>
                    <a:srgbClr val="FF0000"/>
                  </a:solidFill>
                </a:rPr>
                <a:t>18 year old Matthew Bryce-Trainor from Huddersfield was sentenced to 8 weeks in prison after a knife was found in his bag. The teenager looked stunned as he was led away by prison staff and his mother wept. He had been due to start university.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709" y="895897"/>
              <a:ext cx="2736304" cy="3450122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46088" y="-158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dirty="0"/>
              <a:t>“A knife can do as much damage to someone as a gun”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4800" dirty="0">
                <a:solidFill>
                  <a:srgbClr val="00B050"/>
                </a:solidFill>
              </a:rPr>
              <a:t>TRUE</a:t>
            </a:r>
          </a:p>
          <a:p>
            <a:pPr marL="0" indent="0" algn="ctr" eaLnBrk="1" hangingPunct="1">
              <a:buFontTx/>
              <a:buNone/>
            </a:pPr>
            <a:endParaRPr lang="en-GB" altLang="en-US" sz="3600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dirty="0">
                <a:solidFill>
                  <a:srgbClr val="FF0000"/>
                </a:solidFill>
              </a:rPr>
              <a:t>The smallest wounds can prove fatal. Some people believe there are ‘safe places’ to stab (Leg/Arm). The truth is there are no safe places to stab.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dirty="0"/>
              <a:t>“Teachers can search students for weapons, but only with the students permission”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4400" dirty="0">
                <a:solidFill>
                  <a:srgbClr val="FF0000"/>
                </a:solidFill>
              </a:rPr>
              <a:t>FALSE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 dirty="0">
                <a:solidFill>
                  <a:srgbClr val="FF0000"/>
                </a:solidFill>
              </a:rPr>
              <a:t>Teachers can search you even if you don’t consent. They do not require your parent or carers permission.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5450" y="158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True or False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0" y="1166813"/>
            <a:ext cx="917575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altLang="en-US" dirty="0"/>
              <a:t>“Its LEGAL to carry a sharp object that isn’t a knife”</a:t>
            </a:r>
          </a:p>
          <a:p>
            <a:pPr marL="0" indent="0" eaLnBrk="1" hangingPunct="1">
              <a:buFontTx/>
              <a:buNone/>
            </a:pPr>
            <a:endParaRPr lang="en-GB" altLang="en-US" dirty="0"/>
          </a:p>
          <a:p>
            <a:pPr marL="0" indent="0" eaLnBrk="1" hangingPunct="1">
              <a:buFontTx/>
              <a:buNone/>
            </a:pPr>
            <a:endParaRPr lang="en-GB" altLang="en-US" dirty="0"/>
          </a:p>
          <a:p>
            <a:pPr marL="0" indent="0" algn="ctr" eaLnBrk="1" hangingPunct="1">
              <a:buFontTx/>
              <a:buNone/>
            </a:pPr>
            <a:r>
              <a:rPr lang="en-GB" altLang="en-US" dirty="0">
                <a:solidFill>
                  <a:srgbClr val="00B050"/>
                </a:solidFill>
              </a:rPr>
              <a:t>TRUE</a:t>
            </a:r>
            <a:r>
              <a:rPr lang="en-GB" altLang="en-US" dirty="0">
                <a:solidFill>
                  <a:srgbClr val="FF0000"/>
                </a:solidFill>
              </a:rPr>
              <a:t> – BUT…..  </a:t>
            </a:r>
          </a:p>
          <a:p>
            <a:pPr marL="0" indent="0" algn="ctr" eaLnBrk="1" hangingPunct="1">
              <a:buFontTx/>
              <a:buNone/>
            </a:pPr>
            <a:endParaRPr lang="en-GB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</a:rPr>
              <a:t>Any pointed or bladed item is an offensive weapon if it is used to threaten or harm another person in a public place (including school).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2205038"/>
            <a:ext cx="160337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2" descr="Image result for screwdriv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674813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AutoShape 4" descr="Image result for dart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17287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altLang="en-US" u="sng">
                <a:solidFill>
                  <a:schemeClr val="tx1"/>
                </a:solidFill>
              </a:rPr>
              <a:t>What about BB Guns?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282700"/>
            <a:ext cx="2741613" cy="18478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282700"/>
            <a:ext cx="284638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282700"/>
            <a:ext cx="2381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287713"/>
            <a:ext cx="27098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2500" y="3665538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is the maximum sentence for possession of an imitation firearm in a public place?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00" y="3605213"/>
            <a:ext cx="5256213" cy="1322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FF0000"/>
                </a:solidFill>
              </a:rPr>
              <a:t>Up to 10 Years Imprisonment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en-GB" altLang="en-US"/>
              <a:t>National Statistics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09650"/>
            <a:ext cx="8229600" cy="4525963"/>
          </a:xfrm>
        </p:spPr>
        <p:txBody>
          <a:bodyPr/>
          <a:lstStyle/>
          <a:p>
            <a:r>
              <a:rPr lang="en-GB" altLang="en-US" sz="2800" dirty="0"/>
              <a:t>47,119 Police-recorded offences involving a knife or sharp instrument in the 12 months to September 2020 </a:t>
            </a:r>
            <a:r>
              <a:rPr lang="en-GB" altLang="en-US" sz="1100" dirty="0">
                <a:solidFill>
                  <a:srgbClr val="00B0F0"/>
                </a:solidFill>
              </a:rPr>
              <a:t>Source - Officer for National Statistics</a:t>
            </a:r>
          </a:p>
          <a:p>
            <a:pPr marL="0" indent="0">
              <a:buNone/>
            </a:pPr>
            <a:endParaRPr lang="en-GB" altLang="en-US" sz="1100" dirty="0">
              <a:solidFill>
                <a:srgbClr val="00B0F0"/>
              </a:solidFill>
            </a:endParaRPr>
          </a:p>
          <a:p>
            <a:endParaRPr lang="en-GB" altLang="en-US" sz="1100" dirty="0">
              <a:solidFill>
                <a:srgbClr val="FFFF00"/>
              </a:solidFill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25538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3" y="4215797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905026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143000"/>
          </a:xfrm>
        </p:spPr>
        <p:txBody>
          <a:bodyPr/>
          <a:lstStyle/>
          <a:p>
            <a:r>
              <a:rPr lang="en-GB" altLang="en-US" u="sng">
                <a:solidFill>
                  <a:schemeClr val="tx1"/>
                </a:solidFill>
              </a:rPr>
              <a:t>BB Guns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Firearms officers will treat </a:t>
            </a:r>
            <a:r>
              <a:rPr lang="en-GB" altLang="en-US" dirty="0">
                <a:solidFill>
                  <a:srgbClr val="FF0000"/>
                </a:solidFill>
              </a:rPr>
              <a:t>ALL</a:t>
            </a:r>
            <a:r>
              <a:rPr lang="en-GB" altLang="en-US" dirty="0"/>
              <a:t> guns as </a:t>
            </a:r>
            <a:r>
              <a:rPr lang="en-GB" altLang="en-US" dirty="0">
                <a:solidFill>
                  <a:srgbClr val="FF0000"/>
                </a:solidFill>
              </a:rPr>
              <a:t>REAL</a:t>
            </a:r>
            <a:r>
              <a:rPr lang="en-GB" altLang="en-US" dirty="0"/>
              <a:t> until they have been examined. (irrespective of its colour)</a:t>
            </a:r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A firearms officer only has a split second to decide if a weapon is </a:t>
            </a:r>
            <a:r>
              <a:rPr lang="en-GB" altLang="en-US" dirty="0">
                <a:solidFill>
                  <a:srgbClr val="FF0000"/>
                </a:solidFill>
              </a:rPr>
              <a:t>REAL</a:t>
            </a:r>
            <a:r>
              <a:rPr lang="en-GB" altLang="en-US" dirty="0"/>
              <a:t> or </a:t>
            </a:r>
            <a:r>
              <a:rPr lang="en-GB" altLang="en-US" dirty="0">
                <a:solidFill>
                  <a:srgbClr val="FF0000"/>
                </a:solidFill>
              </a:rPr>
              <a:t>IMITATION</a:t>
            </a:r>
            <a:r>
              <a:rPr lang="en-GB" altLang="en-US" dirty="0"/>
              <a:t> </a:t>
            </a:r>
          </a:p>
          <a:p>
            <a:pPr>
              <a:defRPr/>
            </a:pP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3862388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700213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br>
              <a:rPr lang="en-GB" altLang="en-US" sz="3600" b="1" u="sng">
                <a:solidFill>
                  <a:schemeClr val="tx1"/>
                </a:solidFill>
              </a:rPr>
            </a:br>
            <a:r>
              <a:rPr lang="en-GB" altLang="en-US" sz="3600" b="1" u="sng">
                <a:solidFill>
                  <a:schemeClr val="tx1"/>
                </a:solidFill>
              </a:rPr>
              <a:t>Please Remember</a:t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GB" altLang="en-US" u="sng"/>
          </a:p>
          <a:p>
            <a:pPr marL="0" indent="0">
              <a:buFontTx/>
              <a:buNone/>
            </a:pPr>
            <a:r>
              <a:rPr lang="en-GB" altLang="en-US" sz="2400" b="1" u="sng">
                <a:solidFill>
                  <a:srgbClr val="FF0000"/>
                </a:solidFill>
              </a:rPr>
              <a:t>DO NOT CARRY A WEAPON UNDER ANY CIRCUMSTANCES</a:t>
            </a:r>
          </a:p>
          <a:p>
            <a:pPr marL="0" indent="0">
              <a:buFontTx/>
              <a:buNone/>
            </a:pPr>
            <a:endParaRPr lang="en-GB" altLang="en-US"/>
          </a:p>
          <a:p>
            <a:pPr marL="0" indent="0">
              <a:buFontTx/>
              <a:buNone/>
            </a:pPr>
            <a:r>
              <a:rPr lang="en-GB" altLang="en-US" sz="2000"/>
              <a:t>If you know someone who is carrying a knife text </a:t>
            </a:r>
            <a:r>
              <a:rPr lang="en-GB" altLang="en-US" sz="2000" u="sng"/>
              <a:t>88551</a:t>
            </a:r>
            <a:r>
              <a:rPr lang="en-GB" altLang="en-US" sz="2000"/>
              <a:t> with their details (name, school, school year, nickname, any other useful information)</a:t>
            </a:r>
          </a:p>
          <a:p>
            <a:pPr marL="0" indent="0">
              <a:buFontTx/>
              <a:buNone/>
            </a:pPr>
            <a:endParaRPr lang="en-GB" altLang="en-US" sz="2000"/>
          </a:p>
          <a:p>
            <a:pPr marL="0" indent="0" algn="ctr">
              <a:buFontTx/>
              <a:buNone/>
            </a:pPr>
            <a:r>
              <a:rPr lang="en-GB" altLang="en-US" sz="2000"/>
              <a:t>Or</a:t>
            </a:r>
          </a:p>
          <a:p>
            <a:pPr marL="0" indent="0" algn="ctr">
              <a:buFontTx/>
              <a:buNone/>
            </a:pPr>
            <a:endParaRPr lang="en-GB" altLang="en-US" sz="2000"/>
          </a:p>
          <a:p>
            <a:pPr marL="0" indent="0">
              <a:buFontTx/>
              <a:buNone/>
            </a:pPr>
            <a:r>
              <a:rPr lang="en-GB" altLang="en-US" sz="2000"/>
              <a:t>Speak to a trusted adult in school (teacher, safer schools Police officer, Child Protection Staff)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Why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/>
              <a:t>More than </a:t>
            </a:r>
            <a:r>
              <a:rPr lang="en-GB" sz="3000" dirty="0">
                <a:solidFill>
                  <a:srgbClr val="FF0000"/>
                </a:solidFill>
              </a:rPr>
              <a:t>1,000</a:t>
            </a:r>
            <a:r>
              <a:rPr lang="en-GB" sz="3000" dirty="0"/>
              <a:t> children were caught carrying knives in schools in 2019- with the youngest aged just four </a:t>
            </a:r>
            <a:r>
              <a:rPr lang="en-GB" sz="1100" dirty="0">
                <a:solidFill>
                  <a:srgbClr val="00B0F0"/>
                </a:solidFill>
              </a:rPr>
              <a:t>S</a:t>
            </a:r>
            <a:r>
              <a:rPr lang="en-GB" altLang="en-US" sz="1100" dirty="0">
                <a:solidFill>
                  <a:srgbClr val="00B0F0"/>
                </a:solidFill>
              </a:rPr>
              <a:t>ource – Home Office</a:t>
            </a:r>
          </a:p>
          <a:p>
            <a:pPr eaLnBrk="1" hangingPunct="1">
              <a:defRPr/>
            </a:pPr>
            <a:endParaRPr lang="en-GB" altLang="en-US" sz="1400" dirty="0">
              <a:solidFill>
                <a:srgbClr val="00B0F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GB" alt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747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78250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01925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082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altLang="en-US" sz="2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3528" y="1563118"/>
            <a:ext cx="1625600" cy="1738521"/>
            <a:chOff x="899593" y="3356992"/>
            <a:chExt cx="1800200" cy="2084440"/>
          </a:xfrm>
        </p:grpSpPr>
        <p:pic>
          <p:nvPicPr>
            <p:cNvPr id="1232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3356992"/>
              <a:ext cx="1800200" cy="140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TextBox 4"/>
            <p:cNvSpPr txBox="1">
              <a:spLocks noChangeArrowheads="1"/>
            </p:cNvSpPr>
            <p:nvPr/>
          </p:nvSpPr>
          <p:spPr bwMode="auto">
            <a:xfrm>
              <a:off x="899593" y="4740302"/>
              <a:ext cx="1800200" cy="70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Jaden </a:t>
              </a:r>
              <a:r>
                <a:rPr lang="en-GB" altLang="en-US" sz="1600" dirty="0" err="1"/>
                <a:t>Moodie</a:t>
              </a:r>
              <a:endParaRPr lang="en-GB" altLang="en-US" sz="16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14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138862" y="1563118"/>
            <a:ext cx="1822450" cy="1649966"/>
            <a:chOff x="3203848" y="3261382"/>
            <a:chExt cx="2139730" cy="1830608"/>
          </a:xfrm>
        </p:grpSpPr>
        <p:pic>
          <p:nvPicPr>
            <p:cNvPr id="12318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261382"/>
              <a:ext cx="2139730" cy="12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9" name="TextBox 7"/>
            <p:cNvSpPr txBox="1">
              <a:spLocks noChangeArrowheads="1"/>
            </p:cNvSpPr>
            <p:nvPr/>
          </p:nvSpPr>
          <p:spPr bwMode="auto">
            <a:xfrm>
              <a:off x="3409616" y="4443193"/>
              <a:ext cx="1728192" cy="64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 err="1"/>
                <a:t>Nedim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Bilgin</a:t>
              </a:r>
              <a:endParaRPr lang="en-GB" altLang="en-US" sz="16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17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60349" y="3237784"/>
            <a:ext cx="1701800" cy="1622425"/>
            <a:chOff x="845398" y="5108161"/>
            <a:chExt cx="1702819" cy="1622761"/>
          </a:xfrm>
        </p:grpSpPr>
        <p:pic>
          <p:nvPicPr>
            <p:cNvPr id="1231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415" y="5108161"/>
              <a:ext cx="1560786" cy="103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7" name="TextBox 10"/>
            <p:cNvSpPr txBox="1">
              <a:spLocks noChangeArrowheads="1"/>
            </p:cNvSpPr>
            <p:nvPr/>
          </p:nvSpPr>
          <p:spPr bwMode="auto">
            <a:xfrm>
              <a:off x="845398" y="6146147"/>
              <a:ext cx="17028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 err="1"/>
                <a:t>Sidali</a:t>
              </a:r>
              <a:r>
                <a:rPr lang="en-GB" altLang="en-US" sz="1600" dirty="0"/>
                <a:t> Mohamed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16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98948" y="1567182"/>
            <a:ext cx="1757363" cy="1838325"/>
            <a:chOff x="4707229" y="2924944"/>
            <a:chExt cx="1877675" cy="1839109"/>
          </a:xfrm>
        </p:grpSpPr>
        <p:pic>
          <p:nvPicPr>
            <p:cNvPr id="12314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229" y="2924944"/>
              <a:ext cx="1877675" cy="1055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5" name="TextBox 13"/>
            <p:cNvSpPr txBox="1">
              <a:spLocks noChangeArrowheads="1"/>
            </p:cNvSpPr>
            <p:nvPr/>
          </p:nvSpPr>
          <p:spPr bwMode="auto">
            <a:xfrm>
              <a:off x="4846885" y="3933056"/>
              <a:ext cx="16561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Abdullah Muhammad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16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310117" y="3237784"/>
            <a:ext cx="1752600" cy="1551019"/>
            <a:chOff x="2162765" y="4871514"/>
            <a:chExt cx="2002005" cy="1789103"/>
          </a:xfrm>
        </p:grpSpPr>
        <p:pic>
          <p:nvPicPr>
            <p:cNvPr id="12312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765" y="4871514"/>
              <a:ext cx="2002005" cy="1125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3" name="TextBox 16"/>
            <p:cNvSpPr txBox="1">
              <a:spLocks noChangeArrowheads="1"/>
            </p:cNvSpPr>
            <p:nvPr/>
          </p:nvSpPr>
          <p:spPr bwMode="auto">
            <a:xfrm>
              <a:off x="2294499" y="5986078"/>
              <a:ext cx="1738536" cy="67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Connor Brown Aged 18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219360" y="3361898"/>
            <a:ext cx="1743075" cy="1624013"/>
            <a:chOff x="4209286" y="4924503"/>
            <a:chExt cx="1743507" cy="1623318"/>
          </a:xfrm>
        </p:grpSpPr>
        <p:pic>
          <p:nvPicPr>
            <p:cNvPr id="12310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286" y="4924503"/>
              <a:ext cx="1743507" cy="104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TextBox 19"/>
            <p:cNvSpPr txBox="1">
              <a:spLocks noChangeArrowheads="1"/>
            </p:cNvSpPr>
            <p:nvPr/>
          </p:nvSpPr>
          <p:spPr bwMode="auto">
            <a:xfrm>
              <a:off x="4307388" y="5963046"/>
              <a:ext cx="1560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 err="1"/>
                <a:t>Hazrat</a:t>
              </a:r>
              <a:r>
                <a:rPr lang="en-GB" altLang="en-US" sz="1600" dirty="0"/>
                <a:t> Umar Aged 18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901108" y="1563118"/>
            <a:ext cx="1630362" cy="1976438"/>
            <a:chOff x="5934164" y="2870290"/>
            <a:chExt cx="1630127" cy="1976472"/>
          </a:xfrm>
        </p:grpSpPr>
        <p:pic>
          <p:nvPicPr>
            <p:cNvPr id="12308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21" b="577"/>
            <a:stretch>
              <a:fillRect/>
            </a:stretch>
          </p:blipFill>
          <p:spPr bwMode="auto">
            <a:xfrm>
              <a:off x="6236637" y="2870290"/>
              <a:ext cx="1080542" cy="146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9" name="TextBox 23"/>
            <p:cNvSpPr txBox="1">
              <a:spLocks noChangeArrowheads="1"/>
            </p:cNvSpPr>
            <p:nvPr/>
          </p:nvSpPr>
          <p:spPr bwMode="auto">
            <a:xfrm>
              <a:off x="5934164" y="4261987"/>
              <a:ext cx="163012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Jodie Chesney Aged 17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648322" y="3893433"/>
            <a:ext cx="2319338" cy="1622425"/>
            <a:chOff x="6590961" y="5139195"/>
            <a:chExt cx="2276677" cy="1602394"/>
          </a:xfrm>
        </p:grpSpPr>
        <p:pic>
          <p:nvPicPr>
            <p:cNvPr id="12306" name="Picture 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758" y="5694781"/>
              <a:ext cx="1862246" cy="1046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Box 26"/>
            <p:cNvSpPr txBox="1">
              <a:spLocks noChangeArrowheads="1"/>
            </p:cNvSpPr>
            <p:nvPr/>
          </p:nvSpPr>
          <p:spPr bwMode="auto">
            <a:xfrm>
              <a:off x="6590961" y="5139195"/>
              <a:ext cx="2276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Yousef </a:t>
              </a:r>
              <a:r>
                <a:rPr lang="en-GB" altLang="en-US" sz="1600" dirty="0" err="1"/>
                <a:t>Ghaleb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Makki</a:t>
              </a:r>
              <a:endParaRPr lang="en-GB" altLang="en-US" sz="16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17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494043" y="1563118"/>
            <a:ext cx="1593850" cy="2327969"/>
            <a:chOff x="7434915" y="2267704"/>
            <a:chExt cx="1723337" cy="2731659"/>
          </a:xfrm>
        </p:grpSpPr>
        <p:pic>
          <p:nvPicPr>
            <p:cNvPr id="12304" name="Picture 2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808" y="2267704"/>
              <a:ext cx="1399032" cy="208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Box 29"/>
            <p:cNvSpPr txBox="1">
              <a:spLocks noChangeArrowheads="1"/>
            </p:cNvSpPr>
            <p:nvPr/>
          </p:nvSpPr>
          <p:spPr bwMode="auto">
            <a:xfrm>
              <a:off x="7434915" y="4313183"/>
              <a:ext cx="1723337" cy="68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 err="1"/>
                <a:t>Ayub</a:t>
              </a:r>
              <a:r>
                <a:rPr lang="en-GB" altLang="en-US" sz="1600" dirty="0"/>
                <a:t> Hussain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17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17498" y="4765359"/>
            <a:ext cx="3810000" cy="920750"/>
            <a:chOff x="113855" y="5823225"/>
            <a:chExt cx="3835865" cy="919279"/>
          </a:xfrm>
        </p:grpSpPr>
        <p:pic>
          <p:nvPicPr>
            <p:cNvPr id="12302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55" y="5823225"/>
              <a:ext cx="1635375" cy="91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Box 33"/>
            <p:cNvSpPr txBox="1">
              <a:spLocks noChangeArrowheads="1"/>
            </p:cNvSpPr>
            <p:nvPr/>
          </p:nvSpPr>
          <p:spPr bwMode="auto">
            <a:xfrm>
              <a:off x="1691680" y="6129918"/>
              <a:ext cx="22580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 err="1"/>
                <a:t>Abdirashid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Mohamoud</a:t>
              </a:r>
              <a:endParaRPr lang="en-GB" altLang="en-US" sz="1600" dirty="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600" dirty="0"/>
                <a:t>Aged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4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>
                <a:solidFill>
                  <a:schemeClr val="tx1"/>
                </a:solidFill>
              </a:rPr>
              <a:t>So why do people carry knives or use weapons?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844675"/>
            <a:ext cx="8821738" cy="4525963"/>
          </a:xfrm>
        </p:spPr>
        <p:txBody>
          <a:bodyPr/>
          <a:lstStyle/>
          <a:p>
            <a:pPr eaLnBrk="1" hangingPunct="1"/>
            <a:r>
              <a:rPr lang="en-GB" altLang="en-US"/>
              <a:t>Part of a gang</a:t>
            </a:r>
          </a:p>
          <a:p>
            <a:pPr eaLnBrk="1" hangingPunct="1"/>
            <a:r>
              <a:rPr lang="en-GB" altLang="en-US"/>
              <a:t>For protection</a:t>
            </a:r>
          </a:p>
          <a:p>
            <a:pPr eaLnBrk="1" hangingPunct="1"/>
            <a:r>
              <a:rPr lang="en-GB" altLang="en-US"/>
              <a:t>To use</a:t>
            </a:r>
          </a:p>
          <a:p>
            <a:pPr eaLnBrk="1" hangingPunct="1"/>
            <a:r>
              <a:rPr lang="en-GB" altLang="en-US"/>
              <a:t>To look cool</a:t>
            </a:r>
          </a:p>
          <a:p>
            <a:pPr eaLnBrk="1" hangingPunct="1"/>
            <a:r>
              <a:rPr lang="en-GB" altLang="en-US"/>
              <a:t>Peer pressure</a:t>
            </a:r>
          </a:p>
          <a:p>
            <a:pPr eaLnBrk="1" hangingPunct="1"/>
            <a:r>
              <a:rPr lang="en-GB" altLang="en-US"/>
              <a:t>Because they think ‘everyone else is carrying’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989138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806950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295775"/>
            <a:ext cx="3651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719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63888"/>
            <a:ext cx="3651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65400"/>
            <a:ext cx="3667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u="sng"/>
              <a:t>What is a weapon?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dirty="0"/>
              <a:t>In law an offensive weapon is defined as:-</a:t>
            </a:r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Any article made or adapted for use to causing injury to the person, or intended by the person having it with him for such use.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41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BB93F-51A6-46A2-B563-C5813960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This is a metal BB gun that fires small plastic pellets. The flick knife has a </a:t>
            </a:r>
            <a:r>
              <a:rPr lang="en-GB" sz="2000" b="1" u="sng" dirty="0"/>
              <a:t>real</a:t>
            </a:r>
            <a:r>
              <a:rPr lang="en-GB" sz="2000" dirty="0"/>
              <a:t> blade that could cause a </a:t>
            </a:r>
            <a:r>
              <a:rPr lang="en-GB" sz="2000" b="1" u="sng" dirty="0"/>
              <a:t>real</a:t>
            </a:r>
            <a:r>
              <a:rPr lang="en-GB" sz="2000" dirty="0"/>
              <a:t> injury. Both of these were seized from primary schools in Bradford in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6C1F8-FC0B-414F-99D8-B5904EF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35B2B-FA96-4979-9332-E2CCA809A02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BF5979-10ED-408B-B7AB-4A3E265139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47664" y="2427287"/>
            <a:ext cx="2557463" cy="280828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73E6-61D3-4A6F-B789-306A0852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44824"/>
            <a:ext cx="25156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80975" y="9525"/>
            <a:ext cx="9505950" cy="1143000"/>
          </a:xfrm>
        </p:spPr>
        <p:txBody>
          <a:bodyPr/>
          <a:lstStyle/>
          <a:p>
            <a:pPr eaLnBrk="1" hangingPunct="1"/>
            <a:r>
              <a:rPr lang="en-GB" altLang="en-US" sz="3200" u="sng">
                <a:solidFill>
                  <a:schemeClr val="tx1"/>
                </a:solidFill>
              </a:rPr>
              <a:t>Examples of Weapons ‘MADE’ to cause injury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39321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220" name="AutoShape 4" descr="Image result for offensive weapons made to cause injur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6" descr="Image result for offensive weapons made to cause injury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39321"/>
            <a:ext cx="44100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91" y="3471342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76" y="3346723"/>
            <a:ext cx="3095625" cy="2097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925" y="-157163"/>
            <a:ext cx="9144000" cy="1143001"/>
          </a:xfrm>
        </p:spPr>
        <p:txBody>
          <a:bodyPr/>
          <a:lstStyle/>
          <a:p>
            <a:pPr eaLnBrk="1" hangingPunct="1"/>
            <a:r>
              <a:rPr lang="en-GB" altLang="en-US" sz="3200" u="sng">
                <a:solidFill>
                  <a:schemeClr val="tx1"/>
                </a:solidFill>
              </a:rPr>
              <a:t>Examples of weapons ‘Adapted’ to cause injury</a:t>
            </a:r>
            <a:r>
              <a:rPr lang="en-GB" altLang="en-US" u="sng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34"/>
          <a:stretch/>
        </p:blipFill>
        <p:spPr>
          <a:xfrm>
            <a:off x="539750" y="765175"/>
            <a:ext cx="2085975" cy="18303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1200" y="1268413"/>
            <a:ext cx="5503863" cy="370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3" y="2708275"/>
            <a:ext cx="1655762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AA14EC9884B4993771E41A00DC73F" ma:contentTypeVersion="0" ma:contentTypeDescription="Create a new document." ma:contentTypeScope="" ma:versionID="580209223fb9c728d44271b85a1ed6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dca4ea733ef982a61095d08bd7c6eb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4703C-7F2D-42C6-834E-B4553C921D9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8454E8-E9F5-497F-8589-048518FAB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997A36-21C4-43DD-B750-9E1ED50381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812</Words>
  <Application>Microsoft Office PowerPoint</Application>
  <PresentationFormat>On-screen Show (4:3)</PresentationFormat>
  <Paragraphs>104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Default Design</vt:lpstr>
      <vt:lpstr>Weapons Awareness</vt:lpstr>
      <vt:lpstr>National Statistics</vt:lpstr>
      <vt:lpstr>Why You?</vt:lpstr>
      <vt:lpstr>PowerPoint Presentation</vt:lpstr>
      <vt:lpstr>So why do people carry knives or use weapons?</vt:lpstr>
      <vt:lpstr>What is a weapon?</vt:lpstr>
      <vt:lpstr>This is a metal BB gun that fires small plastic pellets. The flick knife has a real blade that could cause a real injury. Both of these were seized from primary schools in Bradford in 2022.</vt:lpstr>
      <vt:lpstr>Examples of Weapons ‘MADE’ to cause injury</vt:lpstr>
      <vt:lpstr>Examples of weapons ‘Adapted’ to cause injury.</vt:lpstr>
      <vt:lpstr>So what are the consequences?</vt:lpstr>
      <vt:lpstr>PowerPoint Presentation</vt:lpstr>
      <vt:lpstr>The effect of knife crime</vt:lpstr>
      <vt:lpstr>Knife Injuries</vt:lpstr>
      <vt:lpstr>True or False</vt:lpstr>
      <vt:lpstr>True or False</vt:lpstr>
      <vt:lpstr>True or False</vt:lpstr>
      <vt:lpstr>True or False</vt:lpstr>
      <vt:lpstr>True or False</vt:lpstr>
      <vt:lpstr>What about BB Guns?</vt:lpstr>
      <vt:lpstr>BB Guns Continued</vt:lpstr>
      <vt:lpstr> Please Remember </vt:lpstr>
    </vt:vector>
  </TitlesOfParts>
  <Company>West Yorkshire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725277</dc:creator>
  <cp:lastModifiedBy>Coulson, Marie</cp:lastModifiedBy>
  <cp:revision>48</cp:revision>
  <dcterms:created xsi:type="dcterms:W3CDTF">2010-10-27T13:29:22Z</dcterms:created>
  <dcterms:modified xsi:type="dcterms:W3CDTF">2022-09-04T21:35:44Z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0x0101004DAAA14EC9884B4993771E41A00DC73F</vt:lpwstr>
  </property>
  <property fmtid="{D5CDD505-2E9C-101B-9397-08002B2CF9AE}" pid="3" name="MSIP_Label_159e5fe0-93b7-4e24-83b8-c0737a05597a_Enabled">
    <vt:lpwstr>true</vt:lpwstr>
  </property>
  <property fmtid="{D5CDD505-2E9C-101B-9397-08002B2CF9AE}" pid="4" name="MSIP_Label_159e5fe0-93b7-4e24-83b8-c0737a05597a_SetDate">
    <vt:lpwstr>2021-10-06T13:31:58Z</vt:lpwstr>
  </property>
  <property fmtid="{D5CDD505-2E9C-101B-9397-08002B2CF9AE}" pid="5" name="MSIP_Label_159e5fe0-93b7-4e24-83b8-c0737a05597a_Method">
    <vt:lpwstr>Standard</vt:lpwstr>
  </property>
  <property fmtid="{D5CDD505-2E9C-101B-9397-08002B2CF9AE}" pid="6" name="MSIP_Label_159e5fe0-93b7-4e24-83b8-c0737a05597a_Name">
    <vt:lpwstr>159e5fe0-93b7-4e24-83b8-c0737a05597a</vt:lpwstr>
  </property>
  <property fmtid="{D5CDD505-2E9C-101B-9397-08002B2CF9AE}" pid="7" name="MSIP_Label_159e5fe0-93b7-4e24-83b8-c0737a05597a_SiteId">
    <vt:lpwstr>681f7310-2191-469b-8ea0-f76b4a7f699f</vt:lpwstr>
  </property>
  <property fmtid="{D5CDD505-2E9C-101B-9397-08002B2CF9AE}" pid="8" name="MSIP_Label_159e5fe0-93b7-4e24-83b8-c0737a05597a_ActionId">
    <vt:lpwstr>c0fe12df-8feb-4052-8a6e-752e69dbd1ec</vt:lpwstr>
  </property>
  <property fmtid="{D5CDD505-2E9C-101B-9397-08002B2CF9AE}" pid="9" name="MSIP_Label_159e5fe0-93b7-4e24-83b8-c0737a05597a_ContentBits">
    <vt:lpwstr>0</vt:lpwstr>
  </property>
</Properties>
</file>