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Proxima Nova Semibold"/>
      <p:regular r:id="rId21"/>
      <p:bold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8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79">
          <p15:clr>
            <a:srgbClr val="9AA0A6"/>
          </p15:clr>
        </p15:guide>
        <p15:guide id="4" orient="horz" pos="379">
          <p15:clr>
            <a:srgbClr val="9AA0A6"/>
          </p15:clr>
        </p15:guide>
        <p15:guide id="5" orient="horz" pos="290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8" orient="horz"/>
        <p:guide pos="2880"/>
        <p:guide pos="279" orient="horz"/>
        <p:guide pos="379" orient="horz"/>
        <p:guide pos="290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roximaNovaSemibold-bold.fntdata"/><Relationship Id="rId21" Type="http://schemas.openxmlformats.org/officeDocument/2006/relationships/font" Target="fonts/ProximaNovaSemibold-regular.fntdata"/><Relationship Id="rId24" Type="http://schemas.openxmlformats.org/officeDocument/2006/relationships/font" Target="fonts/OpenSans-regular.fntdata"/><Relationship Id="rId23" Type="http://schemas.openxmlformats.org/officeDocument/2006/relationships/font" Target="fonts/ProximaNova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ef04dc7b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ef04dc7b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ef04dc7b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ef04dc7b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b291ff29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b291ff29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b291ff29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b291ff29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b291ff29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b291ff29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b291ff29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b291ff29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5ef04dc7b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5ef04dc7b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5ef04dc7b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5ef04dc7b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5ef04dc7b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5ef04dc7b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ef04dc7b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ef04dc7b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ef04dc7b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ef04dc7b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ef04dc7b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ef04dc7b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ef04dc7b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ef04dc7b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ef04dc7b0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ef04dc7b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497750" y="601750"/>
            <a:ext cx="8646300" cy="22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79EFA"/>
              </a:buClr>
              <a:buSzPts val="6000"/>
              <a:buFont typeface="Proxima Nova Semibold"/>
              <a:buChar char="●"/>
              <a:defRPr sz="6000">
                <a:solidFill>
                  <a:srgbClr val="079EFA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1176725" y="2870950"/>
            <a:ext cx="3271200" cy="17391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079E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176725" y="2870950"/>
            <a:ext cx="3271200" cy="17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bel/heading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601750"/>
            <a:ext cx="8832300" cy="40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7200"/>
              <a:buFont typeface="Proxima Nova Semibold"/>
              <a:buChar char="●"/>
              <a:defRPr sz="7200">
                <a:solidFill>
                  <a:srgbClr val="4B4B4B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slide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493800" y="478200"/>
            <a:ext cx="8650200" cy="11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79EFA"/>
              </a:buClr>
              <a:buSzPts val="3600"/>
              <a:buFont typeface="Proxima Nova Semibold"/>
              <a:buChar char="●"/>
              <a:defRPr sz="3600">
                <a:solidFill>
                  <a:srgbClr val="079EFA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493800" y="1636800"/>
            <a:ext cx="8650200" cy="29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●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○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■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●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○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■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●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○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■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one column">
  <p:cSld name="TITLE_AND_BODY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93800" y="478200"/>
            <a:ext cx="8650200" cy="11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79EFA"/>
              </a:buClr>
              <a:buSzPts val="3600"/>
              <a:buFont typeface="Proxima Nova Semibold"/>
              <a:buChar char="●"/>
              <a:defRPr sz="3600">
                <a:solidFill>
                  <a:srgbClr val="079EFA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493800" y="1636800"/>
            <a:ext cx="8650200" cy="29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●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○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■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●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○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■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●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○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■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idx="1" type="body"/>
          </p:nvPr>
        </p:nvSpPr>
        <p:spPr>
          <a:xfrm>
            <a:off x="638325" y="1636675"/>
            <a:ext cx="4101300" cy="29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●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○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■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●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○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■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●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○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■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" name="Google Shape;23;p6"/>
          <p:cNvSpPr txBox="1"/>
          <p:nvPr>
            <p:ph type="title"/>
          </p:nvPr>
        </p:nvSpPr>
        <p:spPr>
          <a:xfrm>
            <a:off x="493800" y="478200"/>
            <a:ext cx="8650200" cy="11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79EFA"/>
              </a:buClr>
              <a:buSzPts val="3600"/>
              <a:buFont typeface="Proxima Nova Semibold"/>
              <a:buChar char="●"/>
              <a:defRPr sz="3600">
                <a:solidFill>
                  <a:srgbClr val="079EFA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4963775" y="1636675"/>
            <a:ext cx="4101300" cy="29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●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○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■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●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○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■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●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○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■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497750" y="0"/>
            <a:ext cx="86463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79EFA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Ages 7-11</a:t>
            </a:r>
            <a:endParaRPr sz="1400">
              <a:solidFill>
                <a:srgbClr val="079EFA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49774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07900" y="4656280"/>
            <a:ext cx="1352002" cy="40520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/>
          <p:cNvPicPr preferRelativeResize="0"/>
          <p:nvPr/>
        </p:nvPicPr>
        <p:blipFill rotWithShape="1">
          <a:blip r:embed="rId3">
            <a:alphaModFix amt="5000"/>
          </a:blip>
          <a:srcRect b="24471" l="15457" r="38111" t="24967"/>
          <a:stretch/>
        </p:blipFill>
        <p:spPr>
          <a:xfrm>
            <a:off x="4977625" y="353425"/>
            <a:ext cx="4166424" cy="45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7"/>
          <p:cNvSpPr txBox="1"/>
          <p:nvPr>
            <p:ph type="title"/>
          </p:nvPr>
        </p:nvSpPr>
        <p:spPr>
          <a:xfrm>
            <a:off x="497750" y="601750"/>
            <a:ext cx="8646300" cy="22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 &amp; report</a:t>
            </a:r>
            <a:endParaRPr/>
          </a:p>
        </p:txBody>
      </p:sp>
      <p:sp>
        <p:nvSpPr>
          <p:cNvPr id="31" name="Google Shape;31;p7"/>
          <p:cNvSpPr txBox="1"/>
          <p:nvPr>
            <p:ph idx="1" type="subTitle"/>
          </p:nvPr>
        </p:nvSpPr>
        <p:spPr>
          <a:xfrm>
            <a:off x="1176725" y="2870950"/>
            <a:ext cx="3271200" cy="173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 explain how someone can get help if they are having problems and identify when to tell a trusted adult.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 demonstrate how to support others (including those who are having difficulties) online.</a:t>
            </a:r>
            <a:endParaRPr/>
          </a:p>
        </p:txBody>
      </p:sp>
      <p:pic>
        <p:nvPicPr>
          <p:cNvPr id="32" name="Google Shape;32;p7"/>
          <p:cNvPicPr preferRelativeResize="0"/>
          <p:nvPr/>
        </p:nvPicPr>
        <p:blipFill rotWithShape="1">
          <a:blip r:embed="rId3">
            <a:alphaModFix/>
          </a:blip>
          <a:srcRect b="24471" l="15455" r="14828" t="24967"/>
          <a:stretch/>
        </p:blipFill>
        <p:spPr>
          <a:xfrm>
            <a:off x="4977625" y="2935825"/>
            <a:ext cx="2218851" cy="160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493800" y="478200"/>
            <a:ext cx="8650200" cy="11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- who, what and how?</a:t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742500" y="1539350"/>
            <a:ext cx="8152800" cy="2517900"/>
          </a:xfrm>
          <a:prstGeom prst="roundRect">
            <a:avLst>
              <a:gd fmla="val 10576" name="adj"/>
            </a:avLst>
          </a:prstGeom>
          <a:noFill/>
          <a:ln cap="flat" cmpd="sng" w="28575">
            <a:solidFill>
              <a:srgbClr val="079E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rPr>
              <a:t>Someone asks your friend to send them some ‘cute’ pictures of themselves on social media - they are older than your friend...</a:t>
            </a:r>
            <a:endParaRPr sz="3000">
              <a:solidFill>
                <a:srgbClr val="4B4B4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493800" y="478200"/>
            <a:ext cx="8650200" cy="11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- who, what and how?</a:t>
            </a: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742500" y="1539350"/>
            <a:ext cx="8152800" cy="2517900"/>
          </a:xfrm>
          <a:prstGeom prst="roundRect">
            <a:avLst>
              <a:gd fmla="val 10576" name="adj"/>
            </a:avLst>
          </a:prstGeom>
          <a:noFill/>
          <a:ln cap="flat" cmpd="sng" w="28575">
            <a:solidFill>
              <a:srgbClr val="079E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rPr>
              <a:t>Your friend has started to post a lot of posts to do with exercise and eating less...</a:t>
            </a:r>
            <a:r>
              <a:rPr lang="en" sz="3000"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3000">
              <a:solidFill>
                <a:srgbClr val="4B4B4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493800" y="478200"/>
            <a:ext cx="8650200" cy="11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- who, what and how?</a:t>
            </a:r>
            <a:endParaRPr/>
          </a:p>
        </p:txBody>
      </p:sp>
      <p:sp>
        <p:nvSpPr>
          <p:cNvPr id="92" name="Google Shape;92;p18"/>
          <p:cNvSpPr/>
          <p:nvPr/>
        </p:nvSpPr>
        <p:spPr>
          <a:xfrm>
            <a:off x="742500" y="1539350"/>
            <a:ext cx="8152800" cy="2517900"/>
          </a:xfrm>
          <a:prstGeom prst="roundRect">
            <a:avLst>
              <a:gd fmla="val 10576" name="adj"/>
            </a:avLst>
          </a:prstGeom>
          <a:noFill/>
          <a:ln cap="flat" cmpd="sng" w="28575">
            <a:solidFill>
              <a:srgbClr val="079E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rPr>
              <a:t>You have started to receive lots of abusive posts on YouTube...</a:t>
            </a:r>
            <a:endParaRPr sz="3000">
              <a:solidFill>
                <a:srgbClr val="4B4B4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493800" y="478200"/>
            <a:ext cx="8650200" cy="11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- who, what and how?</a:t>
            </a:r>
            <a:endParaRPr/>
          </a:p>
        </p:txBody>
      </p:sp>
      <p:sp>
        <p:nvSpPr>
          <p:cNvPr id="98" name="Google Shape;98;p19"/>
          <p:cNvSpPr/>
          <p:nvPr/>
        </p:nvSpPr>
        <p:spPr>
          <a:xfrm>
            <a:off x="742500" y="1539350"/>
            <a:ext cx="8152800" cy="2517900"/>
          </a:xfrm>
          <a:prstGeom prst="roundRect">
            <a:avLst>
              <a:gd fmla="val 10576" name="adj"/>
            </a:avLst>
          </a:prstGeom>
          <a:noFill/>
          <a:ln cap="flat" cmpd="sng" w="28575">
            <a:solidFill>
              <a:srgbClr val="079E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rPr>
              <a:t>You are receiving nasty messages on social media from lots of unknown accounts...</a:t>
            </a:r>
            <a:endParaRPr sz="3000">
              <a:solidFill>
                <a:srgbClr val="4B4B4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493800" y="478200"/>
            <a:ext cx="8650200" cy="11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- who, what and how?</a:t>
            </a:r>
            <a:endParaRPr/>
          </a:p>
        </p:txBody>
      </p:sp>
      <p:sp>
        <p:nvSpPr>
          <p:cNvPr id="104" name="Google Shape;104;p20"/>
          <p:cNvSpPr/>
          <p:nvPr/>
        </p:nvSpPr>
        <p:spPr>
          <a:xfrm>
            <a:off x="742500" y="1539350"/>
            <a:ext cx="8152800" cy="2517900"/>
          </a:xfrm>
          <a:prstGeom prst="roundRect">
            <a:avLst>
              <a:gd fmla="val 10576" name="adj"/>
            </a:avLst>
          </a:prstGeom>
          <a:noFill/>
          <a:ln cap="flat" cmpd="sng" w="28575">
            <a:solidFill>
              <a:srgbClr val="079E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rPr>
              <a:t>One of your friends has gone off to meet someone they met online. You know the person is quite a bit older...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493800" y="478200"/>
            <a:ext cx="8650200" cy="11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- who, what and how?</a:t>
            </a:r>
            <a:endParaRPr/>
          </a:p>
        </p:txBody>
      </p:sp>
      <p:sp>
        <p:nvSpPr>
          <p:cNvPr id="110" name="Google Shape;110;p21"/>
          <p:cNvSpPr/>
          <p:nvPr/>
        </p:nvSpPr>
        <p:spPr>
          <a:xfrm>
            <a:off x="742500" y="1539350"/>
            <a:ext cx="8152800" cy="2517900"/>
          </a:xfrm>
          <a:prstGeom prst="roundRect">
            <a:avLst>
              <a:gd fmla="val 10576" name="adj"/>
            </a:avLst>
          </a:prstGeom>
          <a:noFill/>
          <a:ln cap="flat" cmpd="sng" w="28575">
            <a:solidFill>
              <a:srgbClr val="079E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rPr>
              <a:t>Your friend is gaming until the early morning and it’s starting to affect their mood...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3800" y="325800"/>
            <a:ext cx="8650200" cy="11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‘Support’ mean to you? </a:t>
            </a:r>
            <a:br>
              <a:rPr lang="en"/>
            </a:br>
            <a:r>
              <a:rPr lang="en"/>
              <a:t>List your ideas.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493800" y="478200"/>
            <a:ext cx="8650200" cy="11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Point</a:t>
            </a:r>
            <a:endParaRPr/>
          </a:p>
        </p:txBody>
      </p:sp>
      <p:sp>
        <p:nvSpPr>
          <p:cNvPr id="43" name="Google Shape;43;p9"/>
          <p:cNvSpPr/>
          <p:nvPr/>
        </p:nvSpPr>
        <p:spPr>
          <a:xfrm>
            <a:off x="798400" y="1688350"/>
            <a:ext cx="5296800" cy="2794500"/>
          </a:xfrm>
          <a:prstGeom prst="roundRect">
            <a:avLst>
              <a:gd fmla="val 8893" name="adj"/>
            </a:avLst>
          </a:prstGeom>
          <a:solidFill>
            <a:srgbClr val="FFFFFF"/>
          </a:solidFill>
          <a:ln cap="flat" cmpd="sng" w="28575">
            <a:solidFill>
              <a:srgbClr val="079E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rPr>
              <a:t>When might young people your age need help or support?</a:t>
            </a:r>
            <a:endParaRPr sz="3400">
              <a:solidFill>
                <a:srgbClr val="4B4B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" name="Google Shape;4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9975" y="1636800"/>
            <a:ext cx="2744001" cy="274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100" y="604501"/>
            <a:ext cx="7436249" cy="3929351"/>
          </a:xfrm>
          <a:prstGeom prst="rect">
            <a:avLst/>
          </a:prstGeom>
          <a:noFill/>
          <a:ln cap="flat" cmpd="sng" w="28575">
            <a:solidFill>
              <a:srgbClr val="079EF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100" y="851550"/>
            <a:ext cx="8160519" cy="3201900"/>
          </a:xfrm>
          <a:prstGeom prst="rect">
            <a:avLst/>
          </a:prstGeom>
          <a:noFill/>
          <a:ln cap="flat" cmpd="sng" w="28575">
            <a:solidFill>
              <a:srgbClr val="079EF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463" y="525548"/>
            <a:ext cx="7659877" cy="4048425"/>
          </a:xfrm>
          <a:prstGeom prst="rect">
            <a:avLst/>
          </a:prstGeom>
          <a:noFill/>
          <a:ln cap="flat" cmpd="sng" w="28575">
            <a:solidFill>
              <a:srgbClr val="079EF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7525" y="69900"/>
            <a:ext cx="3285700" cy="4976724"/>
          </a:xfrm>
          <a:prstGeom prst="rect">
            <a:avLst/>
          </a:prstGeom>
          <a:noFill/>
          <a:ln cap="flat" cmpd="sng" w="28575">
            <a:solidFill>
              <a:srgbClr val="079EF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2100" y="99175"/>
            <a:ext cx="3246474" cy="4917352"/>
          </a:xfrm>
          <a:prstGeom prst="rect">
            <a:avLst/>
          </a:prstGeom>
          <a:noFill/>
          <a:ln cap="flat" cmpd="sng" w="28575">
            <a:solidFill>
              <a:srgbClr val="079EF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493800" y="478200"/>
            <a:ext cx="8650200" cy="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reporting routes do you know?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WB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