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6"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AE07E-1A05-43A7-8B0A-41545C4D1626}" v="1" dt="2025-01-28T15:55:30.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p:scale>
          <a:sx n="92" d="100"/>
          <a:sy n="92" d="100"/>
        </p:scale>
        <p:origin x="84"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Gatenby" userId="ebaac9c9c12a007d" providerId="LiveId" clId="{334AE07E-1A05-43A7-8B0A-41545C4D1626}"/>
    <pc:docChg chg="custSel addSld modSld">
      <pc:chgData name="Alison Gatenby" userId="ebaac9c9c12a007d" providerId="LiveId" clId="{334AE07E-1A05-43A7-8B0A-41545C4D1626}" dt="2025-01-29T14:23:32.069" v="167" actId="313"/>
      <pc:docMkLst>
        <pc:docMk/>
      </pc:docMkLst>
      <pc:sldChg chg="modSp mod">
        <pc:chgData name="Alison Gatenby" userId="ebaac9c9c12a007d" providerId="LiveId" clId="{334AE07E-1A05-43A7-8B0A-41545C4D1626}" dt="2025-01-28T16:03:39.913" v="166" actId="20577"/>
        <pc:sldMkLst>
          <pc:docMk/>
          <pc:sldMk cId="1551629858" sldId="263"/>
        </pc:sldMkLst>
        <pc:spChg chg="mod">
          <ac:chgData name="Alison Gatenby" userId="ebaac9c9c12a007d" providerId="LiveId" clId="{334AE07E-1A05-43A7-8B0A-41545C4D1626}" dt="2025-01-28T16:03:39.913" v="166" actId="20577"/>
          <ac:spMkLst>
            <pc:docMk/>
            <pc:sldMk cId="1551629858" sldId="263"/>
            <ac:spMk id="3" creationId="{965EA3DA-A542-9E82-CDF5-C33139013867}"/>
          </ac:spMkLst>
        </pc:spChg>
      </pc:sldChg>
      <pc:sldChg chg="modSp mod">
        <pc:chgData name="Alison Gatenby" userId="ebaac9c9c12a007d" providerId="LiveId" clId="{334AE07E-1A05-43A7-8B0A-41545C4D1626}" dt="2025-01-29T14:23:32.069" v="167" actId="313"/>
        <pc:sldMkLst>
          <pc:docMk/>
          <pc:sldMk cId="348870061" sldId="265"/>
        </pc:sldMkLst>
        <pc:spChg chg="mod">
          <ac:chgData name="Alison Gatenby" userId="ebaac9c9c12a007d" providerId="LiveId" clId="{334AE07E-1A05-43A7-8B0A-41545C4D1626}" dt="2025-01-28T15:57:04.639" v="115" actId="115"/>
          <ac:spMkLst>
            <pc:docMk/>
            <pc:sldMk cId="348870061" sldId="265"/>
            <ac:spMk id="14" creationId="{8465C595-A746-0D72-FF0C-F76245A2CD8E}"/>
          </ac:spMkLst>
        </pc:spChg>
        <pc:spChg chg="mod">
          <ac:chgData name="Alison Gatenby" userId="ebaac9c9c12a007d" providerId="LiveId" clId="{334AE07E-1A05-43A7-8B0A-41545C4D1626}" dt="2025-01-29T14:23:32.069" v="167" actId="313"/>
          <ac:spMkLst>
            <pc:docMk/>
            <pc:sldMk cId="348870061" sldId="265"/>
            <ac:spMk id="15" creationId="{284AB21E-EE57-30D4-FD12-373002961CA3}"/>
          </ac:spMkLst>
        </pc:spChg>
      </pc:sldChg>
      <pc:sldChg chg="addSp modSp new modAnim">
        <pc:chgData name="Alison Gatenby" userId="ebaac9c9c12a007d" providerId="LiveId" clId="{334AE07E-1A05-43A7-8B0A-41545C4D1626}" dt="2025-01-28T15:55:30.722" v="112"/>
        <pc:sldMkLst>
          <pc:docMk/>
          <pc:sldMk cId="3870751695" sldId="267"/>
        </pc:sldMkLst>
        <pc:picChg chg="add mod">
          <ac:chgData name="Alison Gatenby" userId="ebaac9c9c12a007d" providerId="LiveId" clId="{334AE07E-1A05-43A7-8B0A-41545C4D1626}" dt="2025-01-28T15:55:30.722" v="112"/>
          <ac:picMkLst>
            <pc:docMk/>
            <pc:sldMk cId="3870751695" sldId="267"/>
            <ac:picMk id="3" creationId="{B3341C68-79A8-BE3F-277D-D0FAD026A7D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notesfromcamelidcountry.net/2013/06/19/madidi-national-park-into-the-amazon-rainforest-part-1/"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exels.com/photo/deforestation-rainforest-south-america-2880428/" TargetMode="External"/><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ideo" Target="https://www.youtube.com/embed/hmPsKy1Q3nY?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en.m.wikipedia.org/wiki/Jaguar" TargetMode="External"/><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hyperlink" Target="http://www.teinteresasaber.com/2012/05/en-los-dominios-de-la-anaconda.html"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74834643@N07/15516527238"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w-tommerdich/33655306425" TargetMode="External"/><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en.m.wikipedia.org/wiki/Jaguar"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MgvXKzdnTs0?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forest with fallen trees and plants&#10;&#10;Description automatically generated">
            <a:extLst>
              <a:ext uri="{FF2B5EF4-FFF2-40B4-BE49-F238E27FC236}">
                <a16:creationId xmlns:a16="http://schemas.microsoft.com/office/drawing/2014/main" id="{2228001E-9842-FBD0-DE9B-19F2176D5D48}"/>
              </a:ext>
            </a:extLst>
          </p:cNvPr>
          <p:cNvPicPr>
            <a:picLocks noChangeAspect="1"/>
          </p:cNvPicPr>
          <p:nvPr/>
        </p:nvPicPr>
        <p:blipFill>
          <a:blip r:embed="rId2">
            <a:alphaModFix amt="50000"/>
            <a:extLst>
              <a:ext uri="{837473B0-CC2E-450A-ABE3-18F120FF3D39}">
                <a1611:picAttrSrcUrl xmlns:a1611="http://schemas.microsoft.com/office/drawing/2016/11/main" r:id="rId3"/>
              </a:ext>
            </a:extLst>
          </a:blip>
          <a:srcRect t="12400" r="-1" b="3308"/>
          <a:stretch/>
        </p:blipFill>
        <p:spPr>
          <a:xfrm>
            <a:off x="16" y="8"/>
            <a:ext cx="12188930" cy="6857990"/>
          </a:xfrm>
          <a:prstGeom prst="rect">
            <a:avLst/>
          </a:prstGeom>
        </p:spPr>
      </p:pic>
      <p:sp>
        <p:nvSpPr>
          <p:cNvPr id="2" name="Title 1"/>
          <p:cNvSpPr>
            <a:spLocks noGrp="1"/>
          </p:cNvSpPr>
          <p:nvPr>
            <p:ph type="ctrTitle"/>
          </p:nvPr>
        </p:nvSpPr>
        <p:spPr>
          <a:xfrm>
            <a:off x="1524000" y="1122363"/>
            <a:ext cx="9144000" cy="3063240"/>
          </a:xfrm>
        </p:spPr>
        <p:txBody>
          <a:bodyPr>
            <a:normAutofit/>
          </a:bodyPr>
          <a:lstStyle/>
          <a:p>
            <a:r>
              <a:rPr lang="en-US" sz="6600" dirty="0">
                <a:solidFill>
                  <a:schemeClr val="bg1"/>
                </a:solidFill>
              </a:rPr>
              <a:t>The </a:t>
            </a:r>
            <a:r>
              <a:rPr lang="en-US" sz="6600" b="1" u="sng" dirty="0">
                <a:solidFill>
                  <a:srgbClr val="FF0000"/>
                </a:solidFill>
              </a:rPr>
              <a:t>deadliest</a:t>
            </a:r>
            <a:r>
              <a:rPr lang="en-US" sz="6600" dirty="0">
                <a:solidFill>
                  <a:schemeClr val="bg1"/>
                </a:solidFill>
              </a:rPr>
              <a:t> animals of the Amazon Rainforest</a:t>
            </a:r>
          </a:p>
        </p:txBody>
      </p:sp>
      <p:sp>
        <p:nvSpPr>
          <p:cNvPr id="3" name="Subtitle 2"/>
          <p:cNvSpPr>
            <a:spLocks noGrp="1"/>
          </p:cNvSpPr>
          <p:nvPr>
            <p:ph type="subTitle" idx="1"/>
          </p:nvPr>
        </p:nvSpPr>
        <p:spPr>
          <a:xfrm>
            <a:off x="1527048" y="4599432"/>
            <a:ext cx="9144000" cy="1536192"/>
          </a:xfrm>
        </p:spPr>
        <p:txBody>
          <a:bodyPr vert="horz" lIns="91440" tIns="45720" rIns="91440" bIns="45720" rtlCol="0" anchor="t">
            <a:normAutofit/>
          </a:bodyPr>
          <a:lstStyle/>
          <a:p>
            <a:r>
              <a:rPr lang="en-US" dirty="0">
                <a:solidFill>
                  <a:schemeClr val="bg1"/>
                </a:solidFill>
              </a:rPr>
              <a:t>By Joe Gatenby-Barraclough</a:t>
            </a:r>
          </a:p>
        </p:txBody>
      </p:sp>
      <p:sp>
        <p:nvSpPr>
          <p:cNvPr id="2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2EFD2-BFD6-0235-AB8E-A6424A2417EE}"/>
              </a:ext>
            </a:extLst>
          </p:cNvPr>
          <p:cNvSpPr>
            <a:spLocks noGrp="1"/>
          </p:cNvSpPr>
          <p:nvPr>
            <p:ph type="title"/>
          </p:nvPr>
        </p:nvSpPr>
        <p:spPr>
          <a:xfrm>
            <a:off x="838200" y="249382"/>
            <a:ext cx="10515600" cy="1325563"/>
          </a:xfrm>
          <a:ln>
            <a:solidFill>
              <a:schemeClr val="tx1"/>
            </a:solidFill>
          </a:ln>
        </p:spPr>
        <p:txBody>
          <a:bodyPr/>
          <a:lstStyle/>
          <a:p>
            <a:pPr algn="ctr"/>
            <a:r>
              <a:rPr lang="en-US" dirty="0"/>
              <a:t>Conclusion</a:t>
            </a:r>
          </a:p>
        </p:txBody>
      </p:sp>
      <p:cxnSp>
        <p:nvCxnSpPr>
          <p:cNvPr id="5" name="Straight Connector 4">
            <a:extLst>
              <a:ext uri="{FF2B5EF4-FFF2-40B4-BE49-F238E27FC236}">
                <a16:creationId xmlns:a16="http://schemas.microsoft.com/office/drawing/2014/main" id="{E6FBA0A4-952C-101B-4AB3-455A078794CF}"/>
              </a:ext>
            </a:extLst>
          </p:cNvPr>
          <p:cNvCxnSpPr>
            <a:cxnSpLocks/>
          </p:cNvCxnSpPr>
          <p:nvPr/>
        </p:nvCxnSpPr>
        <p:spPr>
          <a:xfrm flipV="1">
            <a:off x="3903518" y="1690688"/>
            <a:ext cx="0" cy="4917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7365704-9A96-4E58-087B-BD7239453BF8}"/>
              </a:ext>
            </a:extLst>
          </p:cNvPr>
          <p:cNvCxnSpPr/>
          <p:nvPr/>
        </p:nvCxnSpPr>
        <p:spPr>
          <a:xfrm>
            <a:off x="8447810" y="1690688"/>
            <a:ext cx="0" cy="491793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16B7822-66D4-7D90-3A76-D583D9E5E1FE}"/>
              </a:ext>
            </a:extLst>
          </p:cNvPr>
          <p:cNvSpPr txBox="1"/>
          <p:nvPr/>
        </p:nvSpPr>
        <p:spPr>
          <a:xfrm>
            <a:off x="372345" y="1555751"/>
            <a:ext cx="3158826" cy="3170099"/>
          </a:xfrm>
          <a:prstGeom prst="rect">
            <a:avLst/>
          </a:prstGeom>
          <a:noFill/>
        </p:spPr>
        <p:txBody>
          <a:bodyPr wrap="square" rtlCol="0">
            <a:spAutoFit/>
          </a:bodyPr>
          <a:lstStyle/>
          <a:p>
            <a:pPr algn="ctr"/>
            <a:r>
              <a:rPr lang="en-GB" sz="2000" b="1" u="sng" dirty="0"/>
              <a:t>Deforestation</a:t>
            </a:r>
          </a:p>
          <a:p>
            <a:pPr algn="just"/>
            <a:r>
              <a:rPr lang="en-GB" sz="2000" dirty="0"/>
              <a:t>One of the biggest threats to the animals of the rainforest is deforestation, which is the destruction of a large area of trees at a time. More than a football pitch is destroyed in the Amazon Rainforest each minute.</a:t>
            </a:r>
          </a:p>
        </p:txBody>
      </p:sp>
      <p:pic>
        <p:nvPicPr>
          <p:cNvPr id="13" name="Picture 12" descr="A tractor carrying logs in a forest&#10;&#10;Description automatically generated">
            <a:extLst>
              <a:ext uri="{FF2B5EF4-FFF2-40B4-BE49-F238E27FC236}">
                <a16:creationId xmlns:a16="http://schemas.microsoft.com/office/drawing/2014/main" id="{8636DFF0-702C-7792-C255-AA3C3970EEC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4725850"/>
            <a:ext cx="3903516" cy="2132150"/>
          </a:xfrm>
          <a:prstGeom prst="rect">
            <a:avLst/>
          </a:prstGeom>
        </p:spPr>
      </p:pic>
      <p:pic>
        <p:nvPicPr>
          <p:cNvPr id="1026" name="Picture 2" descr="ABB's YuMi robot scoops up prestigious robotics industry award - Automation  Magazine">
            <a:extLst>
              <a:ext uri="{FF2B5EF4-FFF2-40B4-BE49-F238E27FC236}">
                <a16:creationId xmlns:a16="http://schemas.microsoft.com/office/drawing/2014/main" id="{6BB05434-15CE-20BE-C023-EDC1171C8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3516" y="1574945"/>
            <a:ext cx="4548958" cy="30351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465C595-A746-0D72-FF0C-F76245A2CD8E}"/>
              </a:ext>
            </a:extLst>
          </p:cNvPr>
          <p:cNvSpPr txBox="1"/>
          <p:nvPr/>
        </p:nvSpPr>
        <p:spPr>
          <a:xfrm>
            <a:off x="4038600" y="4864100"/>
            <a:ext cx="4249866" cy="1754326"/>
          </a:xfrm>
          <a:prstGeom prst="rect">
            <a:avLst/>
          </a:prstGeom>
          <a:noFill/>
        </p:spPr>
        <p:txBody>
          <a:bodyPr wrap="square" rtlCol="0">
            <a:spAutoFit/>
          </a:bodyPr>
          <a:lstStyle/>
          <a:p>
            <a:pPr algn="ctr"/>
            <a:r>
              <a:rPr lang="en-GB" b="1" u="sng" dirty="0"/>
              <a:t>Reforestation</a:t>
            </a:r>
          </a:p>
          <a:p>
            <a:pPr algn="ctr"/>
            <a:r>
              <a:rPr lang="en-GB" dirty="0"/>
              <a:t>This is a new plan that is about replanting seeds to grow the trees that have been cut down. This is a robot made by ABB to help reforestation and can plant enough seeds to fill two football fields in one day.</a:t>
            </a:r>
          </a:p>
        </p:txBody>
      </p:sp>
      <p:sp>
        <p:nvSpPr>
          <p:cNvPr id="15" name="TextBox 14">
            <a:extLst>
              <a:ext uri="{FF2B5EF4-FFF2-40B4-BE49-F238E27FC236}">
                <a16:creationId xmlns:a16="http://schemas.microsoft.com/office/drawing/2014/main" id="{284AB21E-EE57-30D4-FD12-373002961CA3}"/>
              </a:ext>
            </a:extLst>
          </p:cNvPr>
          <p:cNvSpPr txBox="1"/>
          <p:nvPr/>
        </p:nvSpPr>
        <p:spPr>
          <a:xfrm>
            <a:off x="8443147" y="1555751"/>
            <a:ext cx="3748852" cy="5078313"/>
          </a:xfrm>
          <a:prstGeom prst="rect">
            <a:avLst/>
          </a:prstGeom>
          <a:noFill/>
        </p:spPr>
        <p:txBody>
          <a:bodyPr wrap="square" rtlCol="0">
            <a:spAutoFit/>
          </a:bodyPr>
          <a:lstStyle/>
          <a:p>
            <a:pPr algn="ctr"/>
            <a:r>
              <a:rPr lang="en-GB" b="1" u="sng" dirty="0"/>
              <a:t>Honourable mentions</a:t>
            </a:r>
          </a:p>
          <a:p>
            <a:pPr algn="ctr"/>
            <a:r>
              <a:rPr lang="en-GB" dirty="0"/>
              <a:t>There are some animals that are quite deadly but I haven’t given a full page about them. This is either because they aren’t the deadliest or you would expect them to be deadly.</a:t>
            </a:r>
          </a:p>
          <a:p>
            <a:pPr algn="ctr"/>
            <a:r>
              <a:rPr lang="en-GB" dirty="0"/>
              <a:t>Caiman- A crocodile- like creature that preys on multiple different animals using their strong body.</a:t>
            </a:r>
          </a:p>
          <a:p>
            <a:pPr algn="ctr"/>
            <a:endParaRPr lang="en-GB" dirty="0"/>
          </a:p>
          <a:p>
            <a:pPr algn="ctr"/>
            <a:r>
              <a:rPr lang="en-GB" dirty="0"/>
              <a:t>Electric eel- An aquatic animal that uses electricity to hunt prey in the water by electrifying it.</a:t>
            </a:r>
          </a:p>
          <a:p>
            <a:pPr algn="ctr"/>
            <a:endParaRPr lang="en-GB" dirty="0"/>
          </a:p>
          <a:p>
            <a:pPr algn="ctr"/>
            <a:r>
              <a:rPr lang="en-GB" dirty="0"/>
              <a:t>Bull shark- A species of shark that is quite aggressive and will attack and overwhelm anything.</a:t>
            </a:r>
          </a:p>
        </p:txBody>
      </p:sp>
    </p:spTree>
    <p:extLst>
      <p:ext uri="{BB962C8B-B14F-4D97-AF65-F5344CB8AC3E}">
        <p14:creationId xmlns:p14="http://schemas.microsoft.com/office/powerpoint/2010/main" val="348870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5C31-5CDF-0221-BBE1-28730641ED8D}"/>
              </a:ext>
            </a:extLst>
          </p:cNvPr>
          <p:cNvSpPr>
            <a:spLocks noGrp="1"/>
          </p:cNvSpPr>
          <p:nvPr>
            <p:ph type="title"/>
          </p:nvPr>
        </p:nvSpPr>
        <p:spPr/>
        <p:txBody>
          <a:bodyPr/>
          <a:lstStyle/>
          <a:p>
            <a:endParaRPr lang="en-GB"/>
          </a:p>
        </p:txBody>
      </p:sp>
      <p:pic>
        <p:nvPicPr>
          <p:cNvPr id="3" name="Online Media 2" title="ABB Robotics Amazon reforestation pilot">
            <a:hlinkClick r:id="" action="ppaction://media"/>
            <a:extLst>
              <a:ext uri="{FF2B5EF4-FFF2-40B4-BE49-F238E27FC236}">
                <a16:creationId xmlns:a16="http://schemas.microsoft.com/office/drawing/2014/main" id="{B3341C68-79A8-BE3F-277D-D0FAD026A7D2}"/>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387075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2E111E-F48E-8F68-8A39-5C3C0B9549F5}"/>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u="sng" kern="1200">
                <a:solidFill>
                  <a:srgbClr val="FFFFFF"/>
                </a:solidFill>
                <a:latin typeface="+mj-lt"/>
                <a:ea typeface="+mj-ea"/>
                <a:cs typeface="+mj-cs"/>
              </a:rPr>
              <a:t>Contents</a:t>
            </a:r>
          </a:p>
        </p:txBody>
      </p:sp>
      <p:sp>
        <p:nvSpPr>
          <p:cNvPr id="3" name="TextBox 2">
            <a:extLst>
              <a:ext uri="{FF2B5EF4-FFF2-40B4-BE49-F238E27FC236}">
                <a16:creationId xmlns:a16="http://schemas.microsoft.com/office/drawing/2014/main" id="{A0E3B20C-1606-0A38-0550-8502B517A86E}"/>
              </a:ext>
            </a:extLst>
          </p:cNvPr>
          <p:cNvSpPr txBox="1"/>
          <p:nvPr/>
        </p:nvSpPr>
        <p:spPr>
          <a:xfrm>
            <a:off x="4810259" y="649480"/>
            <a:ext cx="6555347" cy="554604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342900" indent="-228600">
              <a:lnSpc>
                <a:spcPct val="90000"/>
              </a:lnSpc>
              <a:spcAft>
                <a:spcPts val="600"/>
              </a:spcAft>
              <a:buFont typeface="Arial" panose="020B0604020202020204" pitchFamily="34" charset="0"/>
              <a:buChar char="•"/>
            </a:pPr>
            <a:r>
              <a:rPr lang="en-US" sz="2000" dirty="0"/>
              <a:t>Overview of the deadly creatures of the Amazon Rainforest.</a:t>
            </a:r>
          </a:p>
          <a:p>
            <a:pPr marL="342900" indent="-228600">
              <a:lnSpc>
                <a:spcPct val="90000"/>
              </a:lnSpc>
              <a:spcAft>
                <a:spcPts val="600"/>
              </a:spcAft>
              <a:buFont typeface="Arial" panose="020B0604020202020204" pitchFamily="34" charset="0"/>
              <a:buChar char="•"/>
            </a:pPr>
            <a:r>
              <a:rPr lang="en-US" sz="2000" dirty="0"/>
              <a:t>The piranha</a:t>
            </a:r>
          </a:p>
          <a:p>
            <a:pPr marL="342900" indent="-228600">
              <a:lnSpc>
                <a:spcPct val="90000"/>
              </a:lnSpc>
              <a:spcAft>
                <a:spcPts val="600"/>
              </a:spcAft>
              <a:buFont typeface="Arial" panose="020B0604020202020204" pitchFamily="34" charset="0"/>
              <a:buChar char="•"/>
            </a:pPr>
            <a:r>
              <a:rPr lang="en-US" sz="2000" dirty="0"/>
              <a:t>The </a:t>
            </a:r>
            <a:r>
              <a:rPr lang="en-US" sz="2000" dirty="0" err="1"/>
              <a:t>brazilian</a:t>
            </a:r>
            <a:r>
              <a:rPr lang="en-US" sz="2000" dirty="0"/>
              <a:t> wandering spider </a:t>
            </a:r>
          </a:p>
          <a:p>
            <a:pPr marL="342900" indent="-228600">
              <a:lnSpc>
                <a:spcPct val="90000"/>
              </a:lnSpc>
              <a:spcAft>
                <a:spcPts val="600"/>
              </a:spcAft>
              <a:buFont typeface="Arial" panose="020B0604020202020204" pitchFamily="34" charset="0"/>
              <a:buChar char="•"/>
            </a:pPr>
            <a:r>
              <a:rPr lang="en-US" sz="2000" dirty="0"/>
              <a:t>The green anaconda</a:t>
            </a:r>
          </a:p>
          <a:p>
            <a:pPr marL="342900" indent="-228600">
              <a:lnSpc>
                <a:spcPct val="90000"/>
              </a:lnSpc>
              <a:spcAft>
                <a:spcPts val="600"/>
              </a:spcAft>
              <a:buFont typeface="Arial" panose="020B0604020202020204" pitchFamily="34" charset="0"/>
              <a:buChar char="•"/>
            </a:pPr>
            <a:r>
              <a:rPr lang="en-US" sz="2000" dirty="0"/>
              <a:t>The poison dart frog</a:t>
            </a:r>
          </a:p>
          <a:p>
            <a:pPr marL="342900" indent="-228600">
              <a:lnSpc>
                <a:spcPct val="90000"/>
              </a:lnSpc>
              <a:spcAft>
                <a:spcPts val="600"/>
              </a:spcAft>
              <a:buFont typeface="Arial" panose="020B0604020202020204" pitchFamily="34" charset="0"/>
              <a:buChar char="•"/>
            </a:pPr>
            <a:r>
              <a:rPr lang="en-US" sz="2000" dirty="0"/>
              <a:t>The most deadly of all: The jaguar</a:t>
            </a:r>
          </a:p>
          <a:p>
            <a:pPr marL="342900" indent="-228600">
              <a:lnSpc>
                <a:spcPct val="90000"/>
              </a:lnSpc>
              <a:spcAft>
                <a:spcPts val="600"/>
              </a:spcAft>
              <a:buFont typeface="Arial" panose="020B0604020202020204" pitchFamily="34" charset="0"/>
              <a:buChar char="•"/>
            </a:pPr>
            <a:r>
              <a:rPr lang="en-US" sz="2000" dirty="0"/>
              <a:t>Conclusion and honorable mentions</a:t>
            </a:r>
          </a:p>
        </p:txBody>
      </p:sp>
    </p:spTree>
    <p:extLst>
      <p:ext uri="{BB962C8B-B14F-4D97-AF65-F5344CB8AC3E}">
        <p14:creationId xmlns:p14="http://schemas.microsoft.com/office/powerpoint/2010/main" val="413576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C6B69B-A942-BA44-9F2E-B99D55A15979}"/>
              </a:ext>
            </a:extLst>
          </p:cNvPr>
          <p:cNvSpPr>
            <a:spLocks noGrp="1"/>
          </p:cNvSpPr>
          <p:nvPr>
            <p:ph type="title"/>
          </p:nvPr>
        </p:nvSpPr>
        <p:spPr>
          <a:xfrm>
            <a:off x="838200" y="4669978"/>
            <a:ext cx="4391024" cy="1173700"/>
          </a:xfrm>
        </p:spPr>
        <p:txBody>
          <a:bodyPr vert="horz" lIns="91440" tIns="45720" rIns="91440" bIns="45720" rtlCol="0" anchor="t">
            <a:normAutofit/>
          </a:bodyPr>
          <a:lstStyle/>
          <a:p>
            <a:r>
              <a:rPr lang="en-US" sz="2500" u="sng" kern="1200">
                <a:solidFill>
                  <a:schemeClr val="bg1"/>
                </a:solidFill>
                <a:latin typeface="+mj-lt"/>
                <a:ea typeface="+mj-ea"/>
                <a:cs typeface="+mj-cs"/>
              </a:rPr>
              <a:t>An overview of the deadly creatures of the Amazon Rainforest</a:t>
            </a:r>
          </a:p>
        </p:txBody>
      </p:sp>
      <p:pic>
        <p:nvPicPr>
          <p:cNvPr id="4" name="Picture 3" descr="A leopard walking on a dirt road&#10;&#10;Description automatically generated">
            <a:extLst>
              <a:ext uri="{FF2B5EF4-FFF2-40B4-BE49-F238E27FC236}">
                <a16:creationId xmlns:a16="http://schemas.microsoft.com/office/drawing/2014/main" id="{B5A9BBE0-7B31-AF13-372B-063DBC40E3AA}"/>
              </a:ext>
            </a:extLst>
          </p:cNvPr>
          <p:cNvPicPr>
            <a:picLocks noChangeAspect="1"/>
          </p:cNvPicPr>
          <p:nvPr/>
        </p:nvPicPr>
        <p:blipFill>
          <a:blip r:embed="rId2">
            <a:extLst>
              <a:ext uri="{837473B0-CC2E-450A-ABE3-18F120FF3D39}">
                <a1611:picAttrSrcUrl xmlns:a1611="http://schemas.microsoft.com/office/drawing/2016/11/main" r:id="rId3"/>
              </a:ext>
            </a:extLst>
          </a:blip>
          <a:srcRect l="1212" t="1749" r="27677" b="-1749"/>
          <a:stretch/>
        </p:blipFill>
        <p:spPr>
          <a:xfrm>
            <a:off x="0" y="10"/>
            <a:ext cx="4009852" cy="3904886"/>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7" name="Picture 6" descr="Piranha Free Stock Photo - Public Domain Pictures">
            <a:extLst>
              <a:ext uri="{FF2B5EF4-FFF2-40B4-BE49-F238E27FC236}">
                <a16:creationId xmlns:a16="http://schemas.microsoft.com/office/drawing/2014/main" id="{63BE1C64-A70D-E567-789D-B0806988A227}"/>
              </a:ext>
            </a:extLst>
          </p:cNvPr>
          <p:cNvPicPr>
            <a:picLocks noChangeAspect="1"/>
          </p:cNvPicPr>
          <p:nvPr/>
        </p:nvPicPr>
        <p:blipFill>
          <a:blip r:embed="rId4"/>
          <a:srcRect l="25418" r="1404"/>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8" name="Picture 7" descr="A snake curled up on the ground&#10;&#10;Description automatically generated">
            <a:extLst>
              <a:ext uri="{FF2B5EF4-FFF2-40B4-BE49-F238E27FC236}">
                <a16:creationId xmlns:a16="http://schemas.microsoft.com/office/drawing/2014/main" id="{BC3AD484-4872-80BC-E388-BAA0FD937AC0}"/>
              </a:ext>
            </a:extLst>
          </p:cNvPr>
          <p:cNvPicPr>
            <a:picLocks noChangeAspect="1"/>
          </p:cNvPicPr>
          <p:nvPr/>
        </p:nvPicPr>
        <p:blipFill>
          <a:blip r:embed="rId5">
            <a:extLst>
              <a:ext uri="{837473B0-CC2E-450A-ABE3-18F120FF3D39}">
                <a1611:picAttrSrcUrl xmlns:a1611="http://schemas.microsoft.com/office/drawing/2016/11/main" r:id="rId6"/>
              </a:ext>
            </a:extLst>
          </a:blip>
          <a:srcRect l="16766" r="8380" b="-3"/>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15" name="Group 14">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6" name="Freeform: Shape 15">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7">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E9FB2A37-F191-657E-F43B-8435ED1A8994}"/>
              </a:ext>
            </a:extLst>
          </p:cNvPr>
          <p:cNvSpPr txBox="1"/>
          <p:nvPr/>
        </p:nvSpPr>
        <p:spPr>
          <a:xfrm>
            <a:off x="5350096" y="4720774"/>
            <a:ext cx="5859028" cy="107741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a:lnSpc>
                <a:spcPct val="90000"/>
              </a:lnSpc>
              <a:spcAft>
                <a:spcPts val="600"/>
              </a:spcAft>
            </a:pPr>
            <a:r>
              <a:rPr lang="en-US" sz="1400">
                <a:solidFill>
                  <a:schemeClr val="bg1">
                    <a:alpha val="80000"/>
                  </a:schemeClr>
                </a:solidFill>
              </a:rPr>
              <a:t>The Amazon Rainforest is the home to plenty of animals, including some of the deadliest in the whole world, but are all so unique and different that it's kind of surprising that all of them live in the same place. When you think of the deadly animals in the rainforest however, you may think of the ferocious caiman (it's similar to alligators and crocodiles) or the king vulture, which are deadly but not as deadly as some. Even something as small as an ant can be one of the most deadly animals in the world. Some of the actual deadliest are the poison dart frog, green anaconda and piranha.</a:t>
            </a:r>
            <a:endParaRPr lang="en-US">
              <a:solidFill>
                <a:schemeClr val="bg1">
                  <a:alpha val="80000"/>
                </a:schemeClr>
              </a:solidFill>
            </a:endParaRPr>
          </a:p>
        </p:txBody>
      </p:sp>
    </p:spTree>
    <p:extLst>
      <p:ext uri="{BB962C8B-B14F-4D97-AF65-F5344CB8AC3E}">
        <p14:creationId xmlns:p14="http://schemas.microsoft.com/office/powerpoint/2010/main" val="4068244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20F23-06AC-A0E1-8494-78EA90682E25}"/>
              </a:ext>
            </a:extLst>
          </p:cNvPr>
          <p:cNvSpPr>
            <a:spLocks noGrp="1"/>
          </p:cNvSpPr>
          <p:nvPr>
            <p:ph type="title"/>
          </p:nvPr>
        </p:nvSpPr>
        <p:spPr>
          <a:xfrm>
            <a:off x="838200" y="1641752"/>
            <a:ext cx="4391024" cy="1323439"/>
          </a:xfrm>
        </p:spPr>
        <p:txBody>
          <a:bodyPr vert="horz" lIns="91440" tIns="45720" rIns="91440" bIns="45720" rtlCol="0" anchor="t">
            <a:normAutofit/>
          </a:bodyPr>
          <a:lstStyle/>
          <a:p>
            <a:r>
              <a:rPr lang="en-US" sz="4000">
                <a:solidFill>
                  <a:schemeClr val="bg1"/>
                </a:solidFill>
              </a:rPr>
              <a:t>Piranha</a:t>
            </a:r>
            <a:endParaRPr lang="en-US" sz="4000" kern="1200">
              <a:solidFill>
                <a:schemeClr val="bg1"/>
              </a:solidFill>
              <a:latin typeface="+mj-lt"/>
              <a:ea typeface="+mj-ea"/>
              <a:cs typeface="+mj-cs"/>
            </a:endParaRPr>
          </a:p>
        </p:txBody>
      </p:sp>
      <p:sp>
        <p:nvSpPr>
          <p:cNvPr id="3" name="TextBox 2">
            <a:extLst>
              <a:ext uri="{FF2B5EF4-FFF2-40B4-BE49-F238E27FC236}">
                <a16:creationId xmlns:a16="http://schemas.microsoft.com/office/drawing/2014/main" id="{D2B66604-9CD1-E33A-87E4-FE40D5DF3ED4}"/>
              </a:ext>
            </a:extLst>
          </p:cNvPr>
          <p:cNvSpPr txBox="1"/>
          <p:nvPr/>
        </p:nvSpPr>
        <p:spPr>
          <a:xfrm>
            <a:off x="513080" y="2374240"/>
            <a:ext cx="4391024" cy="245430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1600">
                <a:solidFill>
                  <a:schemeClr val="bg1">
                    <a:alpha val="80000"/>
                  </a:schemeClr>
                </a:solidFill>
              </a:rPr>
              <a:t>Piranha are truly the Amazon's deadliest fish, though it may be small, its jaws are mighty. Piranhas are often seen in large shoals swimming through lakes and rivers. Though there are a few different kinds of piranhas, the deadliest is easily the red-bellied piranha which can tear flesh off bone in just a matter of minutes. </a:t>
            </a:r>
          </a:p>
          <a:p>
            <a:pPr indent="-228600">
              <a:lnSpc>
                <a:spcPct val="90000"/>
              </a:lnSpc>
              <a:spcAft>
                <a:spcPts val="600"/>
              </a:spcAft>
              <a:buFont typeface="Arial" panose="020B0604020202020204" pitchFamily="34" charset="0"/>
              <a:buChar char="•"/>
            </a:pPr>
            <a:r>
              <a:rPr lang="en-US" sz="1600">
                <a:solidFill>
                  <a:schemeClr val="bg1">
                    <a:alpha val="80000"/>
                  </a:schemeClr>
                </a:solidFill>
              </a:rPr>
              <a:t>Many people think that piranhas are blood-thirsty carnivores but that isn't true. Piranhas are omnivores that will not only eat fish and bugs, but they will eat plants as well.</a:t>
            </a:r>
          </a:p>
          <a:p>
            <a:pPr indent="-228600">
              <a:lnSpc>
                <a:spcPct val="90000"/>
              </a:lnSpc>
              <a:spcAft>
                <a:spcPts val="600"/>
              </a:spcAft>
              <a:buFont typeface="Arial" panose="020B0604020202020204" pitchFamily="34" charset="0"/>
              <a:buChar char="•"/>
            </a:pPr>
            <a:r>
              <a:rPr lang="en-US" sz="1600">
                <a:solidFill>
                  <a:schemeClr val="bg1">
                    <a:alpha val="80000"/>
                  </a:schemeClr>
                </a:solidFill>
              </a:rPr>
              <a:t>What makes a piranha so deadly, you might ask. Well that is its row of razor sharp fangs!</a:t>
            </a:r>
          </a:p>
          <a:p>
            <a:pPr indent="-228600">
              <a:lnSpc>
                <a:spcPct val="90000"/>
              </a:lnSpc>
              <a:spcAft>
                <a:spcPts val="600"/>
              </a:spcAft>
              <a:buFont typeface="Arial" panose="020B0604020202020204" pitchFamily="34" charset="0"/>
              <a:buChar char="•"/>
            </a:pPr>
            <a:r>
              <a:rPr lang="en-US" sz="1600">
                <a:solidFill>
                  <a:schemeClr val="bg1">
                    <a:alpha val="80000"/>
                  </a:schemeClr>
                </a:solidFill>
              </a:rPr>
              <a:t>I certainly wouldn't want to anger a shoal of piranhas in the rainforest. Would you?</a:t>
            </a:r>
          </a:p>
        </p:txBody>
      </p:sp>
      <p:grpSp>
        <p:nvGrpSpPr>
          <p:cNvPr id="11" name="Group 10">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2" name="Group 11">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6" name="Freeform: Shape 15">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Group 12">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4" name="Freeform: Shape 13">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Picture 3" descr="Piranha Free Stock Photo - Public Domain Pictures">
            <a:extLst>
              <a:ext uri="{FF2B5EF4-FFF2-40B4-BE49-F238E27FC236}">
                <a16:creationId xmlns:a16="http://schemas.microsoft.com/office/drawing/2014/main" id="{837A4BA8-75C6-C9C2-BA7D-9312C9386BDB}"/>
              </a:ext>
            </a:extLst>
          </p:cNvPr>
          <p:cNvPicPr>
            <a:picLocks noChangeAspect="1"/>
          </p:cNvPicPr>
          <p:nvPr/>
        </p:nvPicPr>
        <p:blipFill>
          <a:blip r:embed="rId3"/>
          <a:stretch>
            <a:fillRect/>
          </a:stretch>
        </p:blipFill>
        <p:spPr>
          <a:xfrm>
            <a:off x="6684257" y="1350833"/>
            <a:ext cx="4084462" cy="3063347"/>
          </a:xfrm>
          <a:prstGeom prst="rect">
            <a:avLst/>
          </a:prstGeom>
        </p:spPr>
      </p:pic>
    </p:spTree>
    <p:extLst>
      <p:ext uri="{BB962C8B-B14F-4D97-AF65-F5344CB8AC3E}">
        <p14:creationId xmlns:p14="http://schemas.microsoft.com/office/powerpoint/2010/main" val="101578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F8C71-1899-4072-635E-271634B70ECC}"/>
              </a:ext>
            </a:extLst>
          </p:cNvPr>
          <p:cNvSpPr>
            <a:spLocks noGrp="1"/>
          </p:cNvSpPr>
          <p:nvPr>
            <p:ph type="title"/>
          </p:nvPr>
        </p:nvSpPr>
        <p:spPr>
          <a:xfrm>
            <a:off x="838200" y="1641752"/>
            <a:ext cx="4391025" cy="1323439"/>
          </a:xfrm>
        </p:spPr>
        <p:txBody>
          <a:bodyPr vert="horz" lIns="91440" tIns="45720" rIns="91440" bIns="45720" rtlCol="0" anchor="t">
            <a:normAutofit/>
          </a:bodyPr>
          <a:lstStyle/>
          <a:p>
            <a:r>
              <a:rPr lang="en-US" sz="4000">
                <a:solidFill>
                  <a:schemeClr val="bg1"/>
                </a:solidFill>
              </a:rPr>
              <a:t>Brazilian</a:t>
            </a:r>
            <a:r>
              <a:rPr lang="en-US" sz="4000" kern="1200">
                <a:solidFill>
                  <a:schemeClr val="bg1"/>
                </a:solidFill>
                <a:latin typeface="+mj-lt"/>
                <a:ea typeface="+mj-ea"/>
                <a:cs typeface="+mj-cs"/>
              </a:rPr>
              <a:t> </a:t>
            </a:r>
            <a:r>
              <a:rPr lang="en-US" sz="4000">
                <a:solidFill>
                  <a:schemeClr val="bg1"/>
                </a:solidFill>
              </a:rPr>
              <a:t>Wandering</a:t>
            </a:r>
            <a:r>
              <a:rPr lang="en-US" sz="4000" kern="1200">
                <a:solidFill>
                  <a:schemeClr val="bg1"/>
                </a:solidFill>
                <a:latin typeface="+mj-lt"/>
                <a:ea typeface="+mj-ea"/>
                <a:cs typeface="+mj-cs"/>
              </a:rPr>
              <a:t> </a:t>
            </a:r>
            <a:r>
              <a:rPr lang="en-US" sz="4000">
                <a:solidFill>
                  <a:schemeClr val="bg1"/>
                </a:solidFill>
              </a:rPr>
              <a:t>Spider</a:t>
            </a:r>
            <a:endParaRPr lang="en-US" sz="4000" kern="1200" dirty="0">
              <a:solidFill>
                <a:schemeClr val="bg1"/>
              </a:solidFill>
              <a:latin typeface="+mj-lt"/>
              <a:ea typeface="+mj-ea"/>
              <a:cs typeface="+mj-cs"/>
            </a:endParaRPr>
          </a:p>
        </p:txBody>
      </p:sp>
      <p:sp>
        <p:nvSpPr>
          <p:cNvPr id="3" name="TextBox 2">
            <a:extLst>
              <a:ext uri="{FF2B5EF4-FFF2-40B4-BE49-F238E27FC236}">
                <a16:creationId xmlns:a16="http://schemas.microsoft.com/office/drawing/2014/main" id="{4BD19DA3-513B-B155-C656-F59D284B3A2C}"/>
              </a:ext>
            </a:extLst>
          </p:cNvPr>
          <p:cNvSpPr txBox="1"/>
          <p:nvPr/>
        </p:nvSpPr>
        <p:spPr>
          <a:xfrm>
            <a:off x="838200" y="3146400"/>
            <a:ext cx="4391025" cy="245430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1400" dirty="0">
                <a:solidFill>
                  <a:schemeClr val="bg1">
                    <a:alpha val="80000"/>
                  </a:schemeClr>
                </a:solidFill>
              </a:rPr>
              <a:t>The </a:t>
            </a:r>
            <a:r>
              <a:rPr lang="en-US" sz="1400" dirty="0" err="1">
                <a:solidFill>
                  <a:schemeClr val="bg1">
                    <a:alpha val="80000"/>
                  </a:schemeClr>
                </a:solidFill>
              </a:rPr>
              <a:t>brazilian</a:t>
            </a:r>
            <a:r>
              <a:rPr lang="en-US" sz="1400" dirty="0">
                <a:solidFill>
                  <a:schemeClr val="bg1">
                    <a:alpha val="80000"/>
                  </a:schemeClr>
                </a:solidFill>
              </a:rPr>
              <a:t> wandering is a small but super insect! It's the deadliest spider you'll find in the Amazon. You'd better watch out for this injecting insect. If you </a:t>
            </a:r>
            <a:r>
              <a:rPr lang="en-US" sz="1400" dirty="0" err="1">
                <a:solidFill>
                  <a:schemeClr val="bg1">
                    <a:alpha val="80000"/>
                  </a:schemeClr>
                </a:solidFill>
              </a:rPr>
              <a:t>aggitate</a:t>
            </a:r>
            <a:r>
              <a:rPr lang="en-US" sz="1400" dirty="0">
                <a:solidFill>
                  <a:schemeClr val="bg1">
                    <a:alpha val="80000"/>
                  </a:schemeClr>
                </a:solidFill>
              </a:rPr>
              <a:t> this arachnid, it will use its deadliest weapon to make you regret ever crossing paths with it.</a:t>
            </a:r>
          </a:p>
          <a:p>
            <a:pPr indent="-228600">
              <a:lnSpc>
                <a:spcPct val="90000"/>
              </a:lnSpc>
              <a:spcAft>
                <a:spcPts val="600"/>
              </a:spcAft>
              <a:buFont typeface="Arial" panose="020B0604020202020204" pitchFamily="34" charset="0"/>
              <a:buChar char="•"/>
            </a:pPr>
            <a:r>
              <a:rPr lang="en-US" sz="1400" dirty="0">
                <a:solidFill>
                  <a:schemeClr val="bg1">
                    <a:alpha val="80000"/>
                  </a:schemeClr>
                </a:solidFill>
              </a:rPr>
              <a:t>This nightmarish thing eats things its size or larger. These include insects, other spiders and even small </a:t>
            </a:r>
            <a:r>
              <a:rPr lang="en-US" sz="1400" dirty="0" err="1">
                <a:solidFill>
                  <a:schemeClr val="bg1">
                    <a:alpha val="80000"/>
                  </a:schemeClr>
                </a:solidFill>
              </a:rPr>
              <a:t>amphipians</a:t>
            </a:r>
            <a:r>
              <a:rPr lang="en-US" sz="1400" dirty="0">
                <a:solidFill>
                  <a:schemeClr val="bg1">
                    <a:alpha val="80000"/>
                  </a:schemeClr>
                </a:solidFill>
              </a:rPr>
              <a:t>, reptiles and mice. Good thing it's not our size, otherwise it would probably be having us for lunch!</a:t>
            </a:r>
          </a:p>
          <a:p>
            <a:pPr indent="-228600">
              <a:lnSpc>
                <a:spcPct val="90000"/>
              </a:lnSpc>
              <a:spcAft>
                <a:spcPts val="600"/>
              </a:spcAft>
              <a:buFont typeface="Arial" panose="020B0604020202020204" pitchFamily="34" charset="0"/>
              <a:buChar char="•"/>
            </a:pPr>
            <a:r>
              <a:rPr lang="en-US" sz="1400" dirty="0">
                <a:solidFill>
                  <a:schemeClr val="bg1">
                    <a:alpha val="80000"/>
                  </a:schemeClr>
                </a:solidFill>
              </a:rPr>
              <a:t>This arachnid alchemist's deadliest weapon is its venom. If it gets chance and injects you with its potent poison the symptoms you will face include pain radiating to the chest, an increased heart rate, dizziness, nausea, coldness, drooling and  vomiting. People can truly say that this spider is deadly!</a:t>
            </a:r>
          </a:p>
        </p:txBody>
      </p:sp>
      <p:pic>
        <p:nvPicPr>
          <p:cNvPr id="6" name="Picture 5" descr="A close up of a spider&#10;&#10;Description automatically generated">
            <a:extLst>
              <a:ext uri="{FF2B5EF4-FFF2-40B4-BE49-F238E27FC236}">
                <a16:creationId xmlns:a16="http://schemas.microsoft.com/office/drawing/2014/main" id="{0C56D40A-F531-B55E-598F-E8528816A5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5999" y="1660213"/>
            <a:ext cx="5260976" cy="3498549"/>
          </a:xfrm>
          <a:prstGeom prst="rect">
            <a:avLst/>
          </a:prstGeom>
        </p:spPr>
      </p:pic>
    </p:spTree>
    <p:extLst>
      <p:ext uri="{BB962C8B-B14F-4D97-AF65-F5344CB8AC3E}">
        <p14:creationId xmlns:p14="http://schemas.microsoft.com/office/powerpoint/2010/main" val="725046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3FD70-6028-E0D2-D8C9-B0BAF8036A12}"/>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a:t>Green Anaconda</a:t>
            </a:r>
          </a:p>
        </p:txBody>
      </p:sp>
      <p:sp>
        <p:nvSpPr>
          <p:cNvPr id="3" name="TextBox 2">
            <a:extLst>
              <a:ext uri="{FF2B5EF4-FFF2-40B4-BE49-F238E27FC236}">
                <a16:creationId xmlns:a16="http://schemas.microsoft.com/office/drawing/2014/main" id="{3F7416D9-AE24-C25C-9540-41FFE0AE98D1}"/>
              </a:ext>
            </a:extLst>
          </p:cNvPr>
          <p:cNvSpPr txBox="1"/>
          <p:nvPr/>
        </p:nvSpPr>
        <p:spPr>
          <a:xfrm>
            <a:off x="761802" y="2743200"/>
            <a:ext cx="4646905" cy="361314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600"/>
              <a:t>This deadly reptile uses its strong jaws to capture its prey, uses its body to suffocate them and then swallows them whole. This is a very effective hunting technique too. If they wanted to then they could actually swallow a human whole.</a:t>
            </a:r>
          </a:p>
          <a:p>
            <a:pPr indent="-228600">
              <a:lnSpc>
                <a:spcPct val="90000"/>
              </a:lnSpc>
              <a:spcAft>
                <a:spcPts val="600"/>
              </a:spcAft>
              <a:buFont typeface="Arial" panose="020B0604020202020204" pitchFamily="34" charset="0"/>
              <a:buChar char="•"/>
            </a:pPr>
            <a:r>
              <a:rPr lang="en-US" sz="1600"/>
              <a:t>Green anacondas usually prey on fish, reptiles( including caiman), amphibians, tapirs, deer, dogs, capybaras, sheep, and any other animals that come down to drink from the water where the anaconda resides. </a:t>
            </a:r>
          </a:p>
          <a:p>
            <a:pPr indent="-228600">
              <a:lnSpc>
                <a:spcPct val="90000"/>
              </a:lnSpc>
              <a:spcAft>
                <a:spcPts val="600"/>
              </a:spcAft>
              <a:buFont typeface="Arial" panose="020B0604020202020204" pitchFamily="34" charset="0"/>
              <a:buChar char="•"/>
            </a:pPr>
            <a:r>
              <a:rPr lang="en-US" sz="1600"/>
              <a:t>Green anacondas are a kind of snake that thrives in the water even more than they do on land. Even with their large bodies, they can move quite quickly in the water. This is definitely a dangerous animal.</a:t>
            </a:r>
          </a:p>
        </p:txBody>
      </p:sp>
      <p:pic>
        <p:nvPicPr>
          <p:cNvPr id="4" name="Picture 3" descr="A snake with its mouth open&#10;&#10;Description automatically generated">
            <a:extLst>
              <a:ext uri="{FF2B5EF4-FFF2-40B4-BE49-F238E27FC236}">
                <a16:creationId xmlns:a16="http://schemas.microsoft.com/office/drawing/2014/main" id="{B9A9646F-2618-BD84-823B-13E4B94AF523}"/>
              </a:ext>
            </a:extLst>
          </p:cNvPr>
          <p:cNvPicPr>
            <a:picLocks noChangeAspect="1"/>
          </p:cNvPicPr>
          <p:nvPr/>
        </p:nvPicPr>
        <p:blipFill>
          <a:blip r:embed="rId2">
            <a:extLst>
              <a:ext uri="{837473B0-CC2E-450A-ABE3-18F120FF3D39}">
                <a1611:picAttrSrcUrl xmlns:a1611="http://schemas.microsoft.com/office/drawing/2016/11/main" r:id="rId3"/>
              </a:ext>
            </a:extLst>
          </a:blip>
          <a:srcRect l="7687" r="27795" b="-1"/>
          <a:stretch/>
        </p:blipFill>
        <p:spPr>
          <a:xfrm>
            <a:off x="6096000" y="1"/>
            <a:ext cx="6102825" cy="6858000"/>
          </a:xfrm>
          <a:prstGeom prst="rect">
            <a:avLst/>
          </a:prstGeom>
        </p:spPr>
      </p:pic>
    </p:spTree>
    <p:extLst>
      <p:ext uri="{BB962C8B-B14F-4D97-AF65-F5344CB8AC3E}">
        <p14:creationId xmlns:p14="http://schemas.microsoft.com/office/powerpoint/2010/main" val="2689598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mazon Poison Dart Frogs">
            <a:extLst>
              <a:ext uri="{FF2B5EF4-FFF2-40B4-BE49-F238E27FC236}">
                <a16:creationId xmlns:a16="http://schemas.microsoft.com/office/drawing/2014/main" id="{BAA171EB-7D25-3147-80F3-7ABA0314C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312" r="2" b="2"/>
          <a:stretch/>
        </p:blipFill>
        <p:spPr bwMode="auto">
          <a:xfrm flipH="1">
            <a:off x="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tx1"/>
              </a:gs>
              <a:gs pos="35000">
                <a:schemeClr val="tx1">
                  <a:alpha val="76000"/>
                </a:schemeClr>
              </a:gs>
              <a:gs pos="19000">
                <a:schemeClr val="tx1">
                  <a:alpha val="40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C8E884-A187-E7CD-9E63-D5253AA86187}"/>
              </a:ext>
            </a:extLst>
          </p:cNvPr>
          <p:cNvSpPr>
            <a:spLocks noGrp="1"/>
          </p:cNvSpPr>
          <p:nvPr>
            <p:ph type="title"/>
          </p:nvPr>
        </p:nvSpPr>
        <p:spPr>
          <a:xfrm>
            <a:off x="8395868" y="1161288"/>
            <a:ext cx="3438144" cy="1124712"/>
          </a:xfrm>
        </p:spPr>
        <p:txBody>
          <a:bodyPr vert="horz" lIns="91440" tIns="45720" rIns="91440" bIns="45720" rtlCol="0" anchor="b">
            <a:normAutofit/>
          </a:bodyPr>
          <a:lstStyle/>
          <a:p>
            <a:r>
              <a:rPr lang="en-US" sz="2800">
                <a:solidFill>
                  <a:schemeClr val="bg1"/>
                </a:solidFill>
              </a:rPr>
              <a:t>Poison Dart Frog </a:t>
            </a:r>
          </a:p>
        </p:txBody>
      </p:sp>
      <p:sp>
        <p:nvSpPr>
          <p:cNvPr id="1035" name="Rectangle 103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65EA3DA-A542-9E82-CDF5-C33139013867}"/>
              </a:ext>
            </a:extLst>
          </p:cNvPr>
          <p:cNvSpPr txBox="1"/>
          <p:nvPr/>
        </p:nvSpPr>
        <p:spPr>
          <a:xfrm>
            <a:off x="8395868" y="2718054"/>
            <a:ext cx="3438906"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300" dirty="0">
                <a:solidFill>
                  <a:schemeClr val="bg1"/>
                </a:solidFill>
              </a:rPr>
              <a:t>This vibrant-</a:t>
            </a:r>
            <a:r>
              <a:rPr lang="en-US" sz="1300" dirty="0" err="1">
                <a:solidFill>
                  <a:schemeClr val="bg1"/>
                </a:solidFill>
              </a:rPr>
              <a:t>coloured</a:t>
            </a:r>
            <a:r>
              <a:rPr lang="en-US" sz="1300" dirty="0">
                <a:solidFill>
                  <a:schemeClr val="bg1"/>
                </a:solidFill>
              </a:rPr>
              <a:t> amphibian is a key part in hunting in indigenous tribes. Their bodies are covered in a potent poison that people in the past rubbed darts( arrows) against that paralyzes and slowly kills anything that touches or eats it. </a:t>
            </a:r>
          </a:p>
          <a:p>
            <a:pPr indent="-228600">
              <a:lnSpc>
                <a:spcPct val="90000"/>
              </a:lnSpc>
              <a:spcAft>
                <a:spcPts val="600"/>
              </a:spcAft>
              <a:buFont typeface="Arial" panose="020B0604020202020204" pitchFamily="34" charset="0"/>
              <a:buChar char="•"/>
            </a:pPr>
            <a:r>
              <a:rPr lang="en-US" sz="1300" dirty="0">
                <a:solidFill>
                  <a:schemeClr val="bg1"/>
                </a:solidFill>
              </a:rPr>
              <a:t>It preys on all kinds of bugs including fruit flies, termites, ants, young crickets, and some smaller species of beetles. Only one thing eats this animal though, the </a:t>
            </a:r>
            <a:r>
              <a:rPr lang="en-US" sz="1300" dirty="0" err="1">
                <a:solidFill>
                  <a:schemeClr val="bg1"/>
                </a:solidFill>
              </a:rPr>
              <a:t>leimadophis</a:t>
            </a:r>
            <a:r>
              <a:rPr lang="en-US" sz="1300" dirty="0">
                <a:solidFill>
                  <a:schemeClr val="bg1"/>
                </a:solidFill>
              </a:rPr>
              <a:t> Epinephelus, which is a species of snake that has adapted to its venom.</a:t>
            </a:r>
          </a:p>
          <a:p>
            <a:pPr indent="-228600">
              <a:lnSpc>
                <a:spcPct val="90000"/>
              </a:lnSpc>
              <a:spcAft>
                <a:spcPts val="600"/>
              </a:spcAft>
              <a:buFont typeface="Arial" panose="020B0604020202020204" pitchFamily="34" charset="0"/>
              <a:buChar char="•"/>
            </a:pPr>
            <a:r>
              <a:rPr lang="en-US" sz="1300" dirty="0">
                <a:solidFill>
                  <a:schemeClr val="bg1"/>
                </a:solidFill>
              </a:rPr>
              <a:t>Poison dart frogs may not be the biggest but their poison definitely makes up for it.</a:t>
            </a:r>
          </a:p>
        </p:txBody>
      </p:sp>
    </p:spTree>
    <p:extLst>
      <p:ext uri="{BB962C8B-B14F-4D97-AF65-F5344CB8AC3E}">
        <p14:creationId xmlns:p14="http://schemas.microsoft.com/office/powerpoint/2010/main" val="1551629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eopard walking on a dirt road&#10;&#10;Description automatically generated">
            <a:extLst>
              <a:ext uri="{FF2B5EF4-FFF2-40B4-BE49-F238E27FC236}">
                <a16:creationId xmlns:a16="http://schemas.microsoft.com/office/drawing/2014/main" id="{4786F04A-C956-9CBC-8808-C25804C243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358"/>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1A03D0-1674-A738-A1A8-5933EB1ABF77}"/>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dirty="0"/>
              <a:t>The deadliest of all: The jaguar</a:t>
            </a:r>
          </a:p>
        </p:txBody>
      </p:sp>
      <p:sp>
        <p:nvSpPr>
          <p:cNvPr id="3" name="TextBox 2">
            <a:extLst>
              <a:ext uri="{FF2B5EF4-FFF2-40B4-BE49-F238E27FC236}">
                <a16:creationId xmlns:a16="http://schemas.microsoft.com/office/drawing/2014/main" id="{BF1CAE9D-B796-2000-F874-4F3E121C27D7}"/>
              </a:ext>
            </a:extLst>
          </p:cNvPr>
          <p:cNvSpPr txBox="1"/>
          <p:nvPr/>
        </p:nvSpPr>
        <p:spPr>
          <a:xfrm>
            <a:off x="753161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a:t>The jaguar is a ferocious feline. It’s the deadliest animal in the Amazon Rainforest. It uses its ninja-like camouflage to sneak up on its prey, and then pounces, unleashing the fatal blow. This big cat will kill you if you annoy it. It will do this by biting something that every animal( including people) has; the neck.</a:t>
            </a:r>
          </a:p>
          <a:p>
            <a:pPr indent="-228600">
              <a:lnSpc>
                <a:spcPct val="90000"/>
              </a:lnSpc>
              <a:spcAft>
                <a:spcPts val="600"/>
              </a:spcAft>
              <a:buFont typeface="Arial" panose="020B0604020202020204" pitchFamily="34" charset="0"/>
              <a:buChar char="•"/>
            </a:pPr>
            <a:r>
              <a:rPr lang="en-US" sz="1400"/>
              <a:t>This smart creature hunts multiple animals including peccaries, capybaras, pacas, agoutis, deer, opossum, rabbits, armadillos, tapirs, caimans, turtles, livestock and other various reptiles, birds and fish species. That’s A LOT! </a:t>
            </a:r>
          </a:p>
          <a:p>
            <a:pPr indent="-228600">
              <a:lnSpc>
                <a:spcPct val="90000"/>
              </a:lnSpc>
              <a:spcAft>
                <a:spcPts val="600"/>
              </a:spcAft>
              <a:buFont typeface="Arial" panose="020B0604020202020204" pitchFamily="34" charset="0"/>
              <a:buChar char="•"/>
            </a:pPr>
            <a:r>
              <a:rPr lang="en-US" sz="1400"/>
              <a:t>Unlike the amount of prey it hunts, nothing really hunts jaguars. They are deadly apex predators that you could call the king of the rainforest!</a:t>
            </a:r>
          </a:p>
        </p:txBody>
      </p:sp>
    </p:spTree>
    <p:extLst>
      <p:ext uri="{BB962C8B-B14F-4D97-AF65-F5344CB8AC3E}">
        <p14:creationId xmlns:p14="http://schemas.microsoft.com/office/powerpoint/2010/main" val="271897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Online Media 1" title="How Do Jaguars Thrive in the Amazon Rainforest #shorts">
            <a:hlinkClick r:id="" action="ppaction://media"/>
            <a:extLst>
              <a:ext uri="{FF2B5EF4-FFF2-40B4-BE49-F238E27FC236}">
                <a16:creationId xmlns:a16="http://schemas.microsoft.com/office/drawing/2014/main" id="{0BDA16C8-1007-7584-0649-34BA1DA5EAC1}"/>
              </a:ext>
            </a:extLst>
          </p:cNvPr>
          <p:cNvPicPr>
            <a:picLocks noRot="1" noChangeAspect="1"/>
          </p:cNvPicPr>
          <p:nvPr>
            <a:videoFile r:link="rId1"/>
          </p:nvPr>
        </p:nvPicPr>
        <p:blipFill>
          <a:blip r:embed="rId3"/>
          <a:stretch>
            <a:fillRect/>
          </a:stretch>
        </p:blipFill>
        <p:spPr>
          <a:xfrm>
            <a:off x="1730326" y="9776"/>
            <a:ext cx="4375683" cy="6848224"/>
          </a:xfrm>
          <a:prstGeom prst="rect">
            <a:avLst/>
          </a:prstGeom>
        </p:spPr>
      </p:pic>
      <p:grpSp>
        <p:nvGrpSpPr>
          <p:cNvPr id="11" name="Group 10">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2"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9023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792d246-d363-40e2-82bc-6f0655128b68}" enabled="1" method="Standard" siteId="{372ee9e0-9ce0-4033-a64a-c07073a91ecd}"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1031</Words>
  <Application>Microsoft Office PowerPoint</Application>
  <PresentationFormat>Widescreen</PresentationFormat>
  <Paragraphs>45</Paragraphs>
  <Slides>11</Slides>
  <Notes>0</Notes>
  <HiddenSlides>1</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 theme</vt:lpstr>
      <vt:lpstr>The deadliest animals of the Amazon Rainforest</vt:lpstr>
      <vt:lpstr>Contents</vt:lpstr>
      <vt:lpstr>An overview of the deadly creatures of the Amazon Rainforest</vt:lpstr>
      <vt:lpstr>Piranha</vt:lpstr>
      <vt:lpstr>Brazilian Wandering Spider</vt:lpstr>
      <vt:lpstr>Green Anaconda</vt:lpstr>
      <vt:lpstr>Poison Dart Frog </vt:lpstr>
      <vt:lpstr>The deadliest of all: The jaguar</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Alison Gatenby</dc:creator>
  <cp:lastModifiedBy>Alison Gatenby</cp:lastModifiedBy>
  <cp:revision>667</cp:revision>
  <dcterms:created xsi:type="dcterms:W3CDTF">2025-01-08T17:07:29Z</dcterms:created>
  <dcterms:modified xsi:type="dcterms:W3CDTF">2025-01-29T14:23:40Z</dcterms:modified>
</cp:coreProperties>
</file>