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5"/>
  </p:notesMasterIdLst>
  <p:handoutMasterIdLst>
    <p:handoutMasterId r:id="rId16"/>
  </p:handoutMasterIdLst>
  <p:sldIdLst>
    <p:sldId id="258" r:id="rId2"/>
    <p:sldId id="264" r:id="rId3"/>
    <p:sldId id="268" r:id="rId4"/>
    <p:sldId id="269" r:id="rId5"/>
    <p:sldId id="270" r:id="rId6"/>
    <p:sldId id="271" r:id="rId7"/>
    <p:sldId id="272" r:id="rId8"/>
    <p:sldId id="273" r:id="rId9"/>
    <p:sldId id="274" r:id="rId10"/>
    <p:sldId id="277" r:id="rId11"/>
    <p:sldId id="279" r:id="rId12"/>
    <p:sldId id="280" r:id="rId13"/>
    <p:sldId id="267" r:id="rId14"/>
  </p:sldIdLst>
  <p:sldSz cx="9144000" cy="6858000" type="screen4x3"/>
  <p:notesSz cx="6858000" cy="9144000"/>
  <p:embeddedFontLst>
    <p:embeddedFont>
      <p:font typeface="Twinkl" panose="020B0604020202020204" charset="0"/>
      <p:regular r:id="rId17"/>
      <p:bold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E7"/>
    <a:srgbClr val="00B6F4"/>
    <a:srgbClr val="00A7E6"/>
    <a:srgbClr val="AFDEF8"/>
    <a:srgbClr val="E4004F"/>
    <a:srgbClr val="18A0DB"/>
    <a:srgbClr val="0079C2"/>
    <a:srgbClr val="00639A"/>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8" autoAdjust="0"/>
    <p:restoredTop sz="94660"/>
  </p:normalViewPr>
  <p:slideViewPr>
    <p:cSldViewPr snapToGrid="0" showGuides="1">
      <p:cViewPr varScale="1">
        <p:scale>
          <a:sx n="74" d="100"/>
          <a:sy n="74" d="100"/>
        </p:scale>
        <p:origin x="1290"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27/09/2020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27/09/2020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6E21D0-6963-4CE0-827A-5E589E2691FF}"/>
              </a:ext>
            </a:extLst>
          </p:cNvPr>
          <p:cNvSpPr>
            <a:spLocks noGrp="1"/>
          </p:cNvSpPr>
          <p:nvPr>
            <p:ph type="title"/>
          </p:nvPr>
        </p:nvSpPr>
        <p:spPr/>
        <p:txBody>
          <a:bodyPr/>
          <a:lstStyle/>
          <a:p>
            <a:r>
              <a:rPr lang="en-GB" dirty="0"/>
              <a:t>Take Time Out</a:t>
            </a:r>
          </a:p>
        </p:txBody>
      </p:sp>
      <p:sp>
        <p:nvSpPr>
          <p:cNvPr id="3" name="Rectangle 2">
            <a:extLst>
              <a:ext uri="{FF2B5EF4-FFF2-40B4-BE49-F238E27FC236}">
                <a16:creationId xmlns:a16="http://schemas.microsoft.com/office/drawing/2014/main" xmlns="" id="{0F2CB70D-C144-4491-84D6-F3451432C462}"/>
              </a:ext>
            </a:extLst>
          </p:cNvPr>
          <p:cNvSpPr/>
          <p:nvPr/>
        </p:nvSpPr>
        <p:spPr>
          <a:xfrm>
            <a:off x="755650" y="1513946"/>
            <a:ext cx="7632700" cy="830997"/>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dirty="0"/>
              <a:t>Things get really hectic at school these days and we can be just as busy at clubs and groups we go to after school. When do we make time </a:t>
            </a:r>
            <a:br>
              <a:rPr lang="en-GB" altLang="en-US" dirty="0"/>
            </a:br>
            <a:r>
              <a:rPr lang="en-GB" altLang="en-US" dirty="0"/>
              <a:t>for ourselves?</a:t>
            </a:r>
          </a:p>
        </p:txBody>
      </p:sp>
      <p:sp>
        <p:nvSpPr>
          <p:cNvPr id="4" name="Rectangle 3">
            <a:extLst>
              <a:ext uri="{FF2B5EF4-FFF2-40B4-BE49-F238E27FC236}">
                <a16:creationId xmlns:a16="http://schemas.microsoft.com/office/drawing/2014/main" xmlns="" id="{00C4FE0A-0AA1-4260-976F-B03B49D7DB4B}"/>
              </a:ext>
            </a:extLst>
          </p:cNvPr>
          <p:cNvSpPr/>
          <p:nvPr/>
        </p:nvSpPr>
        <p:spPr>
          <a:xfrm>
            <a:off x="755650" y="2808162"/>
            <a:ext cx="763270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nSpc>
                <a:spcPct val="100000"/>
              </a:lnSpc>
              <a:spcBef>
                <a:spcPct val="0"/>
              </a:spcBef>
              <a:buFontTx/>
              <a:buNone/>
            </a:pPr>
            <a:r>
              <a:rPr lang="en-GB" altLang="en-US" dirty="0">
                <a:solidFill>
                  <a:schemeClr val="tx1"/>
                </a:solidFill>
              </a:rPr>
              <a:t>Recharge your batteries – even if you just lie on </a:t>
            </a:r>
            <a:br>
              <a:rPr lang="en-GB" altLang="en-US" dirty="0">
                <a:solidFill>
                  <a:schemeClr val="tx1"/>
                </a:solidFill>
              </a:rPr>
            </a:br>
            <a:r>
              <a:rPr lang="en-GB" altLang="en-US" dirty="0">
                <a:solidFill>
                  <a:schemeClr val="tx1"/>
                </a:solidFill>
              </a:rPr>
              <a:t>your bed for 10 minutes in peace and quiet.</a:t>
            </a:r>
          </a:p>
        </p:txBody>
      </p:sp>
      <p:sp>
        <p:nvSpPr>
          <p:cNvPr id="5" name="Rectangle 4">
            <a:extLst>
              <a:ext uri="{FF2B5EF4-FFF2-40B4-BE49-F238E27FC236}">
                <a16:creationId xmlns:a16="http://schemas.microsoft.com/office/drawing/2014/main" xmlns="" id="{02E351F5-BAAA-4EDF-BB37-B6C092B4FF6A}"/>
              </a:ext>
            </a:extLst>
          </p:cNvPr>
          <p:cNvSpPr/>
          <p:nvPr/>
        </p:nvSpPr>
        <p:spPr>
          <a:xfrm>
            <a:off x="755650" y="3835090"/>
            <a:ext cx="763270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lnSpc>
                <a:spcPct val="100000"/>
              </a:lnSpc>
              <a:spcBef>
                <a:spcPct val="0"/>
              </a:spcBef>
              <a:buFontTx/>
              <a:buNone/>
            </a:pPr>
            <a:r>
              <a:rPr lang="en-GB" altLang="en-US" dirty="0">
                <a:solidFill>
                  <a:schemeClr val="tx1"/>
                </a:solidFill>
              </a:rPr>
              <a:t>Write down how you’re feeling. It’s a good way to get </a:t>
            </a:r>
            <a:br>
              <a:rPr lang="en-GB" altLang="en-US" dirty="0">
                <a:solidFill>
                  <a:schemeClr val="tx1"/>
                </a:solidFill>
              </a:rPr>
            </a:br>
            <a:r>
              <a:rPr lang="en-GB" altLang="en-US" dirty="0">
                <a:solidFill>
                  <a:schemeClr val="tx1"/>
                </a:solidFill>
              </a:rPr>
              <a:t>things off your mind without upsetting anyone else.</a:t>
            </a:r>
          </a:p>
        </p:txBody>
      </p:sp>
      <p:sp>
        <p:nvSpPr>
          <p:cNvPr id="6" name="Rectangle 5">
            <a:extLst>
              <a:ext uri="{FF2B5EF4-FFF2-40B4-BE49-F238E27FC236}">
                <a16:creationId xmlns:a16="http://schemas.microsoft.com/office/drawing/2014/main" xmlns="" id="{37EA8292-EF25-46FB-8759-A6AF3393D136}"/>
              </a:ext>
            </a:extLst>
          </p:cNvPr>
          <p:cNvSpPr/>
          <p:nvPr/>
        </p:nvSpPr>
        <p:spPr>
          <a:xfrm>
            <a:off x="755650" y="4897173"/>
            <a:ext cx="763270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nSpc>
                <a:spcPct val="100000"/>
              </a:lnSpc>
              <a:spcBef>
                <a:spcPct val="0"/>
              </a:spcBef>
              <a:buFontTx/>
              <a:buNone/>
            </a:pPr>
            <a:r>
              <a:rPr lang="en-GB" altLang="en-US" dirty="0">
                <a:solidFill>
                  <a:schemeClr val="tx1"/>
                </a:solidFill>
              </a:rPr>
              <a:t>Think of your favourite place. Remember what you </a:t>
            </a:r>
            <a:br>
              <a:rPr lang="en-GB" altLang="en-US" dirty="0">
                <a:solidFill>
                  <a:schemeClr val="tx1"/>
                </a:solidFill>
              </a:rPr>
            </a:br>
            <a:r>
              <a:rPr lang="en-GB" altLang="en-US" dirty="0">
                <a:solidFill>
                  <a:schemeClr val="tx1"/>
                </a:solidFill>
              </a:rPr>
              <a:t>might hear, see and feel like when you’re there.</a:t>
            </a:r>
          </a:p>
        </p:txBody>
      </p:sp>
      <p:pic>
        <p:nvPicPr>
          <p:cNvPr id="10" name="Picture 9">
            <a:extLst>
              <a:ext uri="{FF2B5EF4-FFF2-40B4-BE49-F238E27FC236}">
                <a16:creationId xmlns:a16="http://schemas.microsoft.com/office/drawing/2014/main" xmlns="" id="{E7C01A42-10DF-4B7F-B157-5DA07BDEC0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462985">
            <a:off x="6593092" y="1885831"/>
            <a:ext cx="973782" cy="2651282"/>
          </a:xfrm>
          <a:prstGeom prst="rect">
            <a:avLst/>
          </a:prstGeom>
        </p:spPr>
      </p:pic>
      <p:pic>
        <p:nvPicPr>
          <p:cNvPr id="18" name="Picture 17">
            <a:extLst>
              <a:ext uri="{FF2B5EF4-FFF2-40B4-BE49-F238E27FC236}">
                <a16:creationId xmlns:a16="http://schemas.microsoft.com/office/drawing/2014/main" xmlns="" id="{04BF25C3-2C30-4CC2-B7F6-1EFDBCF117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80731">
            <a:off x="853224" y="3496580"/>
            <a:ext cx="2011814" cy="1449124"/>
          </a:xfrm>
          <a:prstGeom prst="rect">
            <a:avLst/>
          </a:prstGeom>
        </p:spPr>
      </p:pic>
      <p:pic>
        <p:nvPicPr>
          <p:cNvPr id="20" name="Picture 19">
            <a:extLst>
              <a:ext uri="{FF2B5EF4-FFF2-40B4-BE49-F238E27FC236}">
                <a16:creationId xmlns:a16="http://schemas.microsoft.com/office/drawing/2014/main" xmlns="" id="{99679657-14A2-4D19-8A15-8357DD7C9D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4250"/>
          <a:stretch/>
        </p:blipFill>
        <p:spPr>
          <a:xfrm>
            <a:off x="5771619" y="4726793"/>
            <a:ext cx="2616731" cy="1234521"/>
          </a:xfrm>
          <a:prstGeom prst="rect">
            <a:avLst/>
          </a:prstGeom>
        </p:spPr>
      </p:pic>
    </p:spTree>
    <p:extLst>
      <p:ext uri="{BB962C8B-B14F-4D97-AF65-F5344CB8AC3E}">
        <p14:creationId xmlns:p14="http://schemas.microsoft.com/office/powerpoint/2010/main" val="41644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altLang="en-US" sz="3600" dirty="0"/>
              <a:t>Spend Time With Friends</a:t>
            </a:r>
            <a:endParaRPr lang="en-GB" sz="3600" dirty="0">
              <a:latin typeface="+mn-lt"/>
            </a:endParaRPr>
          </a:p>
        </p:txBody>
      </p:sp>
      <p:sp>
        <p:nvSpPr>
          <p:cNvPr id="13" name="Rectangle 12">
            <a:extLst>
              <a:ext uri="{FF2B5EF4-FFF2-40B4-BE49-F238E27FC236}">
                <a16:creationId xmlns:a16="http://schemas.microsoft.com/office/drawing/2014/main" xmlns="" id="{CBC69C4D-DB8C-4B29-A9A1-2C3E2EEDF527}"/>
              </a:ext>
            </a:extLst>
          </p:cNvPr>
          <p:cNvSpPr/>
          <p:nvPr/>
        </p:nvSpPr>
        <p:spPr>
          <a:xfrm>
            <a:off x="755650" y="1513946"/>
            <a:ext cx="7632700" cy="276999"/>
          </a:xfrm>
          <a:prstGeom prst="rect">
            <a:avLst/>
          </a:prstGeom>
        </p:spPr>
        <p:txBody>
          <a:bodyPr wrap="square" lIns="0" tIns="0" rIns="0" bIns="0">
            <a:spAutoFit/>
          </a:bodyPr>
          <a:lstStyle/>
          <a:p>
            <a:pPr algn="ctr"/>
            <a:r>
              <a:rPr lang="en-GB" altLang="en-US" dirty="0"/>
              <a:t>Our friends are called friends for a reason! </a:t>
            </a:r>
          </a:p>
        </p:txBody>
      </p:sp>
      <p:grpSp>
        <p:nvGrpSpPr>
          <p:cNvPr id="19" name="Group 18">
            <a:extLst>
              <a:ext uri="{FF2B5EF4-FFF2-40B4-BE49-F238E27FC236}">
                <a16:creationId xmlns:a16="http://schemas.microsoft.com/office/drawing/2014/main" xmlns="" id="{371A3E03-7813-4C2E-90C3-BBE958035372}"/>
              </a:ext>
            </a:extLst>
          </p:cNvPr>
          <p:cNvGrpSpPr/>
          <p:nvPr/>
        </p:nvGrpSpPr>
        <p:grpSpPr>
          <a:xfrm>
            <a:off x="827895" y="2002536"/>
            <a:ext cx="7487430" cy="4056697"/>
            <a:chOff x="827895" y="2002536"/>
            <a:chExt cx="7487430" cy="4056697"/>
          </a:xfrm>
        </p:grpSpPr>
        <p:sp>
          <p:nvSpPr>
            <p:cNvPr id="15" name="Rectangle: Rounded Corners 14">
              <a:extLst>
                <a:ext uri="{FF2B5EF4-FFF2-40B4-BE49-F238E27FC236}">
                  <a16:creationId xmlns:a16="http://schemas.microsoft.com/office/drawing/2014/main" xmlns="" id="{3A3EDA21-525F-451C-9237-FB66EAD93419}"/>
                </a:ext>
              </a:extLst>
            </p:cNvPr>
            <p:cNvSpPr/>
            <p:nvPr/>
          </p:nvSpPr>
          <p:spPr>
            <a:xfrm>
              <a:off x="827895" y="5378344"/>
              <a:ext cx="7487430" cy="680889"/>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altLang="en-US" sz="1600" dirty="0">
                  <a:solidFill>
                    <a:schemeClr val="tx1"/>
                  </a:solidFill>
                </a:rPr>
                <a:t>Arrange to see a friend so that you have something to look forward to – maybe a trip to the cinema or shops.</a:t>
              </a:r>
            </a:p>
          </p:txBody>
        </p:sp>
        <p:pic>
          <p:nvPicPr>
            <p:cNvPr id="18" name="Picture 17">
              <a:extLst>
                <a:ext uri="{FF2B5EF4-FFF2-40B4-BE49-F238E27FC236}">
                  <a16:creationId xmlns:a16="http://schemas.microsoft.com/office/drawing/2014/main" xmlns="" id="{379C5A99-A6B8-4303-94DF-85BC7DFE81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261"/>
            <a:stretch/>
          </p:blipFill>
          <p:spPr>
            <a:xfrm>
              <a:off x="3105809" y="2002536"/>
              <a:ext cx="2922852" cy="3369564"/>
            </a:xfrm>
            <a:prstGeom prst="rect">
              <a:avLst/>
            </a:prstGeom>
          </p:spPr>
        </p:pic>
      </p:grpSp>
      <p:grpSp>
        <p:nvGrpSpPr>
          <p:cNvPr id="24" name="Group 23">
            <a:extLst>
              <a:ext uri="{FF2B5EF4-FFF2-40B4-BE49-F238E27FC236}">
                <a16:creationId xmlns:a16="http://schemas.microsoft.com/office/drawing/2014/main" xmlns="" id="{4EA58580-04B0-4FFF-B6E5-777C4E8B0716}"/>
              </a:ext>
            </a:extLst>
          </p:cNvPr>
          <p:cNvGrpSpPr/>
          <p:nvPr/>
        </p:nvGrpSpPr>
        <p:grpSpPr>
          <a:xfrm>
            <a:off x="827895" y="2018345"/>
            <a:ext cx="7487430" cy="4040888"/>
            <a:chOff x="827895" y="2018345"/>
            <a:chExt cx="7487430" cy="4040888"/>
          </a:xfrm>
        </p:grpSpPr>
        <p:sp>
          <p:nvSpPr>
            <p:cNvPr id="22" name="Rectangle: Rounded Corners 21">
              <a:extLst>
                <a:ext uri="{FF2B5EF4-FFF2-40B4-BE49-F238E27FC236}">
                  <a16:creationId xmlns:a16="http://schemas.microsoft.com/office/drawing/2014/main" xmlns="" id="{345886D6-1E82-4958-90DA-3A0BF0567BCC}"/>
                </a:ext>
              </a:extLst>
            </p:cNvPr>
            <p:cNvSpPr/>
            <p:nvPr/>
          </p:nvSpPr>
          <p:spPr>
            <a:xfrm>
              <a:off x="827895" y="5378344"/>
              <a:ext cx="7487430" cy="680889"/>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altLang="en-US" sz="1600" dirty="0">
                  <a:solidFill>
                    <a:schemeClr val="tx1"/>
                  </a:solidFill>
                </a:rPr>
                <a:t>If you have been spending a lot of time on your own recently, actively go and find a friend to spend time with. </a:t>
              </a:r>
            </a:p>
          </p:txBody>
        </p:sp>
        <p:pic>
          <p:nvPicPr>
            <p:cNvPr id="23" name="Picture 22">
              <a:extLst>
                <a:ext uri="{FF2B5EF4-FFF2-40B4-BE49-F238E27FC236}">
                  <a16:creationId xmlns:a16="http://schemas.microsoft.com/office/drawing/2014/main" xmlns="" id="{CAA0BBB0-93DF-499E-A111-C465EB89E8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5207"/>
            <a:stretch/>
          </p:blipFill>
          <p:spPr>
            <a:xfrm>
              <a:off x="2431318" y="2018345"/>
              <a:ext cx="4271833" cy="3356877"/>
            </a:xfrm>
            <a:prstGeom prst="rect">
              <a:avLst/>
            </a:prstGeom>
          </p:spPr>
        </p:pic>
      </p:grpSp>
      <p:grpSp>
        <p:nvGrpSpPr>
          <p:cNvPr id="28" name="Group 27">
            <a:extLst>
              <a:ext uri="{FF2B5EF4-FFF2-40B4-BE49-F238E27FC236}">
                <a16:creationId xmlns:a16="http://schemas.microsoft.com/office/drawing/2014/main" xmlns="" id="{0E5D2539-9DEC-4352-B043-F089E81B3273}"/>
              </a:ext>
            </a:extLst>
          </p:cNvPr>
          <p:cNvGrpSpPr/>
          <p:nvPr/>
        </p:nvGrpSpPr>
        <p:grpSpPr>
          <a:xfrm>
            <a:off x="823519" y="2002537"/>
            <a:ext cx="7487430" cy="4056696"/>
            <a:chOff x="823519" y="2002537"/>
            <a:chExt cx="7487430" cy="4056696"/>
          </a:xfrm>
        </p:grpSpPr>
        <p:sp>
          <p:nvSpPr>
            <p:cNvPr id="25" name="Rectangle: Rounded Corners 24">
              <a:extLst>
                <a:ext uri="{FF2B5EF4-FFF2-40B4-BE49-F238E27FC236}">
                  <a16:creationId xmlns:a16="http://schemas.microsoft.com/office/drawing/2014/main" xmlns="" id="{3C73DA59-D9B7-4962-B64D-74CD7CE61334}"/>
                </a:ext>
              </a:extLst>
            </p:cNvPr>
            <p:cNvSpPr/>
            <p:nvPr/>
          </p:nvSpPr>
          <p:spPr>
            <a:xfrm>
              <a:off x="823519" y="5378344"/>
              <a:ext cx="7487430" cy="680889"/>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altLang="en-US" sz="1600" dirty="0">
                  <a:solidFill>
                    <a:schemeClr val="tx1"/>
                  </a:solidFill>
                </a:rPr>
                <a:t>Confide in someone you trust. Tell them how you’re feeling. You never know, they have probably felt like that too, and might have some good advice.</a:t>
              </a:r>
            </a:p>
          </p:txBody>
        </p:sp>
        <p:pic>
          <p:nvPicPr>
            <p:cNvPr id="27" name="Picture 26">
              <a:extLst>
                <a:ext uri="{FF2B5EF4-FFF2-40B4-BE49-F238E27FC236}">
                  <a16:creationId xmlns:a16="http://schemas.microsoft.com/office/drawing/2014/main" xmlns="" id="{F38CDF5B-5E79-4231-8220-584D30A628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2071"/>
            <a:stretch/>
          </p:blipFill>
          <p:spPr>
            <a:xfrm>
              <a:off x="2199236" y="2002537"/>
              <a:ext cx="4735995" cy="3369564"/>
            </a:xfrm>
            <a:prstGeom prst="rect">
              <a:avLst/>
            </a:prstGeom>
          </p:spPr>
        </p:pic>
      </p:grpSp>
    </p:spTree>
    <p:extLst>
      <p:ext uri="{BB962C8B-B14F-4D97-AF65-F5344CB8AC3E}">
        <p14:creationId xmlns:p14="http://schemas.microsoft.com/office/powerpoint/2010/main" val="94177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F47FE932-41BB-44D9-A2B2-986842B839BD}"/>
              </a:ext>
            </a:extLst>
          </p:cNvPr>
          <p:cNvSpPr/>
          <p:nvPr/>
        </p:nvSpPr>
        <p:spPr>
          <a:xfrm>
            <a:off x="2914650" y="2758252"/>
            <a:ext cx="2821348" cy="2711197"/>
          </a:xfrm>
          <a:prstGeom prst="rect">
            <a:avLst/>
          </a:prstGeom>
          <a:solidFill>
            <a:srgbClr val="00A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altLang="en-US" sz="3600" dirty="0"/>
              <a:t>Ask For Help</a:t>
            </a:r>
            <a:endParaRPr lang="en-GB" sz="3600" dirty="0">
              <a:latin typeface="+mn-lt"/>
            </a:endParaRPr>
          </a:p>
        </p:txBody>
      </p:sp>
      <p:sp>
        <p:nvSpPr>
          <p:cNvPr id="17" name="Rectangle 16">
            <a:extLst>
              <a:ext uri="{FF2B5EF4-FFF2-40B4-BE49-F238E27FC236}">
                <a16:creationId xmlns:a16="http://schemas.microsoft.com/office/drawing/2014/main" xmlns="" id="{D1D7BC9B-7C2C-4FDC-BF73-4CA19EC0FE24}"/>
              </a:ext>
            </a:extLst>
          </p:cNvPr>
          <p:cNvSpPr/>
          <p:nvPr/>
        </p:nvSpPr>
        <p:spPr>
          <a:xfrm>
            <a:off x="2015415" y="1334701"/>
            <a:ext cx="5029200" cy="276999"/>
          </a:xfrm>
          <a:prstGeom prst="rect">
            <a:avLst/>
          </a:prstGeom>
        </p:spPr>
        <p:txBody>
          <a:bodyPr wrap="square" lIns="0" tIns="0" rIns="0" bIns="0">
            <a:spAutoFit/>
          </a:bodyPr>
          <a:lstStyle/>
          <a:p>
            <a:pPr algn="ctr">
              <a:lnSpc>
                <a:spcPct val="100000"/>
              </a:lnSpc>
              <a:spcBef>
                <a:spcPct val="0"/>
              </a:spcBef>
              <a:buFont typeface="Arial" panose="020B0604020202020204" pitchFamily="34" charset="0"/>
              <a:buNone/>
            </a:pPr>
            <a:r>
              <a:rPr lang="en-GB" altLang="en-US" dirty="0"/>
              <a:t>There are people out there to help you. </a:t>
            </a:r>
          </a:p>
        </p:txBody>
      </p:sp>
      <p:grpSp>
        <p:nvGrpSpPr>
          <p:cNvPr id="7" name="Group 6">
            <a:extLst>
              <a:ext uri="{FF2B5EF4-FFF2-40B4-BE49-F238E27FC236}">
                <a16:creationId xmlns:a16="http://schemas.microsoft.com/office/drawing/2014/main" xmlns="" id="{547E8FD3-5FED-4CF6-A313-5E16752A000F}"/>
              </a:ext>
            </a:extLst>
          </p:cNvPr>
          <p:cNvGrpSpPr/>
          <p:nvPr/>
        </p:nvGrpSpPr>
        <p:grpSpPr>
          <a:xfrm>
            <a:off x="1646458" y="1803472"/>
            <a:ext cx="5851084" cy="4620757"/>
            <a:chOff x="1740942" y="2046539"/>
            <a:chExt cx="5543298" cy="4377690"/>
          </a:xfrm>
        </p:grpSpPr>
        <p:grpSp>
          <p:nvGrpSpPr>
            <p:cNvPr id="6" name="Group 5">
              <a:extLst>
                <a:ext uri="{FF2B5EF4-FFF2-40B4-BE49-F238E27FC236}">
                  <a16:creationId xmlns:a16="http://schemas.microsoft.com/office/drawing/2014/main" xmlns="" id="{CD0E90C3-0522-4C6D-B567-B62973BB7170}"/>
                </a:ext>
              </a:extLst>
            </p:cNvPr>
            <p:cNvGrpSpPr/>
            <p:nvPr/>
          </p:nvGrpSpPr>
          <p:grpSpPr>
            <a:xfrm>
              <a:off x="1740942" y="2046539"/>
              <a:ext cx="5114196" cy="4377690"/>
              <a:chOff x="2000553" y="2046539"/>
              <a:chExt cx="5114196" cy="4377690"/>
            </a:xfrm>
          </p:grpSpPr>
          <p:sp>
            <p:nvSpPr>
              <p:cNvPr id="4" name="Oval 3">
                <a:extLst>
                  <a:ext uri="{FF2B5EF4-FFF2-40B4-BE49-F238E27FC236}">
                    <a16:creationId xmlns:a16="http://schemas.microsoft.com/office/drawing/2014/main" xmlns="" id="{D7123A86-0A85-4649-B941-C4D6317B5F21}"/>
                  </a:ext>
                </a:extLst>
              </p:cNvPr>
              <p:cNvSpPr/>
              <p:nvPr/>
            </p:nvSpPr>
            <p:spPr>
              <a:xfrm>
                <a:off x="4546170" y="2951095"/>
                <a:ext cx="2568579" cy="2568579"/>
              </a:xfrm>
              <a:prstGeom prst="ellipse">
                <a:avLst/>
              </a:prstGeom>
              <a:solidFill>
                <a:srgbClr val="00A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a:extLst>
                  <a:ext uri="{FF2B5EF4-FFF2-40B4-BE49-F238E27FC236}">
                    <a16:creationId xmlns:a16="http://schemas.microsoft.com/office/drawing/2014/main" xmlns="" id="{C429F0FE-2F54-4A14-B717-C31B558118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553" y="2046539"/>
                <a:ext cx="2769302" cy="4377690"/>
              </a:xfrm>
              <a:prstGeom prst="rect">
                <a:avLst/>
              </a:prstGeom>
            </p:spPr>
          </p:pic>
        </p:grpSp>
        <p:sp>
          <p:nvSpPr>
            <p:cNvPr id="20" name="Rectangle 19">
              <a:extLst>
                <a:ext uri="{FF2B5EF4-FFF2-40B4-BE49-F238E27FC236}">
                  <a16:creationId xmlns:a16="http://schemas.microsoft.com/office/drawing/2014/main" xmlns="" id="{B3E01AA4-213D-4E57-8EC7-F56DEB933B2D}"/>
                </a:ext>
              </a:extLst>
            </p:cNvPr>
            <p:cNvSpPr/>
            <p:nvPr/>
          </p:nvSpPr>
          <p:spPr>
            <a:xfrm>
              <a:off x="3857459" y="4019942"/>
              <a:ext cx="3426781" cy="349904"/>
            </a:xfrm>
            <a:prstGeom prst="rect">
              <a:avLst/>
            </a:prstGeom>
          </p:spPr>
          <p:txBody>
            <a:bodyPr wrap="square" lIns="0" tIns="0" rIns="0" bIns="0">
              <a:spAutoFit/>
            </a:bodyPr>
            <a:lstStyle/>
            <a:p>
              <a:pPr algn="ctr">
                <a:lnSpc>
                  <a:spcPct val="100000"/>
                </a:lnSpc>
                <a:spcBef>
                  <a:spcPct val="0"/>
                </a:spcBef>
                <a:buFont typeface="Arial" panose="020B0604020202020204" pitchFamily="34" charset="0"/>
                <a:buNone/>
              </a:pPr>
              <a:r>
                <a:rPr lang="en-GB" altLang="en-US" sz="2400" b="1" dirty="0">
                  <a:solidFill>
                    <a:schemeClr val="bg1"/>
                  </a:solidFill>
                </a:rPr>
                <a:t>Ask for help. </a:t>
              </a:r>
            </a:p>
          </p:txBody>
        </p:sp>
      </p:grpSp>
    </p:spTree>
    <p:extLst>
      <p:ext uri="{BB962C8B-B14F-4D97-AF65-F5344CB8AC3E}">
        <p14:creationId xmlns:p14="http://schemas.microsoft.com/office/powerpoint/2010/main" val="3908853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08F1341E-2398-46B6-9126-85A40EE1B529}"/>
              </a:ext>
            </a:extLst>
          </p:cNvPr>
          <p:cNvSpPr/>
          <p:nvPr/>
        </p:nvSpPr>
        <p:spPr>
          <a:xfrm>
            <a:off x="840581" y="1473200"/>
            <a:ext cx="4048290" cy="2640341"/>
          </a:xfrm>
          <a:prstGeom prst="roundRect">
            <a:avLst>
              <a:gd name="adj" fmla="val 0"/>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r>
              <a:rPr lang="en-GB" altLang="en-US" dirty="0">
                <a:solidFill>
                  <a:schemeClr val="bg1"/>
                </a:solidFill>
              </a:rPr>
              <a:t/>
            </a:r>
            <a:br>
              <a:rPr lang="en-GB" altLang="en-US" dirty="0">
                <a:solidFill>
                  <a:schemeClr val="bg1"/>
                </a:solidFill>
              </a:rPr>
            </a:br>
            <a:r>
              <a:rPr lang="en-GB" altLang="en-US" dirty="0">
                <a:solidFill>
                  <a:schemeClr val="bg1"/>
                </a:solidFill>
              </a:rPr>
              <a:t/>
            </a:r>
            <a:br>
              <a:rPr lang="en-GB" altLang="en-US" dirty="0">
                <a:solidFill>
                  <a:schemeClr val="bg1"/>
                </a:solidFill>
              </a:rPr>
            </a:br>
            <a:r>
              <a:rPr lang="en-GB" altLang="en-US" dirty="0">
                <a:solidFill>
                  <a:schemeClr val="bg1"/>
                </a:solidFill>
              </a:rPr>
              <a:t/>
            </a:r>
            <a:br>
              <a:rPr lang="en-GB" altLang="en-US" dirty="0">
                <a:solidFill>
                  <a:schemeClr val="bg1"/>
                </a:solidFill>
              </a:rPr>
            </a:br>
            <a:r>
              <a:rPr lang="en-GB" altLang="en-US" dirty="0">
                <a:solidFill>
                  <a:schemeClr val="bg1"/>
                </a:solidFill>
              </a:rPr>
              <a:t>Sometimes we feel low, anxious or unhappy and we can’t think why.</a:t>
            </a:r>
          </a:p>
          <a:p>
            <a:r>
              <a:rPr lang="en-GB" dirty="0">
                <a:solidFill>
                  <a:schemeClr val="bg1"/>
                </a:solidFill>
              </a:rPr>
              <a:t/>
            </a:r>
            <a:br>
              <a:rPr lang="en-GB" dirty="0">
                <a:solidFill>
                  <a:schemeClr val="bg1"/>
                </a:solidFill>
              </a:rPr>
            </a:br>
            <a:r>
              <a:rPr lang="en-GB" altLang="en-US" dirty="0">
                <a:solidFill>
                  <a:schemeClr val="bg1"/>
                </a:solidFill>
              </a:rPr>
              <a:t>Feeling like this is ok. But sometimes </a:t>
            </a:r>
            <a:br>
              <a:rPr lang="en-GB" altLang="en-US" dirty="0">
                <a:solidFill>
                  <a:schemeClr val="bg1"/>
                </a:solidFill>
              </a:rPr>
            </a:br>
            <a:r>
              <a:rPr lang="en-GB" altLang="en-US" dirty="0">
                <a:solidFill>
                  <a:schemeClr val="bg1"/>
                </a:solidFill>
              </a:rPr>
              <a:t>we feel like this for so long that we </a:t>
            </a:r>
            <a:br>
              <a:rPr lang="en-GB" altLang="en-US" dirty="0">
                <a:solidFill>
                  <a:schemeClr val="bg1"/>
                </a:solidFill>
              </a:rPr>
            </a:br>
            <a:r>
              <a:rPr lang="en-GB" altLang="en-US" dirty="0">
                <a:solidFill>
                  <a:schemeClr val="bg1"/>
                </a:solidFill>
              </a:rPr>
              <a:t>don’t want to do anything at all.</a:t>
            </a:r>
          </a:p>
          <a:p>
            <a:endParaRPr lang="en-GB" dirty="0"/>
          </a:p>
        </p:txBody>
      </p:sp>
      <p:sp>
        <p:nvSpPr>
          <p:cNvPr id="21" name="Title 20"/>
          <p:cNvSpPr>
            <a:spLocks noGrp="1"/>
          </p:cNvSpPr>
          <p:nvPr>
            <p:ph type="title"/>
          </p:nvPr>
        </p:nvSpPr>
        <p:spPr/>
        <p:txBody>
          <a:bodyPr/>
          <a:lstStyle/>
          <a:p>
            <a:r>
              <a:rPr lang="en-GB" altLang="en-US" sz="3600" dirty="0"/>
              <a:t>How Are You Feeling? </a:t>
            </a:r>
            <a:endParaRPr lang="en-GB" sz="3600" dirty="0">
              <a:latin typeface="+mn-lt"/>
            </a:endParaRPr>
          </a:p>
        </p:txBody>
      </p:sp>
      <p:sp>
        <p:nvSpPr>
          <p:cNvPr id="4" name="Rectangle: Rounded Corners 3">
            <a:extLst>
              <a:ext uri="{FF2B5EF4-FFF2-40B4-BE49-F238E27FC236}">
                <a16:creationId xmlns:a16="http://schemas.microsoft.com/office/drawing/2014/main" xmlns="" id="{B10C88AE-533F-4A12-84C8-3B9D4B115427}"/>
              </a:ext>
            </a:extLst>
          </p:cNvPr>
          <p:cNvSpPr/>
          <p:nvPr/>
        </p:nvSpPr>
        <p:spPr>
          <a:xfrm>
            <a:off x="859971" y="1473201"/>
            <a:ext cx="7532915" cy="649513"/>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Bef>
                <a:spcPct val="0"/>
              </a:spcBef>
            </a:pPr>
            <a:r>
              <a:rPr lang="en-GB" altLang="en-US" dirty="0">
                <a:solidFill>
                  <a:schemeClr val="tx1"/>
                </a:solidFill>
              </a:rPr>
              <a:t>Sometimes we can’t always explain how we are feeling. That’s usually the time someone we know asks us if we’re ok. </a:t>
            </a:r>
          </a:p>
        </p:txBody>
      </p:sp>
      <p:pic>
        <p:nvPicPr>
          <p:cNvPr id="9" name="Picture 8">
            <a:extLst>
              <a:ext uri="{FF2B5EF4-FFF2-40B4-BE49-F238E27FC236}">
                <a16:creationId xmlns:a16="http://schemas.microsoft.com/office/drawing/2014/main" xmlns="" id="{8B7C6840-E93C-4D71-A6BB-DB2DDCB1AB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5109" y="1862757"/>
            <a:ext cx="3359060" cy="4543508"/>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70634CA-236D-4680-915B-BC01ACE37D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92" t="-1" r="2592" b="55535"/>
          <a:stretch/>
        </p:blipFill>
        <p:spPr>
          <a:xfrm>
            <a:off x="129287" y="3011217"/>
            <a:ext cx="3842572" cy="3398636"/>
          </a:xfrm>
          <a:prstGeom prst="rect">
            <a:avLst/>
          </a:prstGeom>
        </p:spPr>
      </p:pic>
      <p:sp>
        <p:nvSpPr>
          <p:cNvPr id="3" name="Rectangle 2"/>
          <p:cNvSpPr/>
          <p:nvPr/>
        </p:nvSpPr>
        <p:spPr>
          <a:xfrm>
            <a:off x="3032633" y="2933892"/>
            <a:ext cx="3069202" cy="495108"/>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Did you lose your temper? </a:t>
            </a:r>
          </a:p>
        </p:txBody>
      </p:sp>
      <p:sp>
        <p:nvSpPr>
          <p:cNvPr id="21" name="Title 20"/>
          <p:cNvSpPr>
            <a:spLocks noGrp="1"/>
          </p:cNvSpPr>
          <p:nvPr>
            <p:ph type="title"/>
          </p:nvPr>
        </p:nvSpPr>
        <p:spPr/>
        <p:txBody>
          <a:bodyPr/>
          <a:lstStyle/>
          <a:p>
            <a:r>
              <a:rPr lang="en-GB" sz="3600" dirty="0">
                <a:latin typeface="+mn-lt"/>
              </a:rPr>
              <a:t>What happens</a:t>
            </a:r>
          </a:p>
        </p:txBody>
      </p:sp>
      <p:sp>
        <p:nvSpPr>
          <p:cNvPr id="5" name="Rectangle 4"/>
          <p:cNvSpPr/>
          <p:nvPr/>
        </p:nvSpPr>
        <p:spPr>
          <a:xfrm>
            <a:off x="755650" y="1461630"/>
            <a:ext cx="7632700" cy="1384995"/>
          </a:xfrm>
          <a:prstGeom prst="rect">
            <a:avLst/>
          </a:prstGeom>
        </p:spPr>
        <p:txBody>
          <a:bodyPr wrap="square" lIns="0" tIns="0" rIns="0" bIns="0">
            <a:spAutoFit/>
          </a:bodyPr>
          <a:lstStyle/>
          <a:p>
            <a:pPr>
              <a:spcBef>
                <a:spcPct val="0"/>
              </a:spcBef>
            </a:pPr>
            <a:r>
              <a:rPr lang="en-GB" altLang="en-US" dirty="0"/>
              <a:t>If we feel unhappy and we can’t explain why, sometimes things can get out of control. </a:t>
            </a:r>
            <a:br>
              <a:rPr lang="en-GB" altLang="en-US" dirty="0"/>
            </a:br>
            <a:r>
              <a:rPr lang="en-GB" altLang="en-US" dirty="0"/>
              <a:t/>
            </a:r>
            <a:br>
              <a:rPr lang="en-GB" altLang="en-US" dirty="0"/>
            </a:br>
            <a:r>
              <a:rPr lang="en-GB" altLang="en-US" dirty="0"/>
              <a:t>Think about a time when you felt out of control. </a:t>
            </a:r>
          </a:p>
          <a:p>
            <a:pPr>
              <a:spcBef>
                <a:spcPct val="0"/>
              </a:spcBef>
            </a:pPr>
            <a:endParaRPr lang="en-GB" altLang="en-US" dirty="0"/>
          </a:p>
        </p:txBody>
      </p:sp>
      <p:sp>
        <p:nvSpPr>
          <p:cNvPr id="6" name="Rectangle 5">
            <a:extLst>
              <a:ext uri="{FF2B5EF4-FFF2-40B4-BE49-F238E27FC236}">
                <a16:creationId xmlns:a16="http://schemas.microsoft.com/office/drawing/2014/main" xmlns="" id="{9975E276-70C7-457A-999A-41514353F073}"/>
              </a:ext>
            </a:extLst>
          </p:cNvPr>
          <p:cNvSpPr/>
          <p:nvPr/>
        </p:nvSpPr>
        <p:spPr>
          <a:xfrm>
            <a:off x="3032633" y="3683821"/>
            <a:ext cx="3069201" cy="495108"/>
          </a:xfrm>
          <a:prstGeom prst="rect">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Did you throw something?</a:t>
            </a:r>
          </a:p>
        </p:txBody>
      </p:sp>
      <p:sp>
        <p:nvSpPr>
          <p:cNvPr id="7" name="Rectangle 6">
            <a:extLst>
              <a:ext uri="{FF2B5EF4-FFF2-40B4-BE49-F238E27FC236}">
                <a16:creationId xmlns:a16="http://schemas.microsoft.com/office/drawing/2014/main" xmlns="" id="{5BC82F4E-D4B7-489A-A0ED-BBC9019054F1}"/>
              </a:ext>
            </a:extLst>
          </p:cNvPr>
          <p:cNvSpPr/>
          <p:nvPr/>
        </p:nvSpPr>
        <p:spPr>
          <a:xfrm>
            <a:off x="3032634" y="4413510"/>
            <a:ext cx="3069201" cy="495108"/>
          </a:xfrm>
          <a:prstGeom prst="rect">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spcBef>
                <a:spcPct val="0"/>
              </a:spcBef>
            </a:pPr>
            <a:r>
              <a:rPr lang="en-GB" altLang="en-US" dirty="0">
                <a:solidFill>
                  <a:schemeClr val="tx1"/>
                </a:solidFill>
              </a:rPr>
              <a:t>Did you shout at someone?</a:t>
            </a:r>
          </a:p>
        </p:txBody>
      </p:sp>
      <p:pic>
        <p:nvPicPr>
          <p:cNvPr id="9" name="Picture 8">
            <a:extLst>
              <a:ext uri="{FF2B5EF4-FFF2-40B4-BE49-F238E27FC236}">
                <a16:creationId xmlns:a16="http://schemas.microsoft.com/office/drawing/2014/main" xmlns="" id="{6117B8A9-F206-4A01-8E69-43DCC0A13C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499"/>
          <a:stretch/>
        </p:blipFill>
        <p:spPr>
          <a:xfrm>
            <a:off x="5427791" y="3100656"/>
            <a:ext cx="3069201" cy="3309197"/>
          </a:xfrm>
          <a:prstGeom prst="rect">
            <a:avLst/>
          </a:prstGeom>
        </p:spPr>
      </p:pic>
    </p:spTree>
    <p:extLst>
      <p:ext uri="{BB962C8B-B14F-4D97-AF65-F5344CB8AC3E}">
        <p14:creationId xmlns:p14="http://schemas.microsoft.com/office/powerpoint/2010/main" val="1917969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altLang="en-US" sz="3600" dirty="0"/>
              <a:t>What Might Happen?</a:t>
            </a:r>
            <a:endParaRPr lang="en-GB" sz="3600" dirty="0">
              <a:latin typeface="+mn-lt"/>
            </a:endParaRPr>
          </a:p>
        </p:txBody>
      </p:sp>
      <p:sp>
        <p:nvSpPr>
          <p:cNvPr id="5" name="Rectangle 4"/>
          <p:cNvSpPr/>
          <p:nvPr/>
        </p:nvSpPr>
        <p:spPr>
          <a:xfrm>
            <a:off x="755650" y="1513946"/>
            <a:ext cx="7632700" cy="1384995"/>
          </a:xfrm>
          <a:prstGeom prst="rect">
            <a:avLst/>
          </a:prstGeom>
        </p:spPr>
        <p:txBody>
          <a:bodyPr wrap="square" lIns="0" tIns="0" rIns="0" bIns="0">
            <a:spAutoFit/>
          </a:bodyPr>
          <a:lstStyle/>
          <a:p>
            <a:pPr>
              <a:spcBef>
                <a:spcPct val="0"/>
              </a:spcBef>
            </a:pPr>
            <a:r>
              <a:rPr lang="en-GB" altLang="en-US" dirty="0"/>
              <a:t>If we don’t deal with these feelings, things can get very messy. We might fall out with our friends. We might get into trouble at school. Our parents might get angry with us.</a:t>
            </a:r>
          </a:p>
        </p:txBody>
      </p:sp>
      <p:pic>
        <p:nvPicPr>
          <p:cNvPr id="4" name="Picture 3">
            <a:extLst>
              <a:ext uri="{FF2B5EF4-FFF2-40B4-BE49-F238E27FC236}">
                <a16:creationId xmlns:a16="http://schemas.microsoft.com/office/drawing/2014/main" xmlns="" id="{2B4BA5EE-CC04-495F-8F25-7376AA38DE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7614"/>
          <a:stretch/>
        </p:blipFill>
        <p:spPr>
          <a:xfrm>
            <a:off x="2887310" y="2376728"/>
            <a:ext cx="3369380" cy="4033126"/>
          </a:xfrm>
          <a:prstGeom prst="rect">
            <a:avLst/>
          </a:prstGeom>
        </p:spPr>
      </p:pic>
    </p:spTree>
    <p:extLst>
      <p:ext uri="{BB962C8B-B14F-4D97-AF65-F5344CB8AC3E}">
        <p14:creationId xmlns:p14="http://schemas.microsoft.com/office/powerpoint/2010/main" val="3089748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0A1F030D-9519-4E0D-A53A-F578B64A9AC9}"/>
              </a:ext>
            </a:extLst>
          </p:cNvPr>
          <p:cNvSpPr txBox="1"/>
          <p:nvPr/>
        </p:nvSpPr>
        <p:spPr>
          <a:xfrm rot="20780086">
            <a:off x="3261636" y="4823900"/>
            <a:ext cx="1439056" cy="1446550"/>
          </a:xfrm>
          <a:prstGeom prst="rect">
            <a:avLst/>
          </a:prstGeom>
          <a:noFill/>
        </p:spPr>
        <p:txBody>
          <a:bodyPr wrap="square" rtlCol="0">
            <a:spAutoFit/>
          </a:bodyPr>
          <a:lstStyle/>
          <a:p>
            <a:r>
              <a:rPr lang="en-GB" sz="8800" b="1" dirty="0">
                <a:solidFill>
                  <a:srgbClr val="E4004F"/>
                </a:solidFill>
              </a:rPr>
              <a:t>?</a:t>
            </a:r>
          </a:p>
        </p:txBody>
      </p:sp>
      <p:sp>
        <p:nvSpPr>
          <p:cNvPr id="20" name="TextBox 19">
            <a:extLst>
              <a:ext uri="{FF2B5EF4-FFF2-40B4-BE49-F238E27FC236}">
                <a16:creationId xmlns:a16="http://schemas.microsoft.com/office/drawing/2014/main" xmlns="" id="{03EB88D8-8C96-449A-B1D7-A33C29452177}"/>
              </a:ext>
            </a:extLst>
          </p:cNvPr>
          <p:cNvSpPr txBox="1"/>
          <p:nvPr/>
        </p:nvSpPr>
        <p:spPr>
          <a:xfrm rot="458306">
            <a:off x="528036" y="4995732"/>
            <a:ext cx="1439056" cy="1446550"/>
          </a:xfrm>
          <a:prstGeom prst="rect">
            <a:avLst/>
          </a:prstGeom>
          <a:noFill/>
        </p:spPr>
        <p:txBody>
          <a:bodyPr wrap="square" rtlCol="0">
            <a:spAutoFit/>
          </a:bodyPr>
          <a:lstStyle/>
          <a:p>
            <a:r>
              <a:rPr lang="en-GB" sz="8800" b="1" dirty="0">
                <a:solidFill>
                  <a:srgbClr val="E4004F"/>
                </a:solidFill>
              </a:rPr>
              <a:t>?</a:t>
            </a:r>
          </a:p>
        </p:txBody>
      </p:sp>
      <p:sp>
        <p:nvSpPr>
          <p:cNvPr id="21" name="Title 20"/>
          <p:cNvSpPr>
            <a:spLocks noGrp="1"/>
          </p:cNvSpPr>
          <p:nvPr>
            <p:ph type="title"/>
          </p:nvPr>
        </p:nvSpPr>
        <p:spPr/>
        <p:txBody>
          <a:bodyPr/>
          <a:lstStyle/>
          <a:p>
            <a:r>
              <a:rPr lang="en-GB" sz="3600" dirty="0">
                <a:latin typeface="+mn-lt"/>
              </a:rPr>
              <a:t>What Can We Do?</a:t>
            </a:r>
          </a:p>
        </p:txBody>
      </p:sp>
      <p:sp>
        <p:nvSpPr>
          <p:cNvPr id="5" name="Rectangle 4"/>
          <p:cNvSpPr/>
          <p:nvPr/>
        </p:nvSpPr>
        <p:spPr>
          <a:xfrm>
            <a:off x="755650" y="1513946"/>
            <a:ext cx="7632700" cy="830997"/>
          </a:xfrm>
          <a:prstGeom prst="rect">
            <a:avLst/>
          </a:prstGeom>
        </p:spPr>
        <p:txBody>
          <a:bodyPr wrap="square" lIns="0" tIns="0" rIns="0" bIns="0">
            <a:spAutoFit/>
          </a:bodyPr>
          <a:lstStyle/>
          <a:p>
            <a:pPr>
              <a:spcBef>
                <a:spcPct val="0"/>
              </a:spcBef>
            </a:pPr>
            <a:r>
              <a:rPr lang="en-GB" altLang="en-US" dirty="0"/>
              <a:t>We often feel out of control of things that happen in our lives. We get told where we need to be, what time we have to leave, who’s picking us up, even where we might be sleeping that night.</a:t>
            </a:r>
          </a:p>
        </p:txBody>
      </p:sp>
      <p:sp>
        <p:nvSpPr>
          <p:cNvPr id="8" name="Rectangle 7">
            <a:extLst>
              <a:ext uri="{FF2B5EF4-FFF2-40B4-BE49-F238E27FC236}">
                <a16:creationId xmlns:a16="http://schemas.microsoft.com/office/drawing/2014/main" xmlns="" id="{EDE7A4E6-A425-4B10-A406-4DCA428B3DD5}"/>
              </a:ext>
            </a:extLst>
          </p:cNvPr>
          <p:cNvSpPr/>
          <p:nvPr/>
        </p:nvSpPr>
        <p:spPr>
          <a:xfrm>
            <a:off x="2178476" y="3506618"/>
            <a:ext cx="4815967" cy="772107"/>
          </a:xfrm>
          <a:prstGeom prst="rect">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We might have so many thoughts in our head that they start to get muddled up.</a:t>
            </a:r>
          </a:p>
        </p:txBody>
      </p:sp>
      <p:grpSp>
        <p:nvGrpSpPr>
          <p:cNvPr id="9" name="Group 8">
            <a:extLst>
              <a:ext uri="{FF2B5EF4-FFF2-40B4-BE49-F238E27FC236}">
                <a16:creationId xmlns:a16="http://schemas.microsoft.com/office/drawing/2014/main" xmlns="" id="{3FFE4213-6939-494C-B16F-F4C2FB4F99C0}"/>
              </a:ext>
            </a:extLst>
          </p:cNvPr>
          <p:cNvGrpSpPr/>
          <p:nvPr/>
        </p:nvGrpSpPr>
        <p:grpSpPr>
          <a:xfrm>
            <a:off x="442877" y="2550018"/>
            <a:ext cx="4051670" cy="3859672"/>
            <a:chOff x="476788" y="2550564"/>
            <a:chExt cx="4051670" cy="3859672"/>
          </a:xfrm>
        </p:grpSpPr>
        <p:pic>
          <p:nvPicPr>
            <p:cNvPr id="10" name="Picture 9">
              <a:extLst>
                <a:ext uri="{FF2B5EF4-FFF2-40B4-BE49-F238E27FC236}">
                  <a16:creationId xmlns:a16="http://schemas.microsoft.com/office/drawing/2014/main" xmlns="" id="{63120DF0-0199-4F68-B947-2B9A916976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116" t="43302" b="2"/>
            <a:stretch/>
          </p:blipFill>
          <p:spPr>
            <a:xfrm>
              <a:off x="4255305" y="4221956"/>
              <a:ext cx="273153" cy="2188280"/>
            </a:xfrm>
            <a:prstGeom prst="roundRect">
              <a:avLst>
                <a:gd name="adj" fmla="val 18967"/>
              </a:avLst>
            </a:prstGeom>
          </p:spPr>
        </p:pic>
        <p:pic>
          <p:nvPicPr>
            <p:cNvPr id="4" name="Picture 3">
              <a:extLst>
                <a:ext uri="{FF2B5EF4-FFF2-40B4-BE49-F238E27FC236}">
                  <a16:creationId xmlns:a16="http://schemas.microsoft.com/office/drawing/2014/main" xmlns="" id="{9FCF8F52-37F0-4E37-AA6E-F54CEFB60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24" r="33063"/>
            <a:stretch/>
          </p:blipFill>
          <p:spPr>
            <a:xfrm>
              <a:off x="476788" y="2550564"/>
              <a:ext cx="2516784" cy="3859671"/>
            </a:xfrm>
            <a:prstGeom prst="rect">
              <a:avLst/>
            </a:prstGeom>
          </p:spPr>
        </p:pic>
        <p:pic>
          <p:nvPicPr>
            <p:cNvPr id="11" name="Picture 10">
              <a:extLst>
                <a:ext uri="{FF2B5EF4-FFF2-40B4-BE49-F238E27FC236}">
                  <a16:creationId xmlns:a16="http://schemas.microsoft.com/office/drawing/2014/main" xmlns="" id="{A33EA1AC-2B2E-40D7-918D-1E0499295A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25" t="45206" b="2"/>
            <a:stretch/>
          </p:blipFill>
          <p:spPr>
            <a:xfrm>
              <a:off x="476788" y="4295450"/>
              <a:ext cx="4051670" cy="2114786"/>
            </a:xfrm>
            <a:prstGeom prst="rect">
              <a:avLst/>
            </a:prstGeom>
          </p:spPr>
        </p:pic>
        <p:pic>
          <p:nvPicPr>
            <p:cNvPr id="12" name="Picture 11">
              <a:extLst>
                <a:ext uri="{FF2B5EF4-FFF2-40B4-BE49-F238E27FC236}">
                  <a16:creationId xmlns:a16="http://schemas.microsoft.com/office/drawing/2014/main" xmlns="" id="{896EC517-E87A-4A17-B1EC-EA71FF57AD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44" t="44061" r="4998" b="31629"/>
            <a:stretch/>
          </p:blipFill>
          <p:spPr>
            <a:xfrm>
              <a:off x="4010480" y="4251278"/>
              <a:ext cx="285911" cy="938283"/>
            </a:xfrm>
            <a:prstGeom prst="ellipse">
              <a:avLst/>
            </a:prstGeom>
          </p:spPr>
        </p:pic>
      </p:grpSp>
      <p:sp>
        <p:nvSpPr>
          <p:cNvPr id="13" name="TextBox 12">
            <a:extLst>
              <a:ext uri="{FF2B5EF4-FFF2-40B4-BE49-F238E27FC236}">
                <a16:creationId xmlns:a16="http://schemas.microsoft.com/office/drawing/2014/main" xmlns="" id="{B0271EF6-D561-4440-8AC5-F6BE49CD6001}"/>
              </a:ext>
            </a:extLst>
          </p:cNvPr>
          <p:cNvSpPr txBox="1"/>
          <p:nvPr/>
        </p:nvSpPr>
        <p:spPr>
          <a:xfrm rot="822528">
            <a:off x="3115166" y="2232004"/>
            <a:ext cx="1439056" cy="1446550"/>
          </a:xfrm>
          <a:prstGeom prst="rect">
            <a:avLst/>
          </a:prstGeom>
          <a:noFill/>
        </p:spPr>
        <p:txBody>
          <a:bodyPr wrap="square" rtlCol="0">
            <a:spAutoFit/>
          </a:bodyPr>
          <a:lstStyle/>
          <a:p>
            <a:r>
              <a:rPr lang="en-GB" sz="8800" b="1" dirty="0">
                <a:solidFill>
                  <a:srgbClr val="E4004F"/>
                </a:solidFill>
              </a:rPr>
              <a:t>?</a:t>
            </a:r>
          </a:p>
        </p:txBody>
      </p:sp>
      <p:sp>
        <p:nvSpPr>
          <p:cNvPr id="16" name="TextBox 15">
            <a:extLst>
              <a:ext uri="{FF2B5EF4-FFF2-40B4-BE49-F238E27FC236}">
                <a16:creationId xmlns:a16="http://schemas.microsoft.com/office/drawing/2014/main" xmlns="" id="{4C4BDEB7-583E-4CD6-8505-00C0C1493142}"/>
              </a:ext>
            </a:extLst>
          </p:cNvPr>
          <p:cNvSpPr txBox="1"/>
          <p:nvPr/>
        </p:nvSpPr>
        <p:spPr>
          <a:xfrm rot="405548">
            <a:off x="4804684" y="4530266"/>
            <a:ext cx="1439056" cy="1446550"/>
          </a:xfrm>
          <a:prstGeom prst="rect">
            <a:avLst/>
          </a:prstGeom>
          <a:noFill/>
        </p:spPr>
        <p:txBody>
          <a:bodyPr wrap="square" rtlCol="0">
            <a:spAutoFit/>
          </a:bodyPr>
          <a:lstStyle/>
          <a:p>
            <a:r>
              <a:rPr lang="en-GB" sz="8800" b="1" dirty="0">
                <a:solidFill>
                  <a:srgbClr val="E4004F"/>
                </a:solidFill>
              </a:rPr>
              <a:t>?</a:t>
            </a:r>
          </a:p>
        </p:txBody>
      </p:sp>
      <p:sp>
        <p:nvSpPr>
          <p:cNvPr id="17" name="TextBox 16">
            <a:extLst>
              <a:ext uri="{FF2B5EF4-FFF2-40B4-BE49-F238E27FC236}">
                <a16:creationId xmlns:a16="http://schemas.microsoft.com/office/drawing/2014/main" xmlns="" id="{DCB35475-7FAF-431E-ADD2-CADC1C32C30C}"/>
              </a:ext>
            </a:extLst>
          </p:cNvPr>
          <p:cNvSpPr txBox="1"/>
          <p:nvPr/>
        </p:nvSpPr>
        <p:spPr>
          <a:xfrm rot="20101869">
            <a:off x="4741587" y="2078541"/>
            <a:ext cx="1439056" cy="1446550"/>
          </a:xfrm>
          <a:prstGeom prst="rect">
            <a:avLst/>
          </a:prstGeom>
          <a:noFill/>
        </p:spPr>
        <p:txBody>
          <a:bodyPr wrap="square" rtlCol="0">
            <a:spAutoFit/>
          </a:bodyPr>
          <a:lstStyle/>
          <a:p>
            <a:r>
              <a:rPr lang="en-GB" sz="8800" b="1" dirty="0">
                <a:solidFill>
                  <a:srgbClr val="E4004F"/>
                </a:solidFill>
              </a:rPr>
              <a:t>?</a:t>
            </a:r>
          </a:p>
        </p:txBody>
      </p:sp>
      <p:sp>
        <p:nvSpPr>
          <p:cNvPr id="18" name="TextBox 17">
            <a:extLst>
              <a:ext uri="{FF2B5EF4-FFF2-40B4-BE49-F238E27FC236}">
                <a16:creationId xmlns:a16="http://schemas.microsoft.com/office/drawing/2014/main" xmlns="" id="{ACEEEDFA-D845-424A-BB07-4879B109AF1A}"/>
              </a:ext>
            </a:extLst>
          </p:cNvPr>
          <p:cNvSpPr txBox="1"/>
          <p:nvPr/>
        </p:nvSpPr>
        <p:spPr>
          <a:xfrm rot="1017241">
            <a:off x="575928" y="2260472"/>
            <a:ext cx="1439056" cy="1446550"/>
          </a:xfrm>
          <a:prstGeom prst="rect">
            <a:avLst/>
          </a:prstGeom>
          <a:noFill/>
        </p:spPr>
        <p:txBody>
          <a:bodyPr wrap="square" rtlCol="0">
            <a:spAutoFit/>
          </a:bodyPr>
          <a:lstStyle/>
          <a:p>
            <a:r>
              <a:rPr lang="en-GB" sz="8800" b="1" dirty="0">
                <a:solidFill>
                  <a:srgbClr val="E4004F"/>
                </a:solidFill>
              </a:rPr>
              <a:t>?</a:t>
            </a:r>
          </a:p>
        </p:txBody>
      </p:sp>
      <p:sp>
        <p:nvSpPr>
          <p:cNvPr id="19" name="TextBox 18">
            <a:extLst>
              <a:ext uri="{FF2B5EF4-FFF2-40B4-BE49-F238E27FC236}">
                <a16:creationId xmlns:a16="http://schemas.microsoft.com/office/drawing/2014/main" xmlns="" id="{BA6E6589-B87E-4798-8B78-BDA743E6F0B7}"/>
              </a:ext>
            </a:extLst>
          </p:cNvPr>
          <p:cNvSpPr txBox="1"/>
          <p:nvPr/>
        </p:nvSpPr>
        <p:spPr>
          <a:xfrm rot="458306">
            <a:off x="6202683" y="4995732"/>
            <a:ext cx="1439056" cy="1446550"/>
          </a:xfrm>
          <a:prstGeom prst="rect">
            <a:avLst/>
          </a:prstGeom>
          <a:noFill/>
        </p:spPr>
        <p:txBody>
          <a:bodyPr wrap="square" rtlCol="0">
            <a:spAutoFit/>
          </a:bodyPr>
          <a:lstStyle/>
          <a:p>
            <a:r>
              <a:rPr lang="en-GB" sz="8800" b="1" dirty="0">
                <a:solidFill>
                  <a:srgbClr val="E4004F"/>
                </a:solidFill>
              </a:rPr>
              <a:t>?</a:t>
            </a:r>
          </a:p>
        </p:txBody>
      </p:sp>
      <p:sp>
        <p:nvSpPr>
          <p:cNvPr id="22" name="TextBox 21">
            <a:extLst>
              <a:ext uri="{FF2B5EF4-FFF2-40B4-BE49-F238E27FC236}">
                <a16:creationId xmlns:a16="http://schemas.microsoft.com/office/drawing/2014/main" xmlns="" id="{A4146C44-2D51-46F8-8B3E-402F75A47409}"/>
              </a:ext>
            </a:extLst>
          </p:cNvPr>
          <p:cNvSpPr txBox="1"/>
          <p:nvPr/>
        </p:nvSpPr>
        <p:spPr>
          <a:xfrm rot="21005543">
            <a:off x="6511406" y="1999856"/>
            <a:ext cx="1439056" cy="1446550"/>
          </a:xfrm>
          <a:prstGeom prst="rect">
            <a:avLst/>
          </a:prstGeom>
          <a:noFill/>
        </p:spPr>
        <p:txBody>
          <a:bodyPr wrap="square" rtlCol="0">
            <a:spAutoFit/>
          </a:bodyPr>
          <a:lstStyle/>
          <a:p>
            <a:r>
              <a:rPr lang="en-GB" sz="8800" b="1" dirty="0">
                <a:solidFill>
                  <a:srgbClr val="E4004F"/>
                </a:solidFill>
              </a:rPr>
              <a:t>?</a:t>
            </a:r>
          </a:p>
        </p:txBody>
      </p:sp>
      <p:sp>
        <p:nvSpPr>
          <p:cNvPr id="23" name="TextBox 22">
            <a:extLst>
              <a:ext uri="{FF2B5EF4-FFF2-40B4-BE49-F238E27FC236}">
                <a16:creationId xmlns:a16="http://schemas.microsoft.com/office/drawing/2014/main" xmlns="" id="{A2A61602-7FE2-478E-A0A0-F9487322E911}"/>
              </a:ext>
            </a:extLst>
          </p:cNvPr>
          <p:cNvSpPr txBox="1"/>
          <p:nvPr/>
        </p:nvSpPr>
        <p:spPr>
          <a:xfrm rot="567468">
            <a:off x="7738686" y="2783343"/>
            <a:ext cx="1439056" cy="1446550"/>
          </a:xfrm>
          <a:prstGeom prst="rect">
            <a:avLst/>
          </a:prstGeom>
          <a:noFill/>
        </p:spPr>
        <p:txBody>
          <a:bodyPr wrap="square" rtlCol="0">
            <a:spAutoFit/>
          </a:bodyPr>
          <a:lstStyle/>
          <a:p>
            <a:r>
              <a:rPr lang="en-GB" sz="8800" b="1" dirty="0">
                <a:solidFill>
                  <a:srgbClr val="E4004F"/>
                </a:solidFill>
              </a:rPr>
              <a:t>?</a:t>
            </a:r>
          </a:p>
        </p:txBody>
      </p:sp>
      <p:sp>
        <p:nvSpPr>
          <p:cNvPr id="24" name="TextBox 23">
            <a:extLst>
              <a:ext uri="{FF2B5EF4-FFF2-40B4-BE49-F238E27FC236}">
                <a16:creationId xmlns:a16="http://schemas.microsoft.com/office/drawing/2014/main" xmlns="" id="{E7D2CE9D-F144-4D6E-A586-78798F2619CD}"/>
              </a:ext>
            </a:extLst>
          </p:cNvPr>
          <p:cNvSpPr txBox="1"/>
          <p:nvPr/>
        </p:nvSpPr>
        <p:spPr>
          <a:xfrm rot="20744927">
            <a:off x="7549035" y="4314956"/>
            <a:ext cx="1439056" cy="1446550"/>
          </a:xfrm>
          <a:prstGeom prst="rect">
            <a:avLst/>
          </a:prstGeom>
          <a:noFill/>
        </p:spPr>
        <p:txBody>
          <a:bodyPr wrap="square" rtlCol="0">
            <a:spAutoFit/>
          </a:bodyPr>
          <a:lstStyle/>
          <a:p>
            <a:r>
              <a:rPr lang="en-GB" sz="8800" b="1" dirty="0">
                <a:solidFill>
                  <a:srgbClr val="E4004F"/>
                </a:solidFill>
              </a:rPr>
              <a:t>?</a:t>
            </a:r>
          </a:p>
        </p:txBody>
      </p:sp>
    </p:spTree>
    <p:extLst>
      <p:ext uri="{BB962C8B-B14F-4D97-AF65-F5344CB8AC3E}">
        <p14:creationId xmlns:p14="http://schemas.microsoft.com/office/powerpoint/2010/main" val="877232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65F4FAC1-BDDA-4155-BA5C-A7A89BC1AE35}"/>
              </a:ext>
            </a:extLst>
          </p:cNvPr>
          <p:cNvSpPr/>
          <p:nvPr/>
        </p:nvSpPr>
        <p:spPr>
          <a:xfrm>
            <a:off x="806230" y="4831718"/>
            <a:ext cx="6937131" cy="652536"/>
          </a:xfrm>
          <a:prstGeom prst="roundRect">
            <a:avLst>
              <a:gd name="adj" fmla="val 0"/>
            </a:avLst>
          </a:prstGeom>
          <a:solidFill>
            <a:srgbClr val="00A7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08000" tIns="72000" rIns="108000" bIns="72000" rtlCol="0" anchor="t" anchorCtr="0">
            <a:noAutofit/>
          </a:bodyPr>
          <a:lstStyle/>
          <a:p>
            <a:pPr>
              <a:lnSpc>
                <a:spcPct val="100000"/>
              </a:lnSpc>
              <a:spcBef>
                <a:spcPct val="0"/>
              </a:spcBef>
              <a:buFontTx/>
              <a:buNone/>
            </a:pPr>
            <a:r>
              <a:rPr lang="en-GB" altLang="en-US" sz="1600" dirty="0">
                <a:solidFill>
                  <a:schemeClr val="bg1"/>
                </a:solidFill>
              </a:rPr>
              <a:t>Avoid takeaways and ready meals. They are often full of things which </a:t>
            </a:r>
            <a:br>
              <a:rPr lang="en-GB" altLang="en-US" sz="1600" dirty="0">
                <a:solidFill>
                  <a:schemeClr val="bg1"/>
                </a:solidFill>
              </a:rPr>
            </a:br>
            <a:r>
              <a:rPr lang="en-GB" altLang="en-US" sz="1600" dirty="0">
                <a:solidFill>
                  <a:schemeClr val="bg1"/>
                </a:solidFill>
              </a:rPr>
              <a:t>don’t help our minds to work efficiently.</a:t>
            </a:r>
          </a:p>
          <a:p>
            <a:endParaRPr lang="en-GB" dirty="0"/>
          </a:p>
        </p:txBody>
      </p:sp>
      <p:sp>
        <p:nvSpPr>
          <p:cNvPr id="21" name="Title 20"/>
          <p:cNvSpPr>
            <a:spLocks noGrp="1"/>
          </p:cNvSpPr>
          <p:nvPr>
            <p:ph type="title"/>
          </p:nvPr>
        </p:nvSpPr>
        <p:spPr/>
        <p:txBody>
          <a:bodyPr/>
          <a:lstStyle/>
          <a:p>
            <a:r>
              <a:rPr lang="en-GB" sz="3600" dirty="0">
                <a:latin typeface="+mn-lt"/>
              </a:rPr>
              <a:t>Eat Well, Feel Well</a:t>
            </a:r>
          </a:p>
        </p:txBody>
      </p:sp>
      <p:sp>
        <p:nvSpPr>
          <p:cNvPr id="7" name="Rectangle: Rounded Corners 6">
            <a:extLst>
              <a:ext uri="{FF2B5EF4-FFF2-40B4-BE49-F238E27FC236}">
                <a16:creationId xmlns:a16="http://schemas.microsoft.com/office/drawing/2014/main" xmlns="" id="{FD3049EC-1F76-4CAB-B46D-AA3E52FB0262}"/>
              </a:ext>
            </a:extLst>
          </p:cNvPr>
          <p:cNvSpPr/>
          <p:nvPr/>
        </p:nvSpPr>
        <p:spPr>
          <a:xfrm>
            <a:off x="806230" y="2663886"/>
            <a:ext cx="5396655" cy="1210641"/>
          </a:xfrm>
          <a:prstGeom prst="roundRect">
            <a:avLst>
              <a:gd name="adj" fmla="val 0"/>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lnSpc>
                <a:spcPct val="100000"/>
              </a:lnSpc>
              <a:spcBef>
                <a:spcPct val="0"/>
              </a:spcBef>
              <a:buFontTx/>
              <a:buNone/>
            </a:pPr>
            <a:r>
              <a:rPr lang="en-GB" altLang="en-US" sz="1600" dirty="0">
                <a:solidFill>
                  <a:schemeClr val="bg1"/>
                </a:solidFill>
              </a:rPr>
              <a:t>Don’t skip meals. We are designed to have three meals </a:t>
            </a:r>
            <a:br>
              <a:rPr lang="en-GB" altLang="en-US" sz="1600" dirty="0">
                <a:solidFill>
                  <a:schemeClr val="bg1"/>
                </a:solidFill>
              </a:rPr>
            </a:br>
            <a:r>
              <a:rPr lang="en-GB" altLang="en-US" sz="1600" dirty="0">
                <a:solidFill>
                  <a:schemeClr val="bg1"/>
                </a:solidFill>
              </a:rPr>
              <a:t>a day with some healthy snacks in between. If we don’t </a:t>
            </a:r>
            <a:br>
              <a:rPr lang="en-GB" altLang="en-US" sz="1600" dirty="0">
                <a:solidFill>
                  <a:schemeClr val="bg1"/>
                </a:solidFill>
              </a:rPr>
            </a:br>
            <a:r>
              <a:rPr lang="en-GB" altLang="en-US" sz="1600" dirty="0">
                <a:solidFill>
                  <a:schemeClr val="bg1"/>
                </a:solidFill>
              </a:rPr>
              <a:t>eat regularly or healthily, we can feel grumpy, tired, </a:t>
            </a:r>
            <a:br>
              <a:rPr lang="en-GB" altLang="en-US" sz="1600" dirty="0">
                <a:solidFill>
                  <a:schemeClr val="bg1"/>
                </a:solidFill>
              </a:rPr>
            </a:br>
            <a:r>
              <a:rPr lang="en-GB" altLang="en-US" sz="1600" dirty="0">
                <a:solidFill>
                  <a:schemeClr val="bg1"/>
                </a:solidFill>
              </a:rPr>
              <a:t>lose concentration and lack motivation to do anything. </a:t>
            </a:r>
          </a:p>
          <a:p>
            <a:endParaRPr lang="en-GB" dirty="0"/>
          </a:p>
        </p:txBody>
      </p:sp>
      <p:sp>
        <p:nvSpPr>
          <p:cNvPr id="8" name="Rectangle: Rounded Corners 7">
            <a:extLst>
              <a:ext uri="{FF2B5EF4-FFF2-40B4-BE49-F238E27FC236}">
                <a16:creationId xmlns:a16="http://schemas.microsoft.com/office/drawing/2014/main" xmlns="" id="{682297C1-BF0A-461E-9430-3D871DCD6EA2}"/>
              </a:ext>
            </a:extLst>
          </p:cNvPr>
          <p:cNvSpPr/>
          <p:nvPr/>
        </p:nvSpPr>
        <p:spPr>
          <a:xfrm>
            <a:off x="827895" y="1673691"/>
            <a:ext cx="7487430" cy="994306"/>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spcBef>
                <a:spcPct val="0"/>
              </a:spcBef>
            </a:pPr>
            <a:r>
              <a:rPr lang="en-GB" altLang="en-US" sz="1600" dirty="0">
                <a:solidFill>
                  <a:schemeClr val="tx1"/>
                </a:solidFill>
              </a:rPr>
              <a:t>We have all been told about healthy eating, and usually it’s to </a:t>
            </a:r>
            <a:br>
              <a:rPr lang="en-GB" altLang="en-US" sz="1600" dirty="0">
                <a:solidFill>
                  <a:schemeClr val="tx1"/>
                </a:solidFill>
              </a:rPr>
            </a:br>
            <a:r>
              <a:rPr lang="en-GB" altLang="en-US" sz="1600" dirty="0">
                <a:solidFill>
                  <a:schemeClr val="tx1"/>
                </a:solidFill>
              </a:rPr>
              <a:t>keep our bodies fit and healthy. However, a good diet helps our </a:t>
            </a:r>
            <a:br>
              <a:rPr lang="en-GB" altLang="en-US" sz="1600" dirty="0">
                <a:solidFill>
                  <a:schemeClr val="tx1"/>
                </a:solidFill>
              </a:rPr>
            </a:br>
            <a:r>
              <a:rPr lang="en-GB" altLang="en-US" sz="1600" dirty="0">
                <a:solidFill>
                  <a:schemeClr val="tx1"/>
                </a:solidFill>
              </a:rPr>
              <a:t>mental health too.</a:t>
            </a:r>
          </a:p>
        </p:txBody>
      </p:sp>
      <p:sp>
        <p:nvSpPr>
          <p:cNvPr id="9" name="Rectangle: Rounded Corners 8">
            <a:extLst>
              <a:ext uri="{FF2B5EF4-FFF2-40B4-BE49-F238E27FC236}">
                <a16:creationId xmlns:a16="http://schemas.microsoft.com/office/drawing/2014/main" xmlns="" id="{83774A84-E72E-479D-AAD4-B92BA186E55E}"/>
              </a:ext>
            </a:extLst>
          </p:cNvPr>
          <p:cNvSpPr/>
          <p:nvPr/>
        </p:nvSpPr>
        <p:spPr>
          <a:xfrm>
            <a:off x="2861249" y="3853836"/>
            <a:ext cx="5465870" cy="994307"/>
          </a:xfrm>
          <a:prstGeom prst="roundRect">
            <a:avLst>
              <a:gd name="adj" fmla="val 0"/>
            </a:avLst>
          </a:prstGeom>
          <a:solidFill>
            <a:schemeClr val="bg1"/>
          </a:solidFill>
          <a:ln w="38100">
            <a:solidFill>
              <a:srgbClr val="00A7E6"/>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nSpc>
                <a:spcPct val="100000"/>
              </a:lnSpc>
              <a:spcBef>
                <a:spcPct val="0"/>
              </a:spcBef>
              <a:buFontTx/>
              <a:buNone/>
            </a:pPr>
            <a:r>
              <a:rPr lang="en-GB" altLang="en-US" sz="1600" dirty="0">
                <a:solidFill>
                  <a:schemeClr val="tx1"/>
                </a:solidFill>
              </a:rPr>
              <a:t>Eat breakfast every day. Our bodies and minds have run   out of fuel during the night and we need to give ourselves </a:t>
            </a:r>
            <a:br>
              <a:rPr lang="en-GB" altLang="en-US" sz="1600" dirty="0">
                <a:solidFill>
                  <a:schemeClr val="tx1"/>
                </a:solidFill>
              </a:rPr>
            </a:br>
            <a:r>
              <a:rPr lang="en-GB" altLang="en-US" sz="1600" dirty="0">
                <a:solidFill>
                  <a:schemeClr val="tx1"/>
                </a:solidFill>
              </a:rPr>
              <a:t>a good start.</a:t>
            </a:r>
          </a:p>
        </p:txBody>
      </p:sp>
      <p:sp>
        <p:nvSpPr>
          <p:cNvPr id="12" name="Rectangle: Rounded Corners 11">
            <a:extLst>
              <a:ext uri="{FF2B5EF4-FFF2-40B4-BE49-F238E27FC236}">
                <a16:creationId xmlns:a16="http://schemas.microsoft.com/office/drawing/2014/main" xmlns="" id="{2B427446-2D2F-43AB-90A9-FE3E887A1983}"/>
              </a:ext>
            </a:extLst>
          </p:cNvPr>
          <p:cNvSpPr/>
          <p:nvPr/>
        </p:nvSpPr>
        <p:spPr>
          <a:xfrm>
            <a:off x="828211" y="5484254"/>
            <a:ext cx="6899709" cy="498476"/>
          </a:xfrm>
          <a:prstGeom prst="roundRect">
            <a:avLst>
              <a:gd name="adj" fmla="val 0"/>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t" anchorCtr="0"/>
          <a:lstStyle/>
          <a:p>
            <a:pPr>
              <a:spcBef>
                <a:spcPct val="0"/>
              </a:spcBef>
            </a:pPr>
            <a:r>
              <a:rPr lang="en-GB" altLang="en-US" sz="1600" dirty="0">
                <a:solidFill>
                  <a:schemeClr val="tx1"/>
                </a:solidFill>
              </a:rPr>
              <a:t>Drink at least 6 glasses of water a day. It’s vital for our brain’s wellbeing. </a:t>
            </a:r>
          </a:p>
          <a:p>
            <a:pPr>
              <a:spcBef>
                <a:spcPct val="0"/>
              </a:spcBef>
            </a:pPr>
            <a:endParaRPr lang="en-GB" altLang="en-US" dirty="0">
              <a:solidFill>
                <a:schemeClr val="tx1"/>
              </a:solidFill>
            </a:endParaRPr>
          </a:p>
        </p:txBody>
      </p:sp>
      <p:pic>
        <p:nvPicPr>
          <p:cNvPr id="4" name="Picture 3">
            <a:extLst>
              <a:ext uri="{FF2B5EF4-FFF2-40B4-BE49-F238E27FC236}">
                <a16:creationId xmlns:a16="http://schemas.microsoft.com/office/drawing/2014/main" xmlns="" id="{CDD02D02-8E49-4462-B975-4542E5D3ED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18" r="4731"/>
          <a:stretch/>
        </p:blipFill>
        <p:spPr>
          <a:xfrm>
            <a:off x="6202885" y="1847850"/>
            <a:ext cx="2134105" cy="1993840"/>
          </a:xfrm>
          <a:prstGeom prst="rect">
            <a:avLst/>
          </a:prstGeom>
        </p:spPr>
      </p:pic>
      <p:pic>
        <p:nvPicPr>
          <p:cNvPr id="14" name="Picture 13">
            <a:extLst>
              <a:ext uri="{FF2B5EF4-FFF2-40B4-BE49-F238E27FC236}">
                <a16:creationId xmlns:a16="http://schemas.microsoft.com/office/drawing/2014/main" xmlns="" id="{3B9A951E-7B48-49BC-ACF9-3E1D7EE2A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80" y="3946962"/>
            <a:ext cx="1813145" cy="834463"/>
          </a:xfrm>
          <a:prstGeom prst="rect">
            <a:avLst/>
          </a:prstGeom>
        </p:spPr>
      </p:pic>
      <p:pic>
        <p:nvPicPr>
          <p:cNvPr id="16" name="Picture 15">
            <a:extLst>
              <a:ext uri="{FF2B5EF4-FFF2-40B4-BE49-F238E27FC236}">
                <a16:creationId xmlns:a16="http://schemas.microsoft.com/office/drawing/2014/main" xmlns="" id="{3AE0044A-9858-4D08-B1C2-B9C243D56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8860" y="4714875"/>
            <a:ext cx="625515" cy="1296430"/>
          </a:xfrm>
          <a:prstGeom prst="rect">
            <a:avLst/>
          </a:prstGeom>
        </p:spPr>
      </p:pic>
    </p:spTree>
    <p:extLst>
      <p:ext uri="{BB962C8B-B14F-4D97-AF65-F5344CB8AC3E}">
        <p14:creationId xmlns:p14="http://schemas.microsoft.com/office/powerpoint/2010/main" val="14463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P spid="8" grpId="0" animBg="1"/>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6E21D0-6963-4CE0-827A-5E589E2691FF}"/>
              </a:ext>
            </a:extLst>
          </p:cNvPr>
          <p:cNvSpPr>
            <a:spLocks noGrp="1"/>
          </p:cNvSpPr>
          <p:nvPr>
            <p:ph type="title"/>
          </p:nvPr>
        </p:nvSpPr>
        <p:spPr/>
        <p:txBody>
          <a:bodyPr/>
          <a:lstStyle/>
          <a:p>
            <a:r>
              <a:rPr lang="en-GB" dirty="0"/>
              <a:t>Get Out there!</a:t>
            </a:r>
          </a:p>
        </p:txBody>
      </p:sp>
      <p:sp>
        <p:nvSpPr>
          <p:cNvPr id="3" name="Rectangle 2">
            <a:extLst>
              <a:ext uri="{FF2B5EF4-FFF2-40B4-BE49-F238E27FC236}">
                <a16:creationId xmlns:a16="http://schemas.microsoft.com/office/drawing/2014/main" xmlns="" id="{432ED8C3-CCF7-4530-B72D-53591DCC3BC7}"/>
              </a:ext>
            </a:extLst>
          </p:cNvPr>
          <p:cNvSpPr/>
          <p:nvPr/>
        </p:nvSpPr>
        <p:spPr>
          <a:xfrm>
            <a:off x="755650" y="1513946"/>
            <a:ext cx="7632700" cy="553998"/>
          </a:xfrm>
          <a:prstGeom prst="rect">
            <a:avLst/>
          </a:prstGeom>
        </p:spPr>
        <p:txBody>
          <a:bodyPr wrap="square" lIns="0" tIns="0" rIns="0" bIns="0">
            <a:spAutoFit/>
          </a:bodyPr>
          <a:lstStyle/>
          <a:p>
            <a:pPr>
              <a:spcBef>
                <a:spcPct val="0"/>
              </a:spcBef>
            </a:pPr>
            <a:r>
              <a:rPr lang="en-GB" altLang="en-US" dirty="0"/>
              <a:t>Exercise is very important for your mental health. Moderate exercise is recommended for up to 30 minutes a day. Have a go! You could:</a:t>
            </a:r>
          </a:p>
        </p:txBody>
      </p:sp>
      <p:grpSp>
        <p:nvGrpSpPr>
          <p:cNvPr id="8" name="Group 7">
            <a:extLst>
              <a:ext uri="{FF2B5EF4-FFF2-40B4-BE49-F238E27FC236}">
                <a16:creationId xmlns:a16="http://schemas.microsoft.com/office/drawing/2014/main" xmlns="" id="{996DE8DD-D966-4662-9A3F-4C572F0788B1}"/>
              </a:ext>
            </a:extLst>
          </p:cNvPr>
          <p:cNvGrpSpPr/>
          <p:nvPr/>
        </p:nvGrpSpPr>
        <p:grpSpPr>
          <a:xfrm>
            <a:off x="750885" y="2436965"/>
            <a:ext cx="7632700" cy="3716273"/>
            <a:chOff x="750885" y="2436965"/>
            <a:chExt cx="7632700" cy="3716273"/>
          </a:xfrm>
        </p:grpSpPr>
        <p:sp>
          <p:nvSpPr>
            <p:cNvPr id="6" name="Rectangle 5">
              <a:extLst>
                <a:ext uri="{FF2B5EF4-FFF2-40B4-BE49-F238E27FC236}">
                  <a16:creationId xmlns:a16="http://schemas.microsoft.com/office/drawing/2014/main" xmlns="" id="{3AE1EAF3-8854-4684-9D20-670D3B83E952}"/>
                </a:ext>
              </a:extLst>
            </p:cNvPr>
            <p:cNvSpPr/>
            <p:nvPr/>
          </p:nvSpPr>
          <p:spPr>
            <a:xfrm>
              <a:off x="750885" y="5876239"/>
              <a:ext cx="7632700" cy="276999"/>
            </a:xfrm>
            <a:prstGeom prst="rect">
              <a:avLst/>
            </a:prstGeom>
          </p:spPr>
          <p:txBody>
            <a:bodyPr wrap="square" lIns="0" tIns="0" rIns="0" bIns="0">
              <a:spAutoFit/>
            </a:bodyPr>
            <a:lstStyle/>
            <a:p>
              <a:pPr algn="ctr">
                <a:spcBef>
                  <a:spcPct val="0"/>
                </a:spcBef>
              </a:pPr>
              <a:r>
                <a:rPr lang="en-GB" altLang="en-US" b="1" dirty="0"/>
                <a:t>Walk the dog</a:t>
              </a:r>
            </a:p>
          </p:txBody>
        </p:sp>
        <p:sp>
          <p:nvSpPr>
            <p:cNvPr id="7" name="Oval 6">
              <a:extLst>
                <a:ext uri="{FF2B5EF4-FFF2-40B4-BE49-F238E27FC236}">
                  <a16:creationId xmlns:a16="http://schemas.microsoft.com/office/drawing/2014/main" xmlns="" id="{CD7E4D52-6FFF-4FCA-B8C7-5F257D5779A3}"/>
                </a:ext>
              </a:extLst>
            </p:cNvPr>
            <p:cNvSpPr/>
            <p:nvPr/>
          </p:nvSpPr>
          <p:spPr>
            <a:xfrm>
              <a:off x="3410648" y="2867716"/>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xmlns="" id="{A869B162-7C78-4875-8336-41FE6BD78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0648" y="2436965"/>
              <a:ext cx="2530610" cy="3070253"/>
            </a:xfrm>
            <a:prstGeom prst="rect">
              <a:avLst/>
            </a:prstGeom>
          </p:spPr>
        </p:pic>
      </p:grpSp>
      <p:grpSp>
        <p:nvGrpSpPr>
          <p:cNvPr id="13" name="Group 12">
            <a:extLst>
              <a:ext uri="{FF2B5EF4-FFF2-40B4-BE49-F238E27FC236}">
                <a16:creationId xmlns:a16="http://schemas.microsoft.com/office/drawing/2014/main" xmlns="" id="{45BEC5AA-C6E0-475F-A10C-99FB56C0B0F9}"/>
              </a:ext>
            </a:extLst>
          </p:cNvPr>
          <p:cNvGrpSpPr/>
          <p:nvPr/>
        </p:nvGrpSpPr>
        <p:grpSpPr>
          <a:xfrm>
            <a:off x="750885" y="2600155"/>
            <a:ext cx="7632700" cy="3553082"/>
            <a:chOff x="750885" y="2600155"/>
            <a:chExt cx="7632700" cy="3553082"/>
          </a:xfrm>
        </p:grpSpPr>
        <p:sp>
          <p:nvSpPr>
            <p:cNvPr id="9" name="Rectangle 8">
              <a:extLst>
                <a:ext uri="{FF2B5EF4-FFF2-40B4-BE49-F238E27FC236}">
                  <a16:creationId xmlns:a16="http://schemas.microsoft.com/office/drawing/2014/main" xmlns="" id="{3A02B44A-6051-4C78-B666-B8B1494BF63F}"/>
                </a:ext>
              </a:extLst>
            </p:cNvPr>
            <p:cNvSpPr/>
            <p:nvPr/>
          </p:nvSpPr>
          <p:spPr>
            <a:xfrm>
              <a:off x="750885" y="5876238"/>
              <a:ext cx="7632700" cy="276999"/>
            </a:xfrm>
            <a:prstGeom prst="rect">
              <a:avLst/>
            </a:prstGeom>
          </p:spPr>
          <p:txBody>
            <a:bodyPr wrap="square" lIns="0" tIns="0" rIns="0" bIns="0">
              <a:spAutoFit/>
            </a:bodyPr>
            <a:lstStyle/>
            <a:p>
              <a:pPr algn="ctr">
                <a:spcBef>
                  <a:spcPct val="0"/>
                </a:spcBef>
              </a:pPr>
              <a:r>
                <a:rPr lang="en-GB" altLang="en-US" b="1" dirty="0"/>
                <a:t>Ride your Bike</a:t>
              </a:r>
            </a:p>
          </p:txBody>
        </p:sp>
        <p:sp>
          <p:nvSpPr>
            <p:cNvPr id="10" name="Oval 9">
              <a:extLst>
                <a:ext uri="{FF2B5EF4-FFF2-40B4-BE49-F238E27FC236}">
                  <a16:creationId xmlns:a16="http://schemas.microsoft.com/office/drawing/2014/main" xmlns="" id="{974297FA-CE17-4D7B-85F3-32DE10291720}"/>
                </a:ext>
              </a:extLst>
            </p:cNvPr>
            <p:cNvSpPr/>
            <p:nvPr/>
          </p:nvSpPr>
          <p:spPr>
            <a:xfrm>
              <a:off x="3410648" y="2867715"/>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xmlns="" id="{3FC5C09B-77A5-46F6-B020-57C9AD07B4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1287" y="2600155"/>
              <a:ext cx="2151896" cy="2535014"/>
            </a:xfrm>
            <a:prstGeom prst="rect">
              <a:avLst/>
            </a:prstGeom>
          </p:spPr>
        </p:pic>
      </p:grpSp>
      <p:grpSp>
        <p:nvGrpSpPr>
          <p:cNvPr id="21" name="Group 20">
            <a:extLst>
              <a:ext uri="{FF2B5EF4-FFF2-40B4-BE49-F238E27FC236}">
                <a16:creationId xmlns:a16="http://schemas.microsoft.com/office/drawing/2014/main" xmlns="" id="{E9AC7642-D5D1-4FA4-8108-A9B0998F3943}"/>
              </a:ext>
            </a:extLst>
          </p:cNvPr>
          <p:cNvGrpSpPr/>
          <p:nvPr/>
        </p:nvGrpSpPr>
        <p:grpSpPr>
          <a:xfrm>
            <a:off x="760415" y="2713815"/>
            <a:ext cx="7632700" cy="3439421"/>
            <a:chOff x="760415" y="2713815"/>
            <a:chExt cx="7632700" cy="3439421"/>
          </a:xfrm>
        </p:grpSpPr>
        <p:sp>
          <p:nvSpPr>
            <p:cNvPr id="14" name="Oval 13">
              <a:extLst>
                <a:ext uri="{FF2B5EF4-FFF2-40B4-BE49-F238E27FC236}">
                  <a16:creationId xmlns:a16="http://schemas.microsoft.com/office/drawing/2014/main" xmlns="" id="{3A138748-2352-4404-BFEF-1285EDBD56AB}"/>
                </a:ext>
              </a:extLst>
            </p:cNvPr>
            <p:cNvSpPr/>
            <p:nvPr/>
          </p:nvSpPr>
          <p:spPr>
            <a:xfrm>
              <a:off x="3410648" y="2874947"/>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FC8E2B17-819A-42AA-9A0A-D76214B8F4C4}"/>
                </a:ext>
              </a:extLst>
            </p:cNvPr>
            <p:cNvSpPr/>
            <p:nvPr/>
          </p:nvSpPr>
          <p:spPr>
            <a:xfrm>
              <a:off x="760415" y="5876237"/>
              <a:ext cx="7632700" cy="276999"/>
            </a:xfrm>
            <a:prstGeom prst="rect">
              <a:avLst/>
            </a:prstGeom>
          </p:spPr>
          <p:txBody>
            <a:bodyPr wrap="square" lIns="0" tIns="0" rIns="0" bIns="0">
              <a:spAutoFit/>
            </a:bodyPr>
            <a:lstStyle/>
            <a:p>
              <a:pPr algn="ctr">
                <a:spcBef>
                  <a:spcPct val="0"/>
                </a:spcBef>
              </a:pPr>
              <a:r>
                <a:rPr lang="en-GB" altLang="en-US" b="1" dirty="0"/>
                <a:t>Walk to school</a:t>
              </a:r>
            </a:p>
          </p:txBody>
        </p:sp>
        <p:pic>
          <p:nvPicPr>
            <p:cNvPr id="20" name="Picture 19">
              <a:extLst>
                <a:ext uri="{FF2B5EF4-FFF2-40B4-BE49-F238E27FC236}">
                  <a16:creationId xmlns:a16="http://schemas.microsoft.com/office/drawing/2014/main" xmlns="" id="{1330A170-2890-40C2-81D6-F30A1E061D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3340" y="2713815"/>
              <a:ext cx="1248283" cy="2624094"/>
            </a:xfrm>
            <a:prstGeom prst="rect">
              <a:avLst/>
            </a:prstGeom>
          </p:spPr>
        </p:pic>
      </p:grpSp>
      <p:grpSp>
        <p:nvGrpSpPr>
          <p:cNvPr id="26" name="Group 25">
            <a:extLst>
              <a:ext uri="{FF2B5EF4-FFF2-40B4-BE49-F238E27FC236}">
                <a16:creationId xmlns:a16="http://schemas.microsoft.com/office/drawing/2014/main" xmlns="" id="{ADDC98EA-CEDB-466F-9455-DD917464DE77}"/>
              </a:ext>
            </a:extLst>
          </p:cNvPr>
          <p:cNvGrpSpPr/>
          <p:nvPr/>
        </p:nvGrpSpPr>
        <p:grpSpPr>
          <a:xfrm>
            <a:off x="750885" y="2749465"/>
            <a:ext cx="7632700" cy="3403769"/>
            <a:chOff x="750885" y="2749465"/>
            <a:chExt cx="7632700" cy="3403769"/>
          </a:xfrm>
        </p:grpSpPr>
        <p:sp>
          <p:nvSpPr>
            <p:cNvPr id="22" name="Oval 21">
              <a:extLst>
                <a:ext uri="{FF2B5EF4-FFF2-40B4-BE49-F238E27FC236}">
                  <a16:creationId xmlns:a16="http://schemas.microsoft.com/office/drawing/2014/main" xmlns="" id="{0D9EC032-C018-4A6A-982F-69781F2B898C}"/>
                </a:ext>
              </a:extLst>
            </p:cNvPr>
            <p:cNvSpPr/>
            <p:nvPr/>
          </p:nvSpPr>
          <p:spPr>
            <a:xfrm>
              <a:off x="3410648" y="2867713"/>
              <a:ext cx="2313174" cy="2313174"/>
            </a:xfrm>
            <a:prstGeom prst="ellipse">
              <a:avLst/>
            </a:prstGeom>
            <a:solidFill>
              <a:srgbClr val="AFD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xmlns="" id="{6665C8F7-7361-438B-A122-0E5D3443F75C}"/>
                </a:ext>
              </a:extLst>
            </p:cNvPr>
            <p:cNvSpPr/>
            <p:nvPr/>
          </p:nvSpPr>
          <p:spPr>
            <a:xfrm>
              <a:off x="750885" y="5876235"/>
              <a:ext cx="7632700" cy="276999"/>
            </a:xfrm>
            <a:prstGeom prst="rect">
              <a:avLst/>
            </a:prstGeom>
          </p:spPr>
          <p:txBody>
            <a:bodyPr wrap="square" lIns="0" tIns="0" rIns="0" bIns="0">
              <a:spAutoFit/>
            </a:bodyPr>
            <a:lstStyle/>
            <a:p>
              <a:pPr algn="ctr">
                <a:spcBef>
                  <a:spcPct val="0"/>
                </a:spcBef>
              </a:pPr>
              <a:r>
                <a:rPr lang="en-GB" altLang="en-US" b="1" dirty="0" err="1"/>
                <a:t>Rollerskate</a:t>
              </a:r>
              <a:endParaRPr lang="en-GB" altLang="en-US" b="1" dirty="0"/>
            </a:p>
          </p:txBody>
        </p:sp>
        <p:pic>
          <p:nvPicPr>
            <p:cNvPr id="25" name="Picture 24">
              <a:extLst>
                <a:ext uri="{FF2B5EF4-FFF2-40B4-BE49-F238E27FC236}">
                  <a16:creationId xmlns:a16="http://schemas.microsoft.com/office/drawing/2014/main" xmlns="" id="{D5AD3924-AA17-4C3B-B13E-B2898AF357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1054" y="2749465"/>
              <a:ext cx="2431422" cy="2431422"/>
            </a:xfrm>
            <a:prstGeom prst="rect">
              <a:avLst/>
            </a:prstGeom>
          </p:spPr>
        </p:pic>
      </p:grpSp>
    </p:spTree>
    <p:extLst>
      <p:ext uri="{BB962C8B-B14F-4D97-AF65-F5344CB8AC3E}">
        <p14:creationId xmlns:p14="http://schemas.microsoft.com/office/powerpoint/2010/main" val="329961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6"/>
                                        </p:tgtEl>
                                      </p:cBhvr>
                                    </p:animEffect>
                                    <p:set>
                                      <p:cBhvr>
                                        <p:cTn id="36"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6E21D0-6963-4CE0-827A-5E589E2691FF}"/>
              </a:ext>
            </a:extLst>
          </p:cNvPr>
          <p:cNvSpPr>
            <a:spLocks noGrp="1"/>
          </p:cNvSpPr>
          <p:nvPr>
            <p:ph type="title"/>
          </p:nvPr>
        </p:nvSpPr>
        <p:spPr/>
        <p:txBody>
          <a:bodyPr/>
          <a:lstStyle/>
          <a:p>
            <a:r>
              <a:rPr lang="en-GB" dirty="0"/>
              <a:t>Help Other People</a:t>
            </a:r>
          </a:p>
        </p:txBody>
      </p:sp>
      <p:sp>
        <p:nvSpPr>
          <p:cNvPr id="3" name="Rectangle 2">
            <a:extLst>
              <a:ext uri="{FF2B5EF4-FFF2-40B4-BE49-F238E27FC236}">
                <a16:creationId xmlns:a16="http://schemas.microsoft.com/office/drawing/2014/main" xmlns="" id="{0F2CB70D-C144-4491-84D6-F3451432C462}"/>
              </a:ext>
            </a:extLst>
          </p:cNvPr>
          <p:cNvSpPr/>
          <p:nvPr/>
        </p:nvSpPr>
        <p:spPr>
          <a:xfrm>
            <a:off x="755650" y="1513946"/>
            <a:ext cx="7632700" cy="830997"/>
          </a:xfrm>
          <a:prstGeom prst="rect">
            <a:avLst/>
          </a:prstGeom>
        </p:spPr>
        <p:txBody>
          <a:bodyPr wrap="square" lIns="0" tIns="0" rIns="0" bIns="0">
            <a:spAutoFit/>
          </a:bodyPr>
          <a:lstStyle/>
          <a:p>
            <a:pPr>
              <a:spcBef>
                <a:spcPct val="0"/>
              </a:spcBef>
            </a:pPr>
            <a:r>
              <a:rPr lang="en-GB" altLang="en-US" dirty="0"/>
              <a:t>There’s nothing like the feeling you get when you are appreciated by other people. Helping them is a great way to do something useful but also feel good about yourself.</a:t>
            </a:r>
          </a:p>
        </p:txBody>
      </p:sp>
      <p:sp>
        <p:nvSpPr>
          <p:cNvPr id="4" name="Rectangle 3">
            <a:extLst>
              <a:ext uri="{FF2B5EF4-FFF2-40B4-BE49-F238E27FC236}">
                <a16:creationId xmlns:a16="http://schemas.microsoft.com/office/drawing/2014/main" xmlns="" id="{00C4FE0A-0AA1-4260-976F-B03B49D7DB4B}"/>
              </a:ext>
            </a:extLst>
          </p:cNvPr>
          <p:cNvSpPr/>
          <p:nvPr/>
        </p:nvSpPr>
        <p:spPr>
          <a:xfrm>
            <a:off x="2899090" y="2808162"/>
            <a:ext cx="333629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Is there a neighbour you can </a:t>
            </a:r>
            <a:br>
              <a:rPr lang="en-GB" altLang="en-US" dirty="0">
                <a:solidFill>
                  <a:schemeClr val="tx1"/>
                </a:solidFill>
              </a:rPr>
            </a:br>
            <a:r>
              <a:rPr lang="en-GB" altLang="en-US" dirty="0">
                <a:solidFill>
                  <a:schemeClr val="tx1"/>
                </a:solidFill>
              </a:rPr>
              <a:t>pop to the shop for?</a:t>
            </a:r>
          </a:p>
        </p:txBody>
      </p:sp>
      <p:sp>
        <p:nvSpPr>
          <p:cNvPr id="5" name="Rectangle 4">
            <a:extLst>
              <a:ext uri="{FF2B5EF4-FFF2-40B4-BE49-F238E27FC236}">
                <a16:creationId xmlns:a16="http://schemas.microsoft.com/office/drawing/2014/main" xmlns="" id="{02E351F5-BAAA-4EDF-BB37-B6C092B4FF6A}"/>
              </a:ext>
            </a:extLst>
          </p:cNvPr>
          <p:cNvSpPr/>
          <p:nvPr/>
        </p:nvSpPr>
        <p:spPr>
          <a:xfrm>
            <a:off x="2899090" y="3835090"/>
            <a:ext cx="3336290" cy="772107"/>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spcBef>
                <a:spcPct val="0"/>
              </a:spcBef>
            </a:pPr>
            <a:r>
              <a:rPr lang="en-GB" altLang="en-US" dirty="0">
                <a:solidFill>
                  <a:schemeClr val="tx1"/>
                </a:solidFill>
              </a:rPr>
              <a:t>Have you got a Grandma who </a:t>
            </a:r>
            <a:br>
              <a:rPr lang="en-GB" altLang="en-US" dirty="0">
                <a:solidFill>
                  <a:schemeClr val="tx1"/>
                </a:solidFill>
              </a:rPr>
            </a:br>
            <a:r>
              <a:rPr lang="en-GB" altLang="en-US" dirty="0">
                <a:solidFill>
                  <a:schemeClr val="tx1"/>
                </a:solidFill>
              </a:rPr>
              <a:t>needs help with making tea?</a:t>
            </a:r>
          </a:p>
        </p:txBody>
      </p:sp>
      <p:sp>
        <p:nvSpPr>
          <p:cNvPr id="6" name="Rectangle 5">
            <a:extLst>
              <a:ext uri="{FF2B5EF4-FFF2-40B4-BE49-F238E27FC236}">
                <a16:creationId xmlns:a16="http://schemas.microsoft.com/office/drawing/2014/main" xmlns="" id="{37EA8292-EF25-46FB-8759-A6AF3393D136}"/>
              </a:ext>
            </a:extLst>
          </p:cNvPr>
          <p:cNvSpPr/>
          <p:nvPr/>
        </p:nvSpPr>
        <p:spPr>
          <a:xfrm>
            <a:off x="2899090" y="4897173"/>
            <a:ext cx="3336290" cy="1074420"/>
          </a:xfrm>
          <a:prstGeom prst="rect">
            <a:avLst/>
          </a:prstGeom>
          <a:solidFill>
            <a:schemeClr val="bg1"/>
          </a:solidFill>
          <a:ln w="38100">
            <a:solidFill>
              <a:srgbClr val="00A7E7"/>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spcBef>
                <a:spcPct val="0"/>
              </a:spcBef>
            </a:pPr>
            <a:r>
              <a:rPr lang="en-GB" altLang="en-US" dirty="0">
                <a:solidFill>
                  <a:schemeClr val="tx1"/>
                </a:solidFill>
              </a:rPr>
              <a:t>Do you have a younger </a:t>
            </a:r>
            <a:br>
              <a:rPr lang="en-GB" altLang="en-US" dirty="0">
                <a:solidFill>
                  <a:schemeClr val="tx1"/>
                </a:solidFill>
              </a:rPr>
            </a:br>
            <a:r>
              <a:rPr lang="en-GB" altLang="en-US" dirty="0">
                <a:solidFill>
                  <a:schemeClr val="tx1"/>
                </a:solidFill>
              </a:rPr>
              <a:t>brother or sister who you</a:t>
            </a:r>
            <a:br>
              <a:rPr lang="en-GB" altLang="en-US" dirty="0">
                <a:solidFill>
                  <a:schemeClr val="tx1"/>
                </a:solidFill>
              </a:rPr>
            </a:br>
            <a:r>
              <a:rPr lang="en-GB" altLang="en-US" dirty="0">
                <a:solidFill>
                  <a:schemeClr val="tx1"/>
                </a:solidFill>
              </a:rPr>
              <a:t>could read to at bedtime?</a:t>
            </a:r>
          </a:p>
        </p:txBody>
      </p:sp>
      <p:pic>
        <p:nvPicPr>
          <p:cNvPr id="26" name="Picture 25">
            <a:extLst>
              <a:ext uri="{FF2B5EF4-FFF2-40B4-BE49-F238E27FC236}">
                <a16:creationId xmlns:a16="http://schemas.microsoft.com/office/drawing/2014/main" xmlns="" id="{36DBBEBE-974F-4645-987A-2981FF9A02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7542" y="2964442"/>
            <a:ext cx="2027768" cy="3062088"/>
          </a:xfrm>
          <a:prstGeom prst="rect">
            <a:avLst/>
          </a:prstGeom>
        </p:spPr>
      </p:pic>
      <p:pic>
        <p:nvPicPr>
          <p:cNvPr id="30" name="Picture 29">
            <a:extLst>
              <a:ext uri="{FF2B5EF4-FFF2-40B4-BE49-F238E27FC236}">
                <a16:creationId xmlns:a16="http://schemas.microsoft.com/office/drawing/2014/main" xmlns="" id="{3C457EC2-02E8-4620-B9A3-32225D5E87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339" y="3703320"/>
            <a:ext cx="3207783" cy="2268273"/>
          </a:xfrm>
          <a:prstGeom prst="rect">
            <a:avLst/>
          </a:prstGeom>
        </p:spPr>
      </p:pic>
    </p:spTree>
    <p:extLst>
      <p:ext uri="{BB962C8B-B14F-4D97-AF65-F5344CB8AC3E}">
        <p14:creationId xmlns:p14="http://schemas.microsoft.com/office/powerpoint/2010/main" val="1625670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C83EA58-42EE-4355-95B0-EAD654FA1F16}"/>
              </a:ext>
            </a:extLst>
          </p:cNvPr>
          <p:cNvSpPr/>
          <p:nvPr/>
        </p:nvSpPr>
        <p:spPr>
          <a:xfrm>
            <a:off x="457198" y="3097530"/>
            <a:ext cx="8220075" cy="1977390"/>
          </a:xfrm>
          <a:prstGeom prst="rect">
            <a:avLst/>
          </a:prstGeom>
          <a:solidFill>
            <a:srgbClr val="00B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xmlns="" id="{B86E21D0-6963-4CE0-827A-5E589E2691FF}"/>
              </a:ext>
            </a:extLst>
          </p:cNvPr>
          <p:cNvSpPr>
            <a:spLocks noGrp="1"/>
          </p:cNvSpPr>
          <p:nvPr>
            <p:ph type="title"/>
          </p:nvPr>
        </p:nvSpPr>
        <p:spPr/>
        <p:txBody>
          <a:bodyPr/>
          <a:lstStyle/>
          <a:p>
            <a:r>
              <a:rPr lang="en-GB" sz="3700" dirty="0"/>
              <a:t>Think Good Things About Your Self</a:t>
            </a:r>
          </a:p>
        </p:txBody>
      </p:sp>
      <p:sp>
        <p:nvSpPr>
          <p:cNvPr id="3" name="Rectangle 2">
            <a:extLst>
              <a:ext uri="{FF2B5EF4-FFF2-40B4-BE49-F238E27FC236}">
                <a16:creationId xmlns:a16="http://schemas.microsoft.com/office/drawing/2014/main" xmlns="" id="{6A653563-0F99-459A-93EC-F6BC834A7AF7}"/>
              </a:ext>
            </a:extLst>
          </p:cNvPr>
          <p:cNvSpPr/>
          <p:nvPr/>
        </p:nvSpPr>
        <p:spPr>
          <a:xfrm>
            <a:off x="755650" y="1513946"/>
            <a:ext cx="7632700" cy="553998"/>
          </a:xfrm>
          <a:prstGeom prst="rect">
            <a:avLst/>
          </a:prstGeom>
        </p:spPr>
        <p:txBody>
          <a:bodyPr wrap="square" lIns="0" tIns="0" rIns="0" bIns="0">
            <a:spAutoFit/>
          </a:bodyPr>
          <a:lstStyle/>
          <a:p>
            <a:pPr>
              <a:lnSpc>
                <a:spcPct val="100000"/>
              </a:lnSpc>
              <a:spcBef>
                <a:spcPct val="0"/>
              </a:spcBef>
              <a:buFont typeface="Arial" panose="020B0604020202020204" pitchFamily="34" charset="0"/>
              <a:buNone/>
            </a:pPr>
            <a:r>
              <a:rPr lang="en-GB" altLang="en-US" dirty="0"/>
              <a:t>Thinking positively is tricky when you feel low, but following a few of these tips could help that downward spiral of negativity.</a:t>
            </a:r>
          </a:p>
        </p:txBody>
      </p:sp>
      <p:pic>
        <p:nvPicPr>
          <p:cNvPr id="10" name="Picture 9">
            <a:extLst>
              <a:ext uri="{FF2B5EF4-FFF2-40B4-BE49-F238E27FC236}">
                <a16:creationId xmlns:a16="http://schemas.microsoft.com/office/drawing/2014/main" xmlns="" id="{735B06E8-43A6-4E2E-B329-04C76C0B6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9806" y="2569662"/>
            <a:ext cx="4184388" cy="3294031"/>
          </a:xfrm>
          <a:prstGeom prst="rect">
            <a:avLst/>
          </a:prstGeom>
        </p:spPr>
      </p:pic>
      <p:sp>
        <p:nvSpPr>
          <p:cNvPr id="11" name="TextBox 10">
            <a:extLst>
              <a:ext uri="{FF2B5EF4-FFF2-40B4-BE49-F238E27FC236}">
                <a16:creationId xmlns:a16="http://schemas.microsoft.com/office/drawing/2014/main" xmlns="" id="{0EE01BA0-C235-4C1C-82A0-9E9465D948FD}"/>
              </a:ext>
            </a:extLst>
          </p:cNvPr>
          <p:cNvSpPr txBox="1"/>
          <p:nvPr/>
        </p:nvSpPr>
        <p:spPr>
          <a:xfrm>
            <a:off x="3069905" y="3531870"/>
            <a:ext cx="2994660" cy="923330"/>
          </a:xfrm>
          <a:prstGeom prst="rect">
            <a:avLst/>
          </a:prstGeom>
          <a:noFill/>
        </p:spPr>
        <p:txBody>
          <a:bodyPr wrap="square" rtlCol="0">
            <a:spAutoFit/>
          </a:bodyPr>
          <a:lstStyle/>
          <a:p>
            <a:pPr algn="ctr">
              <a:lnSpc>
                <a:spcPct val="100000"/>
              </a:lnSpc>
              <a:spcBef>
                <a:spcPct val="0"/>
              </a:spcBef>
              <a:buFontTx/>
              <a:buNone/>
            </a:pPr>
            <a:r>
              <a:rPr lang="en-GB" altLang="en-US"/>
              <a:t>Avoid people who are unkind to you. Don’t try to make them be friendly.</a:t>
            </a:r>
            <a:endParaRPr lang="en-GB" altLang="en-US" dirty="0"/>
          </a:p>
        </p:txBody>
      </p:sp>
      <p:sp>
        <p:nvSpPr>
          <p:cNvPr id="15" name="TextBox 14">
            <a:extLst>
              <a:ext uri="{FF2B5EF4-FFF2-40B4-BE49-F238E27FC236}">
                <a16:creationId xmlns:a16="http://schemas.microsoft.com/office/drawing/2014/main" xmlns="" id="{8FCB4DB8-2181-4E60-9D7A-EA3250BA9BE2}"/>
              </a:ext>
            </a:extLst>
          </p:cNvPr>
          <p:cNvSpPr txBox="1"/>
          <p:nvPr/>
        </p:nvSpPr>
        <p:spPr>
          <a:xfrm>
            <a:off x="3069905" y="3253315"/>
            <a:ext cx="2994660" cy="1477328"/>
          </a:xfrm>
          <a:prstGeom prst="rect">
            <a:avLst/>
          </a:prstGeom>
          <a:noFill/>
        </p:spPr>
        <p:txBody>
          <a:bodyPr wrap="square" rtlCol="0">
            <a:spAutoFit/>
          </a:bodyPr>
          <a:lstStyle/>
          <a:p>
            <a:pPr algn="ctr">
              <a:lnSpc>
                <a:spcPct val="100000"/>
              </a:lnSpc>
              <a:spcBef>
                <a:spcPct val="0"/>
              </a:spcBef>
              <a:buFontTx/>
              <a:buNone/>
            </a:pPr>
            <a:r>
              <a:rPr lang="en-GB" altLang="en-US" dirty="0"/>
              <a:t>Consider your achievements – all those swimming certificates and dance exams mean you are doing really well!</a:t>
            </a:r>
          </a:p>
        </p:txBody>
      </p:sp>
      <p:sp>
        <p:nvSpPr>
          <p:cNvPr id="16" name="TextBox 15">
            <a:extLst>
              <a:ext uri="{FF2B5EF4-FFF2-40B4-BE49-F238E27FC236}">
                <a16:creationId xmlns:a16="http://schemas.microsoft.com/office/drawing/2014/main" xmlns="" id="{8F8F4704-937B-4B1F-9808-5263413FBC64}"/>
              </a:ext>
            </a:extLst>
          </p:cNvPr>
          <p:cNvSpPr txBox="1"/>
          <p:nvPr/>
        </p:nvSpPr>
        <p:spPr>
          <a:xfrm>
            <a:off x="3069905" y="3391814"/>
            <a:ext cx="2994660" cy="1200329"/>
          </a:xfrm>
          <a:prstGeom prst="rect">
            <a:avLst/>
          </a:prstGeom>
          <a:noFill/>
        </p:spPr>
        <p:txBody>
          <a:bodyPr wrap="square" rtlCol="0">
            <a:spAutoFit/>
          </a:bodyPr>
          <a:lstStyle/>
          <a:p>
            <a:pPr algn="ctr">
              <a:lnSpc>
                <a:spcPct val="100000"/>
              </a:lnSpc>
              <a:spcBef>
                <a:spcPct val="0"/>
              </a:spcBef>
              <a:buFontTx/>
              <a:buNone/>
            </a:pPr>
            <a:r>
              <a:rPr lang="en-GB" altLang="en-US" dirty="0"/>
              <a:t>Control your temper and walk away. Breathe deeply and concentrate on that until you feel calmer.</a:t>
            </a:r>
          </a:p>
        </p:txBody>
      </p:sp>
      <p:sp>
        <p:nvSpPr>
          <p:cNvPr id="17" name="TextBox 16">
            <a:extLst>
              <a:ext uri="{FF2B5EF4-FFF2-40B4-BE49-F238E27FC236}">
                <a16:creationId xmlns:a16="http://schemas.microsoft.com/office/drawing/2014/main" xmlns="" id="{E8A0A356-D60F-4741-B550-F268DFF690FF}"/>
              </a:ext>
            </a:extLst>
          </p:cNvPr>
          <p:cNvSpPr txBox="1"/>
          <p:nvPr/>
        </p:nvSpPr>
        <p:spPr>
          <a:xfrm>
            <a:off x="3069905" y="3531870"/>
            <a:ext cx="2994660" cy="923330"/>
          </a:xfrm>
          <a:prstGeom prst="rect">
            <a:avLst/>
          </a:prstGeom>
          <a:noFill/>
        </p:spPr>
        <p:txBody>
          <a:bodyPr wrap="square" rtlCol="0">
            <a:spAutoFit/>
          </a:bodyPr>
          <a:lstStyle/>
          <a:p>
            <a:pPr algn="ctr">
              <a:spcBef>
                <a:spcPct val="0"/>
              </a:spcBef>
            </a:pPr>
            <a:r>
              <a:rPr lang="en-GB" altLang="en-US" dirty="0"/>
              <a:t>Think about things you enjoy doing and that you’re good at.</a:t>
            </a:r>
          </a:p>
        </p:txBody>
      </p:sp>
    </p:spTree>
    <p:extLst>
      <p:ext uri="{BB962C8B-B14F-4D97-AF65-F5344CB8AC3E}">
        <p14:creationId xmlns:p14="http://schemas.microsoft.com/office/powerpoint/2010/main" val="16934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p:bldP spid="15" grpId="1"/>
      <p:bldP spid="16" grpId="0"/>
      <p:bldP spid="16" grpId="1"/>
      <p:bldP spid="17" grpId="0"/>
      <p:bldP spid="17" grpId="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301</TotalTime>
  <Words>626</Words>
  <Application>Microsoft Office PowerPoint</Application>
  <PresentationFormat>On-screen Show (4:3)</PresentationFormat>
  <Paragraphs>60</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Twinkl</vt:lpstr>
      <vt:lpstr>Calibri</vt:lpstr>
      <vt:lpstr>Office Theme</vt:lpstr>
      <vt:lpstr>PowerPoint Presentation</vt:lpstr>
      <vt:lpstr>How Are You Feeling? </vt:lpstr>
      <vt:lpstr>What happens</vt:lpstr>
      <vt:lpstr>What Might Happen?</vt:lpstr>
      <vt:lpstr>What Can We Do?</vt:lpstr>
      <vt:lpstr>Eat Well, Feel Well</vt:lpstr>
      <vt:lpstr>Get Out there!</vt:lpstr>
      <vt:lpstr>Help Other People</vt:lpstr>
      <vt:lpstr>Think Good Things About Your Self</vt:lpstr>
      <vt:lpstr>Take Time Out</vt:lpstr>
      <vt:lpstr>Spend Time With Friends</vt:lpstr>
      <vt:lpstr>Ask For Help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Marcus Hood</dc:creator>
  <cp:lastModifiedBy>user</cp:lastModifiedBy>
  <cp:revision>27</cp:revision>
  <dcterms:created xsi:type="dcterms:W3CDTF">2018-12-12T10:05:46Z</dcterms:created>
  <dcterms:modified xsi:type="dcterms:W3CDTF">2020-09-27T14:24:44Z</dcterms:modified>
</cp:coreProperties>
</file>