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PlayfairDisplay-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layfairDisplay-bold.fntdata"/><Relationship Id="rId6" Type="http://schemas.openxmlformats.org/officeDocument/2006/relationships/slide" Target="slides/slide1.xml"/><Relationship Id="rId18"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d8d84b28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d8d84b28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d8d84b282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d8d84b282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d8d84b282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d8d84b282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2d7126381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2d7126381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2d7126381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2d7126381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d7126381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d7126381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d74a4fd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2d74a4fd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2d74a4fdb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2d74a4fdb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2d74a4fdb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2d74a4fdb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2d74a4fdb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2d74a4fdb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d77f77ee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2d77f77ee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34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 THE AMAZON </a:t>
            </a:r>
            <a:r>
              <a:rPr lang="en-GB">
                <a:latin typeface="Playfair Display"/>
                <a:ea typeface="Playfair Display"/>
                <a:cs typeface="Playfair Display"/>
                <a:sym typeface="Playfair Display"/>
              </a:rPr>
              <a:t>RAINFOREST PLANTS  AND ANIMALS</a:t>
            </a:r>
            <a:endParaRPr>
              <a:latin typeface="Playfair Display"/>
              <a:ea typeface="Playfair Display"/>
              <a:cs typeface="Playfair Display"/>
              <a:sym typeface="Playfair Display"/>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latin typeface="Playfair Display"/>
                <a:ea typeface="Playfair Display"/>
                <a:cs typeface="Playfair Display"/>
                <a:sym typeface="Playfair Display"/>
              </a:rPr>
              <a:t>Presented by: Grace Poole 6GH</a:t>
            </a:r>
            <a:endParaRPr>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717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Playfair Display"/>
                <a:ea typeface="Playfair Display"/>
                <a:cs typeface="Playfair Display"/>
                <a:sym typeface="Playfair Display"/>
              </a:rPr>
              <a:t>RED-BELLIED </a:t>
            </a:r>
            <a:r>
              <a:rPr lang="en-GB">
                <a:latin typeface="Playfair Display"/>
                <a:ea typeface="Playfair Display"/>
                <a:cs typeface="Playfair Display"/>
                <a:sym typeface="Playfair Display"/>
              </a:rPr>
              <a:t>PIRANHA</a:t>
            </a:r>
            <a:endParaRPr>
              <a:latin typeface="Playfair Display"/>
              <a:ea typeface="Playfair Display"/>
              <a:cs typeface="Playfair Display"/>
              <a:sym typeface="Playfair Display"/>
            </a:endParaRPr>
          </a:p>
        </p:txBody>
      </p:sp>
      <p:sp>
        <p:nvSpPr>
          <p:cNvPr id="117" name="Google Shape;117;p22"/>
          <p:cNvSpPr txBox="1"/>
          <p:nvPr>
            <p:ph idx="1" type="body"/>
          </p:nvPr>
        </p:nvSpPr>
        <p:spPr>
          <a:xfrm>
            <a:off x="311700" y="1152475"/>
            <a:ext cx="2793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Playfair Display"/>
                <a:ea typeface="Playfair Display"/>
                <a:cs typeface="Playfair Display"/>
                <a:sym typeface="Playfair Display"/>
              </a:rPr>
              <a:t>Now this fish lives in the water . The Red-bellied piranha is known  actually for its name Red Piranha .   </a:t>
            </a:r>
            <a:r>
              <a:rPr lang="en-GB">
                <a:latin typeface="Playfair Display"/>
                <a:ea typeface="Playfair Display"/>
                <a:cs typeface="Playfair Display"/>
                <a:sym typeface="Playfair Display"/>
              </a:rPr>
              <a:t>These</a:t>
            </a:r>
            <a:r>
              <a:rPr lang="en-GB">
                <a:latin typeface="Playfair Display"/>
                <a:ea typeface="Playfair Display"/>
                <a:cs typeface="Playfair Display"/>
                <a:sym typeface="Playfair Display"/>
              </a:rPr>
              <a:t> are native to South America  found in the Amazon Paraguay , Parana . This animal is dedicated to freshwater habitats .</a:t>
            </a:r>
            <a:endParaRPr>
              <a:latin typeface="Playfair Display"/>
              <a:ea typeface="Playfair Display"/>
              <a:cs typeface="Playfair Display"/>
              <a:sym typeface="Playfair Display"/>
            </a:endParaRPr>
          </a:p>
        </p:txBody>
      </p:sp>
      <p:pic>
        <p:nvPicPr>
          <p:cNvPr descr="File:Red-bellied Piranha (Pygocentrus nattereri) 2.jpg - Wikimedia ..." id="118" name="Google Shape;118;p22"/>
          <p:cNvPicPr preferRelativeResize="0"/>
          <p:nvPr/>
        </p:nvPicPr>
        <p:blipFill>
          <a:blip r:embed="rId3">
            <a:alphaModFix/>
          </a:blip>
          <a:stretch>
            <a:fillRect/>
          </a:stretch>
        </p:blipFill>
        <p:spPr>
          <a:xfrm>
            <a:off x="3585975" y="950200"/>
            <a:ext cx="5196526" cy="390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2834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Playfair Display"/>
                <a:ea typeface="Playfair Display"/>
                <a:cs typeface="Playfair Display"/>
                <a:sym typeface="Playfair Display"/>
              </a:rPr>
              <a:t>ORANGUTANS </a:t>
            </a:r>
            <a:r>
              <a:rPr lang="en-GB">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
        <p:nvSpPr>
          <p:cNvPr id="124" name="Google Shape;124;p23"/>
          <p:cNvSpPr txBox="1"/>
          <p:nvPr>
            <p:ph idx="1" type="body"/>
          </p:nvPr>
        </p:nvSpPr>
        <p:spPr>
          <a:xfrm>
            <a:off x="0" y="1138800"/>
            <a:ext cx="3679800" cy="3950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Playfair Display"/>
                <a:ea typeface="Playfair Display"/>
                <a:cs typeface="Playfair Display"/>
                <a:sym typeface="Playfair Display"/>
              </a:rPr>
              <a:t>Orangutans are great apes to the </a:t>
            </a:r>
            <a:r>
              <a:rPr lang="en-GB">
                <a:latin typeface="Playfair Display"/>
                <a:ea typeface="Playfair Display"/>
                <a:cs typeface="Playfair Display"/>
                <a:sym typeface="Playfair Display"/>
              </a:rPr>
              <a:t>rainforests</a:t>
            </a:r>
            <a:r>
              <a:rPr lang="en-GB">
                <a:latin typeface="Playfair Display"/>
                <a:ea typeface="Playfair Display"/>
                <a:cs typeface="Playfair Display"/>
                <a:sym typeface="Playfair Display"/>
              </a:rPr>
              <a:t> of Indonesia and </a:t>
            </a:r>
            <a:r>
              <a:rPr lang="en-GB">
                <a:latin typeface="Playfair Display"/>
                <a:ea typeface="Playfair Display"/>
                <a:cs typeface="Playfair Display"/>
                <a:sym typeface="Playfair Display"/>
              </a:rPr>
              <a:t>Malaysia. They are now only found in parts of Borneo and Sumatra and during the Pleistocene they ranged throughout Southeast Asia and South China. Classified in the genus Pongo,orangutans were originally considered  to be one of the species .</a:t>
            </a:r>
            <a:endParaRPr>
              <a:latin typeface="Playfair Display"/>
              <a:ea typeface="Playfair Display"/>
              <a:cs typeface="Playfair Display"/>
              <a:sym typeface="Playfair Display"/>
            </a:endParaRPr>
          </a:p>
        </p:txBody>
      </p:sp>
      <p:pic>
        <p:nvPicPr>
          <p:cNvPr descr="File:Male Bornean Orangutan - Big Cheeks.jpg - Wikimedia Commons" id="125" name="Google Shape;125;p23"/>
          <p:cNvPicPr preferRelativeResize="0"/>
          <p:nvPr/>
        </p:nvPicPr>
        <p:blipFill>
          <a:blip r:embed="rId3">
            <a:alphaModFix/>
          </a:blip>
          <a:stretch>
            <a:fillRect/>
          </a:stretch>
        </p:blipFill>
        <p:spPr>
          <a:xfrm>
            <a:off x="3871300" y="604100"/>
            <a:ext cx="5188700" cy="395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3094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Playfair Display"/>
                <a:ea typeface="Playfair Display"/>
                <a:cs typeface="Playfair Display"/>
                <a:sym typeface="Playfair Display"/>
              </a:rPr>
              <a:t>SCARLET MACAW </a:t>
            </a:r>
            <a:endParaRPr>
              <a:latin typeface="Playfair Display"/>
              <a:ea typeface="Playfair Display"/>
              <a:cs typeface="Playfair Display"/>
              <a:sym typeface="Playfair Display"/>
            </a:endParaRPr>
          </a:p>
        </p:txBody>
      </p:sp>
      <p:pic>
        <p:nvPicPr>
          <p:cNvPr descr="Scarlet macaw | free photos | UIHere" id="131" name="Google Shape;131;p24"/>
          <p:cNvPicPr preferRelativeResize="0"/>
          <p:nvPr/>
        </p:nvPicPr>
        <p:blipFill>
          <a:blip r:embed="rId3">
            <a:alphaModFix/>
          </a:blip>
          <a:stretch>
            <a:fillRect/>
          </a:stretch>
        </p:blipFill>
        <p:spPr>
          <a:xfrm>
            <a:off x="4572000" y="152400"/>
            <a:ext cx="3622026" cy="4838701"/>
          </a:xfrm>
          <a:prstGeom prst="rect">
            <a:avLst/>
          </a:prstGeom>
          <a:noFill/>
          <a:ln>
            <a:noFill/>
          </a:ln>
        </p:spPr>
      </p:pic>
      <p:sp>
        <p:nvSpPr>
          <p:cNvPr id="132" name="Google Shape;132;p24"/>
          <p:cNvSpPr txBox="1"/>
          <p:nvPr/>
        </p:nvSpPr>
        <p:spPr>
          <a:xfrm>
            <a:off x="258450" y="1017725"/>
            <a:ext cx="2874000" cy="3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2"/>
                </a:solidFill>
                <a:latin typeface="Playfair Display"/>
                <a:ea typeface="Playfair Display"/>
                <a:cs typeface="Playfair Display"/>
                <a:sym typeface="Playfair Display"/>
              </a:rPr>
              <a:t>The Scarlet Macaw  is a bird in the Amazon rainforest but is also named the red-and-yellow red and blue macaw . The macaw is a large : yellow,red and blue neotropolic parrot is native to humid evergreen forests of Americas .</a:t>
            </a:r>
            <a:endParaRPr sz="1800">
              <a:solidFill>
                <a:schemeClr val="lt2"/>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814375"/>
            <a:ext cx="8520600" cy="144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Playfair Display"/>
                <a:ea typeface="Playfair Display"/>
                <a:cs typeface="Playfair Display"/>
                <a:sym typeface="Playfair Display"/>
              </a:rPr>
              <a:t>The Amazon has a </a:t>
            </a:r>
            <a:r>
              <a:rPr lang="en-GB">
                <a:latin typeface="Playfair Display"/>
                <a:ea typeface="Playfair Display"/>
                <a:cs typeface="Playfair Display"/>
                <a:sym typeface="Playfair Display"/>
              </a:rPr>
              <a:t>massive variety of plants and animals  such as towering trees over 200 ft tall ! An animal in the Amazon rainforest could be a sloth .</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92825" y="198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Playfair Display"/>
                <a:ea typeface="Playfair Display"/>
                <a:cs typeface="Playfair Display"/>
                <a:sym typeface="Playfair Display"/>
              </a:rPr>
              <a:t>COFFEE PLANT ( COFFEE ARABIA)</a:t>
            </a:r>
            <a:endParaRPr sz="3600">
              <a:latin typeface="Playfair Display"/>
              <a:ea typeface="Playfair Display"/>
              <a:cs typeface="Playfair Display"/>
              <a:sym typeface="Playfair Display"/>
            </a:endParaRPr>
          </a:p>
        </p:txBody>
      </p:sp>
      <p:pic>
        <p:nvPicPr>
          <p:cNvPr descr="Coffee Bean Trea Images | Free Photos, PNG Stickers, Wallpapers ..." id="66" name="Google Shape;66;p15"/>
          <p:cNvPicPr preferRelativeResize="0"/>
          <p:nvPr/>
        </p:nvPicPr>
        <p:blipFill>
          <a:blip r:embed="rId3">
            <a:alphaModFix/>
          </a:blip>
          <a:stretch>
            <a:fillRect/>
          </a:stretch>
        </p:blipFill>
        <p:spPr>
          <a:xfrm>
            <a:off x="3626975" y="943875"/>
            <a:ext cx="5045850" cy="4017925"/>
          </a:xfrm>
          <a:prstGeom prst="rect">
            <a:avLst/>
          </a:prstGeom>
          <a:noFill/>
          <a:ln>
            <a:noFill/>
          </a:ln>
        </p:spPr>
      </p:pic>
      <p:sp>
        <p:nvSpPr>
          <p:cNvPr id="67" name="Google Shape;67;p15"/>
          <p:cNvSpPr txBox="1"/>
          <p:nvPr/>
        </p:nvSpPr>
        <p:spPr>
          <a:xfrm>
            <a:off x="424050" y="1258500"/>
            <a:ext cx="2475900" cy="8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2"/>
                </a:solidFill>
                <a:latin typeface="Playfair Display"/>
                <a:ea typeface="Playfair Display"/>
                <a:cs typeface="Playfair Display"/>
                <a:sym typeface="Playfair Display"/>
              </a:rPr>
              <a:t>Now this looks like our normal grapes but </a:t>
            </a:r>
            <a:r>
              <a:rPr lang="en-GB" sz="1800">
                <a:solidFill>
                  <a:schemeClr val="lt2"/>
                </a:solidFill>
                <a:latin typeface="Playfair Display"/>
                <a:ea typeface="Playfair Display"/>
                <a:cs typeface="Playfair Display"/>
                <a:sym typeface="Playfair Display"/>
              </a:rPr>
              <a:t>these</a:t>
            </a:r>
            <a:r>
              <a:rPr lang="en-GB" sz="1800">
                <a:solidFill>
                  <a:schemeClr val="lt2"/>
                </a:solidFill>
                <a:latin typeface="Playfair Display"/>
                <a:ea typeface="Playfair Display"/>
                <a:cs typeface="Playfair Display"/>
                <a:sym typeface="Playfair Display"/>
              </a:rPr>
              <a:t> are actually Coffee plants ! Can you </a:t>
            </a:r>
            <a:r>
              <a:rPr lang="en-GB" sz="1800">
                <a:solidFill>
                  <a:schemeClr val="lt2"/>
                </a:solidFill>
                <a:latin typeface="Playfair Display"/>
                <a:ea typeface="Playfair Display"/>
                <a:cs typeface="Playfair Display"/>
                <a:sym typeface="Playfair Display"/>
              </a:rPr>
              <a:t>believe</a:t>
            </a:r>
            <a:r>
              <a:rPr lang="en-GB" sz="1800">
                <a:solidFill>
                  <a:schemeClr val="lt2"/>
                </a:solidFill>
                <a:latin typeface="Playfair Display"/>
                <a:ea typeface="Playfair Display"/>
                <a:cs typeface="Playfair Display"/>
                <a:sym typeface="Playfair Display"/>
              </a:rPr>
              <a:t> that !</a:t>
            </a:r>
            <a:endParaRPr sz="1800">
              <a:solidFill>
                <a:schemeClr val="lt2"/>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chemeClr val="lt2"/>
              </a:solidFill>
              <a:latin typeface="Playfair Display"/>
              <a:ea typeface="Playfair Display"/>
              <a:cs typeface="Playfair Display"/>
              <a:sym typeface="Playfair Display"/>
            </a:endParaRPr>
          </a:p>
          <a:p>
            <a:pPr indent="0" lvl="0" marL="0" rtl="0" algn="l">
              <a:spcBef>
                <a:spcPts val="0"/>
              </a:spcBef>
              <a:spcAft>
                <a:spcPts val="0"/>
              </a:spcAft>
              <a:buNone/>
            </a:pPr>
            <a:r>
              <a:rPr lang="en-GB" sz="1800">
                <a:solidFill>
                  <a:schemeClr val="lt2"/>
                </a:solidFill>
                <a:latin typeface="Playfair Display"/>
                <a:ea typeface="Playfair Display"/>
                <a:cs typeface="Playfair Display"/>
                <a:sym typeface="Playfair Display"/>
              </a:rPr>
              <a:t>Coffee trees are evergreens that produce white </a:t>
            </a:r>
            <a:r>
              <a:rPr lang="en-GB" sz="1800">
                <a:solidFill>
                  <a:schemeClr val="lt2"/>
                </a:solidFill>
                <a:latin typeface="Playfair Display"/>
                <a:ea typeface="Playfair Display"/>
                <a:cs typeface="Playfair Display"/>
                <a:sym typeface="Playfair Display"/>
              </a:rPr>
              <a:t>blossoms</a:t>
            </a:r>
            <a:r>
              <a:rPr lang="en-GB" sz="1800">
                <a:solidFill>
                  <a:schemeClr val="lt2"/>
                </a:solidFill>
                <a:latin typeface="Playfair Display"/>
                <a:ea typeface="Playfair Display"/>
                <a:cs typeface="Playfair Display"/>
                <a:sym typeface="Playfair Display"/>
              </a:rPr>
              <a:t> and coffee at the same time ! The tree lives for over 50 years </a:t>
            </a:r>
            <a:endParaRPr sz="1800">
              <a:solidFill>
                <a:schemeClr val="lt2"/>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66425" y="226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4000">
                <a:latin typeface="Playfair Display"/>
                <a:ea typeface="Playfair Display"/>
                <a:cs typeface="Playfair Display"/>
                <a:sym typeface="Playfair Display"/>
              </a:rPr>
              <a:t>ORCHIDS</a:t>
            </a:r>
            <a:r>
              <a:rPr lang="en-GB">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
        <p:nvSpPr>
          <p:cNvPr id="73" name="Google Shape;73;p16"/>
          <p:cNvSpPr txBox="1"/>
          <p:nvPr>
            <p:ph idx="1" type="body"/>
          </p:nvPr>
        </p:nvSpPr>
        <p:spPr>
          <a:xfrm>
            <a:off x="311700" y="1152475"/>
            <a:ext cx="2711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Playfair Display"/>
                <a:ea typeface="Playfair Display"/>
                <a:cs typeface="Playfair Display"/>
                <a:sym typeface="Playfair Display"/>
              </a:rPr>
              <a:t>Now Orchids are our  normal plants that we can buy in the shops  but they are actually apart of a family (Orcidacaeae) and it is a </a:t>
            </a:r>
            <a:r>
              <a:rPr lang="en-GB">
                <a:latin typeface="Playfair Display"/>
                <a:ea typeface="Playfair Display"/>
                <a:cs typeface="Playfair Display"/>
                <a:sym typeface="Playfair Display"/>
              </a:rPr>
              <a:t>diverse</a:t>
            </a:r>
            <a:r>
              <a:rPr lang="en-GB">
                <a:latin typeface="Playfair Display"/>
                <a:ea typeface="Playfair Display"/>
                <a:cs typeface="Playfair Display"/>
                <a:sym typeface="Playfair Display"/>
              </a:rPr>
              <a:t> </a:t>
            </a:r>
            <a:r>
              <a:rPr lang="en-GB">
                <a:latin typeface="Playfair Display"/>
                <a:ea typeface="Playfair Display"/>
                <a:cs typeface="Playfair Display"/>
                <a:sym typeface="Playfair Display"/>
              </a:rPr>
              <a:t>plant</a:t>
            </a:r>
            <a:r>
              <a:rPr lang="en-GB">
                <a:latin typeface="Playfair Display"/>
                <a:ea typeface="Playfair Display"/>
                <a:cs typeface="Playfair Display"/>
                <a:sym typeface="Playfair Display"/>
              </a:rPr>
              <a:t> you can find it anywhere </a:t>
            </a:r>
            <a:r>
              <a:rPr lang="en-GB">
                <a:latin typeface="Playfair Display"/>
                <a:ea typeface="Playfair Display"/>
                <a:cs typeface="Playfair Display"/>
                <a:sym typeface="Playfair Display"/>
              </a:rPr>
              <a:t>except</a:t>
            </a:r>
            <a:r>
              <a:rPr lang="en-GB">
                <a:latin typeface="Playfair Display"/>
                <a:ea typeface="Playfair Display"/>
                <a:cs typeface="Playfair Display"/>
                <a:sym typeface="Playfair Display"/>
              </a:rPr>
              <a:t> the glaciers !</a:t>
            </a:r>
            <a:endParaRPr>
              <a:latin typeface="Playfair Display"/>
              <a:ea typeface="Playfair Display"/>
              <a:cs typeface="Playfair Display"/>
              <a:sym typeface="Playfair Display"/>
            </a:endParaRPr>
          </a:p>
        </p:txBody>
      </p:sp>
      <p:pic>
        <p:nvPicPr>
          <p:cNvPr descr="Orchids | At Orchid Haven, Cloud Forest, Gardens by the Bay … | Flickr" id="74" name="Google Shape;74;p16"/>
          <p:cNvPicPr preferRelativeResize="0"/>
          <p:nvPr/>
        </p:nvPicPr>
        <p:blipFill>
          <a:blip r:embed="rId3">
            <a:alphaModFix/>
          </a:blip>
          <a:stretch>
            <a:fillRect/>
          </a:stretch>
        </p:blipFill>
        <p:spPr>
          <a:xfrm>
            <a:off x="3023175" y="445025"/>
            <a:ext cx="5562900" cy="4356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Playfair Display"/>
                <a:ea typeface="Playfair Display"/>
                <a:cs typeface="Playfair Display"/>
                <a:sym typeface="Playfair Display"/>
              </a:rPr>
              <a:t>LOBSTER CLAWS </a:t>
            </a:r>
            <a:endParaRPr>
              <a:latin typeface="Playfair Display"/>
              <a:ea typeface="Playfair Display"/>
              <a:cs typeface="Playfair Display"/>
              <a:sym typeface="Playfair Display"/>
            </a:endParaRPr>
          </a:p>
        </p:txBody>
      </p:sp>
      <p:sp>
        <p:nvSpPr>
          <p:cNvPr id="80" name="Google Shape;80;p17"/>
          <p:cNvSpPr txBox="1"/>
          <p:nvPr>
            <p:ph idx="1" type="body"/>
          </p:nvPr>
        </p:nvSpPr>
        <p:spPr>
          <a:xfrm>
            <a:off x="0" y="861800"/>
            <a:ext cx="3242100" cy="358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Playfair Display"/>
                <a:ea typeface="Playfair Display"/>
                <a:cs typeface="Playfair Display"/>
                <a:sym typeface="Playfair Display"/>
              </a:rPr>
              <a:t>The lobster claws are actually also apart of a family . (Heliconiaceae) </a:t>
            </a:r>
            <a:r>
              <a:rPr lang="en-GB">
                <a:latin typeface="Playfair Display"/>
                <a:ea typeface="Playfair Display"/>
                <a:cs typeface="Playfair Display"/>
                <a:sym typeface="Playfair Display"/>
              </a:rPr>
              <a:t>These plants are the most known species are native to Tropical Americas,but few are indigenous to certain areas of the western Pacific Maluku in Indonesia but are mostly found in tropicals </a:t>
            </a:r>
            <a:endParaRPr>
              <a:latin typeface="Playfair Display"/>
              <a:ea typeface="Playfair Display"/>
              <a:cs typeface="Playfair Display"/>
              <a:sym typeface="Playfair Display"/>
            </a:endParaRPr>
          </a:p>
        </p:txBody>
      </p:sp>
      <p:pic>
        <p:nvPicPr>
          <p:cNvPr descr="File:Heliconia rostrata 22zz.jpg - Wikimedia Commons" id="81" name="Google Shape;81;p17"/>
          <p:cNvPicPr preferRelativeResize="0"/>
          <p:nvPr/>
        </p:nvPicPr>
        <p:blipFill>
          <a:blip r:embed="rId3">
            <a:alphaModFix/>
          </a:blip>
          <a:stretch>
            <a:fillRect/>
          </a:stretch>
        </p:blipFill>
        <p:spPr>
          <a:xfrm>
            <a:off x="6303766" y="1276374"/>
            <a:ext cx="1897452" cy="3587247"/>
          </a:xfrm>
          <a:prstGeom prst="rect">
            <a:avLst/>
          </a:prstGeom>
          <a:noFill/>
          <a:ln>
            <a:noFill/>
          </a:ln>
        </p:spPr>
      </p:pic>
      <p:pic>
        <p:nvPicPr>
          <p:cNvPr descr="File:Heliconium.jpg - Wikimedia Commons" id="82" name="Google Shape;82;p17"/>
          <p:cNvPicPr preferRelativeResize="0"/>
          <p:nvPr/>
        </p:nvPicPr>
        <p:blipFill>
          <a:blip r:embed="rId4">
            <a:alphaModFix/>
          </a:blip>
          <a:stretch>
            <a:fillRect/>
          </a:stretch>
        </p:blipFill>
        <p:spPr>
          <a:xfrm>
            <a:off x="3324125" y="177825"/>
            <a:ext cx="5819876" cy="4828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82075" y="214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Playfair Display"/>
                <a:ea typeface="Playfair Display"/>
                <a:cs typeface="Playfair Display"/>
                <a:sym typeface="Playfair Display"/>
              </a:rPr>
              <a:t>PASSION FLOWERS</a:t>
            </a:r>
            <a:endParaRPr sz="3600">
              <a:latin typeface="Playfair Display"/>
              <a:ea typeface="Playfair Display"/>
              <a:cs typeface="Playfair Display"/>
              <a:sym typeface="Playfair Display"/>
            </a:endParaRPr>
          </a:p>
        </p:txBody>
      </p:sp>
      <p:sp>
        <p:nvSpPr>
          <p:cNvPr id="88" name="Google Shape;88;p18"/>
          <p:cNvSpPr txBox="1"/>
          <p:nvPr>
            <p:ph idx="1" type="body"/>
          </p:nvPr>
        </p:nvSpPr>
        <p:spPr>
          <a:xfrm>
            <a:off x="82075" y="1017725"/>
            <a:ext cx="3036900" cy="389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Playfair Display"/>
                <a:ea typeface="Playfair Display"/>
                <a:cs typeface="Playfair Display"/>
                <a:sym typeface="Playfair Display"/>
              </a:rPr>
              <a:t>Passion </a:t>
            </a:r>
            <a:r>
              <a:rPr lang="en-GB">
                <a:latin typeface="Playfair Display"/>
                <a:ea typeface="Playfair Display"/>
                <a:cs typeface="Playfair Display"/>
                <a:sym typeface="Playfair Display"/>
              </a:rPr>
              <a:t>flowers are known for there variety in colours and have about 550 different species of flowering plants! They also have  indigenous groups in the Amazon Rainforest and that is where we get passion fruit juice from!</a:t>
            </a:r>
            <a:endParaRPr>
              <a:latin typeface="Playfair Display"/>
              <a:ea typeface="Playfair Display"/>
              <a:cs typeface="Playfair Display"/>
              <a:sym typeface="Playfair Display"/>
            </a:endParaRPr>
          </a:p>
        </p:txBody>
      </p:sp>
      <p:pic>
        <p:nvPicPr>
          <p:cNvPr descr="Royalty-Free photo: Close-up photography of white and purple ..." id="89" name="Google Shape;89;p18"/>
          <p:cNvPicPr preferRelativeResize="0"/>
          <p:nvPr/>
        </p:nvPicPr>
        <p:blipFill>
          <a:blip r:embed="rId3">
            <a:alphaModFix/>
          </a:blip>
          <a:stretch>
            <a:fillRect/>
          </a:stretch>
        </p:blipFill>
        <p:spPr>
          <a:xfrm>
            <a:off x="3763725" y="786975"/>
            <a:ext cx="4785975" cy="4123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65475" y="169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4000">
                <a:latin typeface="Playfair Display"/>
                <a:ea typeface="Playfair Display"/>
                <a:cs typeface="Playfair Display"/>
                <a:sym typeface="Playfair Display"/>
              </a:rPr>
              <a:t>WATER </a:t>
            </a:r>
            <a:r>
              <a:rPr lang="en-GB" sz="4000">
                <a:latin typeface="Playfair Display"/>
                <a:ea typeface="Playfair Display"/>
                <a:cs typeface="Playfair Display"/>
                <a:sym typeface="Playfair Display"/>
              </a:rPr>
              <a:t>LILY</a:t>
            </a:r>
            <a:r>
              <a:rPr lang="en-GB" sz="4000">
                <a:latin typeface="Playfair Display"/>
                <a:ea typeface="Playfair Display"/>
                <a:cs typeface="Playfair Display"/>
                <a:sym typeface="Playfair Display"/>
              </a:rPr>
              <a:t> VICTORIA AMAZONIA</a:t>
            </a:r>
            <a:r>
              <a:rPr lang="en-GB">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
        <p:nvSpPr>
          <p:cNvPr id="95" name="Google Shape;95;p19"/>
          <p:cNvSpPr txBox="1"/>
          <p:nvPr>
            <p:ph idx="1" type="body"/>
          </p:nvPr>
        </p:nvSpPr>
        <p:spPr>
          <a:xfrm>
            <a:off x="311700" y="1152475"/>
            <a:ext cx="2205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Playfair Display"/>
                <a:ea typeface="Playfair Display"/>
                <a:cs typeface="Playfair Display"/>
                <a:sym typeface="Playfair Display"/>
              </a:rPr>
              <a:t>The  Victoria Amazonia plant is the second largest plant in the amazon and is in the </a:t>
            </a:r>
            <a:r>
              <a:rPr lang="en-GB">
                <a:latin typeface="Playfair Display"/>
                <a:ea typeface="Playfair Display"/>
                <a:cs typeface="Playfair Display"/>
                <a:sym typeface="Playfair Display"/>
              </a:rPr>
              <a:t>lily</a:t>
            </a:r>
            <a:r>
              <a:rPr lang="en-GB">
                <a:latin typeface="Playfair Display"/>
                <a:ea typeface="Playfair Display"/>
                <a:cs typeface="Playfair Display"/>
                <a:sym typeface="Playfair Display"/>
              </a:rPr>
              <a:t> plants family Also is the largest lily plant in the world !</a:t>
            </a:r>
            <a:endParaRPr>
              <a:latin typeface="Playfair Display"/>
              <a:ea typeface="Playfair Display"/>
              <a:cs typeface="Playfair Display"/>
              <a:sym typeface="Playfair Display"/>
            </a:endParaRPr>
          </a:p>
        </p:txBody>
      </p:sp>
      <p:pic>
        <p:nvPicPr>
          <p:cNvPr descr="File:Victoria amazonica edit 1.jpg - Wikipedia" id="96" name="Google Shape;96;p19"/>
          <p:cNvPicPr preferRelativeResize="0"/>
          <p:nvPr/>
        </p:nvPicPr>
        <p:blipFill>
          <a:blip r:embed="rId3">
            <a:alphaModFix/>
          </a:blip>
          <a:stretch>
            <a:fillRect/>
          </a:stretch>
        </p:blipFill>
        <p:spPr>
          <a:xfrm>
            <a:off x="4486875" y="921950"/>
            <a:ext cx="3720850" cy="1868663"/>
          </a:xfrm>
          <a:prstGeom prst="rect">
            <a:avLst/>
          </a:prstGeom>
          <a:noFill/>
          <a:ln>
            <a:noFill/>
          </a:ln>
        </p:spPr>
      </p:pic>
      <p:pic>
        <p:nvPicPr>
          <p:cNvPr descr="File:Victoria amazonica JPG01.jpg - Wikimedia Commons" id="97" name="Google Shape;97;p19"/>
          <p:cNvPicPr preferRelativeResize="0"/>
          <p:nvPr/>
        </p:nvPicPr>
        <p:blipFill>
          <a:blip r:embed="rId4">
            <a:alphaModFix/>
          </a:blip>
          <a:stretch>
            <a:fillRect/>
          </a:stretch>
        </p:blipFill>
        <p:spPr>
          <a:xfrm>
            <a:off x="2702800" y="2943125"/>
            <a:ext cx="3438577" cy="2061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161225" y="171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lt2"/>
                </a:solidFill>
                <a:latin typeface="Playfair Display"/>
                <a:ea typeface="Playfair Display"/>
                <a:cs typeface="Playfair Display"/>
                <a:sym typeface="Playfair Display"/>
              </a:rPr>
              <a:t>JAGUARS</a:t>
            </a:r>
            <a:endParaRPr sz="3600">
              <a:latin typeface="Playfair Display"/>
              <a:ea typeface="Playfair Display"/>
              <a:cs typeface="Playfair Display"/>
              <a:sym typeface="Playfair Display"/>
            </a:endParaRPr>
          </a:p>
        </p:txBody>
      </p:sp>
      <p:sp>
        <p:nvSpPr>
          <p:cNvPr id="103" name="Google Shape;103;p20"/>
          <p:cNvSpPr txBox="1"/>
          <p:nvPr>
            <p:ph idx="1" type="body"/>
          </p:nvPr>
        </p:nvSpPr>
        <p:spPr>
          <a:xfrm>
            <a:off x="0" y="961075"/>
            <a:ext cx="2900100" cy="4127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en-GB" sz="3600">
                <a:latin typeface="Playfair Display"/>
                <a:ea typeface="Playfair Display"/>
                <a:cs typeface="Playfair Display"/>
                <a:sym typeface="Playfair Display"/>
              </a:rPr>
              <a:t>Jaguars are prone to water. </a:t>
            </a:r>
            <a:r>
              <a:rPr lang="en-GB" sz="3600">
                <a:latin typeface="Playfair Display"/>
                <a:ea typeface="Playfair Display"/>
                <a:cs typeface="Playfair Display"/>
                <a:sym typeface="Playfair Display"/>
              </a:rPr>
              <a:t>These</a:t>
            </a:r>
            <a:r>
              <a:rPr lang="en-GB" sz="3600">
                <a:latin typeface="Playfair Display"/>
                <a:ea typeface="Playfair Display"/>
                <a:cs typeface="Playfair Display"/>
                <a:sym typeface="Playfair Display"/>
              </a:rPr>
              <a:t> big cats are very big with a </a:t>
            </a:r>
            <a:r>
              <a:rPr lang="en-GB" sz="3600">
                <a:latin typeface="Playfair Display"/>
                <a:ea typeface="Playfair Display"/>
                <a:cs typeface="Playfair Display"/>
                <a:sym typeface="Playfair Display"/>
              </a:rPr>
              <a:t>length of 1.85 meters and is the 3rd largest animal in the world !</a:t>
            </a:r>
            <a:endParaRPr sz="3600">
              <a:latin typeface="Playfair Display"/>
              <a:ea typeface="Playfair Display"/>
              <a:cs typeface="Playfair Display"/>
              <a:sym typeface="Playfair Display"/>
            </a:endParaRPr>
          </a:p>
        </p:txBody>
      </p:sp>
      <p:pic>
        <p:nvPicPr>
          <p:cNvPr descr="File:Jaguar sitting.jpg - Wikimedia Commons" id="104" name="Google Shape;104;p20"/>
          <p:cNvPicPr preferRelativeResize="0"/>
          <p:nvPr/>
        </p:nvPicPr>
        <p:blipFill>
          <a:blip r:embed="rId3">
            <a:alphaModFix/>
          </a:blip>
          <a:stretch>
            <a:fillRect/>
          </a:stretch>
        </p:blipFill>
        <p:spPr>
          <a:xfrm>
            <a:off x="4021775" y="661275"/>
            <a:ext cx="4350099" cy="442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Playfair Display"/>
                <a:ea typeface="Playfair Display"/>
                <a:cs typeface="Playfair Display"/>
                <a:sym typeface="Playfair Display"/>
              </a:rPr>
              <a:t>POISON DART FROGS </a:t>
            </a:r>
            <a:endParaRPr sz="3600">
              <a:latin typeface="Playfair Display"/>
              <a:ea typeface="Playfair Display"/>
              <a:cs typeface="Playfair Display"/>
              <a:sym typeface="Playfair Display"/>
            </a:endParaRPr>
          </a:p>
        </p:txBody>
      </p:sp>
      <p:sp>
        <p:nvSpPr>
          <p:cNvPr id="110" name="Google Shape;110;p21"/>
          <p:cNvSpPr txBox="1"/>
          <p:nvPr>
            <p:ph idx="1" type="body"/>
          </p:nvPr>
        </p:nvSpPr>
        <p:spPr>
          <a:xfrm>
            <a:off x="-54725" y="1152475"/>
            <a:ext cx="3391500" cy="390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GB" sz="2400">
                <a:latin typeface="Playfair Display"/>
                <a:ea typeface="Playfair Display"/>
                <a:cs typeface="Playfair Display"/>
                <a:sym typeface="Playfair Display"/>
              </a:rPr>
              <a:t>Poison dart frogs are very </a:t>
            </a:r>
            <a:r>
              <a:rPr lang="en-GB" sz="2400">
                <a:latin typeface="Playfair Display"/>
                <a:ea typeface="Playfair Display"/>
                <a:cs typeface="Playfair Display"/>
                <a:sym typeface="Playfair Display"/>
              </a:rPr>
              <a:t>poisonous, </a:t>
            </a:r>
            <a:r>
              <a:rPr lang="en-GB" sz="2400">
                <a:latin typeface="Playfair Display"/>
                <a:ea typeface="Playfair Display"/>
                <a:cs typeface="Playfair Display"/>
                <a:sym typeface="Playfair Display"/>
              </a:rPr>
              <a:t>in fact they can kill 2000 mice in one touch! Poison dart frogs has this poison on their skin so if you touch them you will cause slight </a:t>
            </a:r>
            <a:r>
              <a:rPr lang="en-GB" sz="2400">
                <a:latin typeface="Playfair Display"/>
                <a:ea typeface="Playfair Display"/>
                <a:cs typeface="Playfair Display"/>
                <a:sym typeface="Playfair Display"/>
              </a:rPr>
              <a:t>numbness</a:t>
            </a:r>
            <a:r>
              <a:rPr lang="en-GB" sz="2400">
                <a:latin typeface="Playfair Display"/>
                <a:ea typeface="Playfair Display"/>
                <a:cs typeface="Playfair Display"/>
                <a:sym typeface="Playfair Display"/>
              </a:rPr>
              <a:t> and death !</a:t>
            </a:r>
            <a:endParaRPr sz="2400">
              <a:latin typeface="Playfair Display"/>
              <a:ea typeface="Playfair Display"/>
              <a:cs typeface="Playfair Display"/>
              <a:sym typeface="Playfair Display"/>
            </a:endParaRPr>
          </a:p>
        </p:txBody>
      </p:sp>
      <p:pic>
        <p:nvPicPr>
          <p:cNvPr descr="File:Poison Dart Frog By Trisha 5.jpg - Wikimedia Commons" id="111" name="Google Shape;111;p21"/>
          <p:cNvPicPr preferRelativeResize="0"/>
          <p:nvPr/>
        </p:nvPicPr>
        <p:blipFill>
          <a:blip r:embed="rId3">
            <a:alphaModFix/>
          </a:blip>
          <a:stretch>
            <a:fillRect/>
          </a:stretch>
        </p:blipFill>
        <p:spPr>
          <a:xfrm>
            <a:off x="3336900" y="1017725"/>
            <a:ext cx="5807099" cy="3770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