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embeddedFontLst>
    <p:embeddedFont>
      <p:font typeface="Roboto"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Twinkl"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W+4iq6SRICiXxiqSG9732w/7i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595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97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47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8078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094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09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45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203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2937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74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024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64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161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766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pic>
        <p:nvPicPr>
          <p:cNvPr id="13" name="Google Shape;13;p15"/>
          <p:cNvPicPr preferRelativeResize="0"/>
          <p:nvPr/>
        </p:nvPicPr>
        <p:blipFill rotWithShape="1">
          <a:blip r:embed="rId3">
            <a:alphaModFix/>
          </a:blip>
          <a:srcRect/>
          <a:stretch/>
        </p:blipFill>
        <p:spPr>
          <a:xfrm>
            <a:off x="8522767" y="6196125"/>
            <a:ext cx="576495" cy="580719"/>
          </a:xfrm>
          <a:prstGeom prst="rect">
            <a:avLst/>
          </a:prstGeom>
          <a:noFill/>
          <a:ln>
            <a:noFill/>
          </a:ln>
        </p:spPr>
      </p:pic>
      <p:sp>
        <p:nvSpPr>
          <p:cNvPr id="14" name="Google Shape;14;p15">
            <a:hlinkClick r:id="rId4"/>
          </p:cNvPr>
          <p:cNvSpPr/>
          <p:nvPr/>
        </p:nvSpPr>
        <p:spPr>
          <a:xfrm>
            <a:off x="4137660" y="5561814"/>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Roboto" panose="02000000000000000000" pitchFamily="2" charset="0"/>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6"/>
          <p:cNvSpPr/>
          <p:nvPr/>
        </p:nvSpPr>
        <p:spPr>
          <a:xfrm>
            <a:off x="457198" y="438151"/>
            <a:ext cx="8220075"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dirty="0">
                <a:solidFill>
                  <a:schemeClr val="lt1"/>
                </a:solidFill>
                <a:latin typeface="Twinkl" panose="02000000000000000000" pitchFamily="2" charset="0"/>
                <a:ea typeface="Roboto" panose="02000000000000000000" pitchFamily="2" charset="0"/>
                <a:cs typeface="Arial"/>
                <a:sym typeface="Arial"/>
              </a:rPr>
              <a:t> </a:t>
            </a:r>
            <a:endParaRPr dirty="0">
              <a:latin typeface="Twinkl" panose="02000000000000000000" pitchFamily="2" charset="0"/>
              <a:ea typeface="Roboto" panose="02000000000000000000" pitchFamily="2" charset="0"/>
            </a:endParaRPr>
          </a:p>
        </p:txBody>
      </p:sp>
      <p:sp>
        <p:nvSpPr>
          <p:cNvPr id="17" name="Google Shape;17;p16"/>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a:latin typeface="Twinkl" panose="02000000000000000000" pitchFamily="2" charset="0"/>
                <a:ea typeface="Roboto" panose="02000000000000000000" pitchFamily="2"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blipFill dpi="0" rotWithShape="1">
          <a:blip r:embed="rId2">
            <a:lum/>
          </a:blip>
          <a:srcRect/>
          <a:stretch>
            <a:fillRect/>
          </a:stretch>
        </a:blipFill>
        <a:effectLst/>
      </p:bgPr>
    </p:bg>
    <p:spTree>
      <p:nvGrpSpPr>
        <p:cNvPr id="1" name="Shape 18"/>
        <p:cNvGrpSpPr/>
        <p:nvPr/>
      </p:nvGrpSpPr>
      <p:grpSpPr>
        <a:xfrm>
          <a:off x="0" y="0"/>
          <a:ext cx="0" cy="0"/>
          <a:chOff x="0" y="0"/>
          <a:chExt cx="0" cy="0"/>
        </a:xfrm>
      </p:grpSpPr>
      <p:pic>
        <p:nvPicPr>
          <p:cNvPr id="19" name="Google Shape;19;p17"/>
          <p:cNvPicPr preferRelativeResize="0"/>
          <p:nvPr/>
        </p:nvPicPr>
        <p:blipFill rotWithShape="1">
          <a:blip r:embed="rId3">
            <a:alphaModFix/>
          </a:blip>
          <a:srcRect/>
          <a:stretch/>
        </p:blipFill>
        <p:spPr>
          <a:xfrm>
            <a:off x="8522767" y="6196125"/>
            <a:ext cx="576495" cy="580719"/>
          </a:xfrm>
          <a:prstGeom prst="rect">
            <a:avLst/>
          </a:prstGeom>
          <a:noFill/>
          <a:ln>
            <a:noFill/>
          </a:ln>
        </p:spPr>
      </p:pic>
      <p:sp>
        <p:nvSpPr>
          <p:cNvPr id="20" name="Google Shape;20;p17">
            <a:hlinkClick r:id="rId4"/>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21"/>
        <p:cNvGrpSpPr/>
        <p:nvPr/>
      </p:nvGrpSpPr>
      <p:grpSpPr>
        <a:xfrm>
          <a:off x="0" y="0"/>
          <a:ext cx="0" cy="0"/>
          <a:chOff x="0" y="0"/>
          <a:chExt cx="0" cy="0"/>
        </a:xfrm>
      </p:grpSpPr>
      <p:sp>
        <p:nvSpPr>
          <p:cNvPr id="22" name="Google Shape;22;p18"/>
          <p:cNvSpPr/>
          <p:nvPr/>
        </p:nvSpPr>
        <p:spPr>
          <a:xfrm>
            <a:off x="457198" y="438151"/>
            <a:ext cx="8220075"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dirty="0">
                <a:solidFill>
                  <a:schemeClr val="lt1"/>
                </a:solidFill>
                <a:latin typeface="Twinkl" panose="02000000000000000000" pitchFamily="2" charset="0"/>
                <a:ea typeface="Roboto" panose="02000000000000000000" pitchFamily="2" charset="0"/>
                <a:cs typeface="Arial"/>
                <a:sym typeface="Arial"/>
              </a:rPr>
              <a:t> </a:t>
            </a:r>
            <a:endParaRPr dirty="0">
              <a:latin typeface="Twinkl" panose="02000000000000000000" pitchFamily="2" charset="0"/>
              <a:ea typeface="Roboto" panose="02000000000000000000" pitchFamily="2" charset="0"/>
            </a:endParaRPr>
          </a:p>
        </p:txBody>
      </p:sp>
      <p:pic>
        <p:nvPicPr>
          <p:cNvPr id="23" name="Google Shape;23;p18"/>
          <p:cNvPicPr preferRelativeResize="0"/>
          <p:nvPr/>
        </p:nvPicPr>
        <p:blipFill rotWithShape="1">
          <a:blip r:embed="rId2">
            <a:alphaModFix/>
          </a:blip>
          <a:srcRect/>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ims Slide">
  <p:cSld name="Aims Slide">
    <p:bg>
      <p:bgPr>
        <a:blipFill dpi="0" rotWithShape="1">
          <a:blip r:embed="rId2">
            <a:lum/>
          </a:blip>
          <a:srcRect/>
          <a:stretch>
            <a:fillRect/>
          </a:stretch>
        </a:blipFill>
        <a:effectLst/>
      </p:bgPr>
    </p:bg>
    <p:spTree>
      <p:nvGrpSpPr>
        <p:cNvPr id="1"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rgbClr val="0F9383"/>
                </a:solidFill>
                <a:latin typeface="Twinkl"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23" name="TextBox 22">
            <a:extLst>
              <a:ext uri="{FF2B5EF4-FFF2-40B4-BE49-F238E27FC236}">
                <a16:creationId xmlns:a16="http://schemas.microsoft.com/office/drawing/2014/main" xmlns=""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0F9383"/>
                </a:solidFill>
                <a:latin typeface="Roboto" panose="02000000000000000000" pitchFamily="2" charset="0"/>
                <a:ea typeface="Roboto" panose="02000000000000000000" pitchFamily="2" charset="0"/>
              </a:rPr>
              <a:t>Disclaimers</a:t>
            </a:r>
            <a:endParaRPr lang="en-GB" sz="2800" b="1" dirty="0">
              <a:solidFill>
                <a:srgbClr val="0F9383"/>
              </a:solidFill>
              <a:latin typeface="Roboto" panose="02000000000000000000" pitchFamily="2" charset="0"/>
              <a:ea typeface="Roboto" panose="02000000000000000000" pitchFamily="2" charset="0"/>
            </a:endParaRPr>
          </a:p>
        </p:txBody>
      </p:sp>
      <p:sp>
        <p:nvSpPr>
          <p:cNvPr id="42" name="Rectangle 41">
            <a:extLst>
              <a:ext uri="{FF2B5EF4-FFF2-40B4-BE49-F238E27FC236}">
                <a16:creationId xmlns:a16="http://schemas.microsoft.com/office/drawing/2014/main" xmlns="" id="{43633EA5-BFCB-47C1-B42E-6602A01D8301}"/>
              </a:ext>
            </a:extLst>
          </p:cNvPr>
          <p:cNvSpPr/>
          <p:nvPr/>
        </p:nvSpPr>
        <p:spPr>
          <a:xfrm>
            <a:off x="746576" y="1421097"/>
            <a:ext cx="7632700" cy="1513437"/>
          </a:xfrm>
          <a:prstGeom prst="rect">
            <a:avLst/>
          </a:prstGeom>
          <a:solidFill>
            <a:schemeClr val="bg1"/>
          </a:solidFill>
          <a:ln w="19050">
            <a:solidFill>
              <a:srgbClr val="0F9383"/>
            </a:solidFill>
          </a:ln>
        </p:spPr>
        <p:txBody>
          <a:bodyPr wrap="square" lIns="216000" tIns="216000" rIns="216000" bIns="216000">
            <a:spAutoFit/>
          </a:bodyPr>
          <a:lstStyle/>
          <a:p>
            <a:r>
              <a:rPr lang="en-GB" sz="1400" b="0" i="0" u="none" strike="noStrike" cap="none" dirty="0">
                <a:solidFill>
                  <a:srgbClr val="000000"/>
                </a:solidFill>
                <a:effectLst/>
                <a:latin typeface="Roboto" panose="02000000000000000000" pitchFamily="2" charset="0"/>
                <a:ea typeface="Roboto" panose="02000000000000000000" pitchFamily="2" charset="0"/>
                <a:cs typeface="Arial"/>
                <a:sym typeface="Arial"/>
              </a:rPr>
              <a:t>We hope you find the information on our website and resources useful. This resource has been designed with animations on each slide to make it as fun and engaging as possible. To view the content in the correct formatting, please view the slideshow in ‘presentation mode’.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sp>
        <p:nvSpPr>
          <p:cNvPr id="16" name="Rectangle 15">
            <a:extLst>
              <a:ext uri="{FF2B5EF4-FFF2-40B4-BE49-F238E27FC236}">
                <a16:creationId xmlns:a16="http://schemas.microsoft.com/office/drawing/2014/main" xmlns="" id="{43633EA5-BFCB-47C1-B42E-6602A01D8301}"/>
              </a:ext>
            </a:extLst>
          </p:cNvPr>
          <p:cNvSpPr/>
          <p:nvPr userDrawn="1"/>
        </p:nvSpPr>
        <p:spPr>
          <a:xfrm>
            <a:off x="746576" y="3206059"/>
            <a:ext cx="7632700" cy="2806098"/>
          </a:xfrm>
          <a:prstGeom prst="rect">
            <a:avLst/>
          </a:prstGeom>
          <a:solidFill>
            <a:schemeClr val="bg1"/>
          </a:solidFill>
          <a:ln w="19050">
            <a:solidFill>
              <a:srgbClr val="0F9383"/>
            </a:solidFill>
          </a:ln>
        </p:spPr>
        <p:txBody>
          <a:bodyPr wrap="square" lIns="216000" tIns="216000" rIns="216000" bIns="216000">
            <a:spAutoFit/>
          </a:bodyPr>
          <a:lstStyle/>
          <a:p>
            <a:r>
              <a:rPr lang="en-GB" sz="1400" b="0" i="0" u="none" strike="noStrike" cap="none" dirty="0">
                <a:solidFill>
                  <a:srgbClr val="000000"/>
                </a:solidFill>
                <a:effectLst/>
                <a:latin typeface="Roboto" panose="02000000000000000000" pitchFamily="2" charset="0"/>
                <a:ea typeface="Roboto" panose="02000000000000000000" pitchFamily="2" charset="0"/>
                <a:cs typeface="Arial"/>
                <a:sym typeface="Arial"/>
              </a:rPr>
              <a:t>These resources are those which we have generally found to be of benefit to learners with SEND. However, every child's needs are different and so these resources may not be suitable for your child. It is for you to consider whether it is appropriate to use these resources with your child.</a:t>
            </a:r>
            <a:r>
              <a:rPr lang="en-GB" dirty="0">
                <a:latin typeface="Roboto" panose="02000000000000000000" pitchFamily="2" charset="0"/>
                <a:ea typeface="Roboto" panose="02000000000000000000" pitchFamily="2" charset="0"/>
              </a:rPr>
              <a:t/>
            </a:r>
            <a:br>
              <a:rPr lang="en-GB" dirty="0">
                <a:latin typeface="Roboto" panose="02000000000000000000" pitchFamily="2" charset="0"/>
                <a:ea typeface="Roboto" panose="02000000000000000000" pitchFamily="2" charset="0"/>
              </a:rPr>
            </a:br>
            <a:r>
              <a:rPr lang="en-GB" dirty="0">
                <a:latin typeface="Roboto" panose="02000000000000000000" pitchFamily="2" charset="0"/>
                <a:ea typeface="Roboto" panose="02000000000000000000" pitchFamily="2" charset="0"/>
              </a:rPr>
              <a:t/>
            </a:r>
            <a:br>
              <a:rPr lang="en-GB" dirty="0">
                <a:latin typeface="Roboto" panose="02000000000000000000" pitchFamily="2" charset="0"/>
                <a:ea typeface="Roboto" panose="02000000000000000000" pitchFamily="2" charset="0"/>
              </a:rPr>
            </a:br>
            <a:r>
              <a:rPr lang="en-GB" sz="1400" b="0" i="0" u="none" strike="noStrike" cap="none" dirty="0">
                <a:solidFill>
                  <a:srgbClr val="000000"/>
                </a:solidFill>
                <a:effectLst/>
                <a:latin typeface="Roboto" panose="02000000000000000000" pitchFamily="2" charset="0"/>
                <a:ea typeface="Roboto" panose="02000000000000000000" pitchFamily="2" charset="0"/>
                <a:cs typeface="Arial"/>
                <a:sym typeface="Arial"/>
              </a:rPr>
              <a:t>We have consulted with our partners in producing these resources, to ensure they are representative of the #</a:t>
            </a:r>
            <a:r>
              <a:rPr lang="en-GB" sz="1400" b="0" i="0" u="none" strike="noStrike" cap="none" dirty="0" err="1">
                <a:solidFill>
                  <a:srgbClr val="000000"/>
                </a:solidFill>
                <a:effectLst/>
                <a:latin typeface="Roboto" panose="02000000000000000000" pitchFamily="2" charset="0"/>
                <a:ea typeface="Roboto" panose="02000000000000000000" pitchFamily="2" charset="0"/>
                <a:cs typeface="Arial"/>
                <a:sym typeface="Arial"/>
              </a:rPr>
              <a:t>actuallyAutistic</a:t>
            </a:r>
            <a:r>
              <a:rPr lang="en-GB" sz="1400" b="0" i="0" u="none" strike="noStrike" cap="none" dirty="0">
                <a:solidFill>
                  <a:srgbClr val="000000"/>
                </a:solidFill>
                <a:effectLst/>
                <a:latin typeface="Roboto" panose="02000000000000000000" pitchFamily="2" charset="0"/>
                <a:ea typeface="Roboto" panose="02000000000000000000" pitchFamily="2" charset="0"/>
                <a:cs typeface="Arial"/>
                <a:sym typeface="Arial"/>
              </a:rPr>
              <a:t> community. You will find editable alternatives on all of our Autism specific resources to enable you to edit and amend them for individual needs and preferences. Twinkl is an international company and therefore some resources may feature terminology that is appropriate in some countries but not others - in such cases, you are able to request an alternative version specific to the UK's inclusive approach.</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7660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4"/>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inclusion-teaching-resources/send-inclusion-teaching-resour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inclusion-teaching-resources/send-inclusion-teaching-resour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twinkl.co.uk/resources/inclusion-teaching-resources/send-inclusion-teaching-resourc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inclusion-teaching-resources/send-inclusion-teaching-resour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twinkl.co.uk/resources/inclusion-teaching-resources/send-inclusion-teaching-resources/specific-learning-difficulty-areas-of-need-primary-send-inclusion-key-stage-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inclusion-teaching-resources/send-inclusion-teaching-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twinkl.co.uk/resources/inclusion-teaching-resources/send-inclusion-teaching-resources/specific-learning-difficulty-areas-of-need-primary-send-inclusion-key-stage-1" TargetMode="External"/><Relationship Id="rId4" Type="http://schemas.openxmlformats.org/officeDocument/2006/relationships/hyperlink" Target="https://www.twinkl.co.uk/resources/send-inclusion-teaching-resources/specific-learning-difficulty-areas-of-need-primary-send-inclusion-key-stage-1/autistic-spectrum-disorder-areas-of-need-primary-send-inclusion-teaching-resourc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resources/inclusion-teaching-resources/send-inclusion-teaching-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inclusion-teaching-resources/send-inclusion-teaching-resour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inclusion-teaching-resources/send-inclusion-teaching-resour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42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p:nvPr/>
        </p:nvSpPr>
        <p:spPr>
          <a:xfrm rot="5400000">
            <a:off x="2831712" y="368772"/>
            <a:ext cx="1271805" cy="6052136"/>
          </a:xfrm>
          <a:prstGeom prst="round2SameRect">
            <a:avLst>
              <a:gd name="adj1" fmla="val 29799"/>
              <a:gd name="adj2" fmla="val 0"/>
            </a:avLst>
          </a:prstGeom>
          <a:solidFill>
            <a:srgbClr val="FFED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29" name="Google Shape;129;p9"/>
          <p:cNvSpPr/>
          <p:nvPr/>
        </p:nvSpPr>
        <p:spPr>
          <a:xfrm>
            <a:off x="441552" y="809892"/>
            <a:ext cx="4491176" cy="809183"/>
          </a:xfrm>
          <a:prstGeom prst="snip1Rect">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30" name="Google Shape;130;p9"/>
          <p:cNvSpPr/>
          <p:nvPr/>
        </p:nvSpPr>
        <p:spPr>
          <a:xfrm>
            <a:off x="-39878" y="789274"/>
            <a:ext cx="4972606" cy="882820"/>
          </a:xfrm>
          <a:prstGeom prst="roundRect">
            <a:avLst>
              <a:gd name="adj" fmla="val 9641"/>
            </a:avLst>
          </a:prstGeom>
          <a:no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3600"/>
              <a:buFont typeface="Arial"/>
              <a:buNone/>
            </a:pPr>
            <a:r>
              <a:rPr lang="en-GB" sz="3600" b="1" i="0" u="none" strike="noStrike" dirty="0">
                <a:solidFill>
                  <a:schemeClr val="lt1"/>
                </a:solidFill>
                <a:latin typeface="Twinkl" panose="02000000000000000000" pitchFamily="2" charset="0"/>
                <a:ea typeface="Roboto" panose="02000000000000000000" pitchFamily="2" charset="0"/>
                <a:sym typeface="Arial"/>
              </a:rPr>
              <a:t>What Is ADHD?</a:t>
            </a:r>
            <a:endParaRPr sz="3600" b="1" dirty="0">
              <a:solidFill>
                <a:schemeClr val="lt1"/>
              </a:solidFill>
              <a:latin typeface="Twinkl" panose="02000000000000000000" pitchFamily="2" charset="0"/>
              <a:ea typeface="Roboto" panose="02000000000000000000" pitchFamily="2" charset="0"/>
              <a:sym typeface="Arial"/>
            </a:endParaRPr>
          </a:p>
        </p:txBody>
      </p:sp>
      <p:sp>
        <p:nvSpPr>
          <p:cNvPr id="131" name="Google Shape;131;p9">
            <a:hlinkClick r:id="rId3"/>
          </p:cNvPr>
          <p:cNvSpPr/>
          <p:nvPr/>
        </p:nvSpPr>
        <p:spPr>
          <a:xfrm>
            <a:off x="8388991" y="6627303"/>
            <a:ext cx="755009" cy="19853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32" name="Google Shape;132;p9"/>
          <p:cNvSpPr/>
          <p:nvPr/>
        </p:nvSpPr>
        <p:spPr>
          <a:xfrm rot="5400000">
            <a:off x="3063026" y="-759193"/>
            <a:ext cx="809183" cy="6052137"/>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33" name="Google Shape;133;p9"/>
          <p:cNvSpPr txBox="1"/>
          <p:nvPr/>
        </p:nvSpPr>
        <p:spPr>
          <a:xfrm>
            <a:off x="550364" y="1943710"/>
            <a:ext cx="6052139"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Twinkl" panose="02000000000000000000" pitchFamily="2" charset="0"/>
                <a:ea typeface="Roboto" panose="02000000000000000000" pitchFamily="2" charset="0"/>
                <a:sym typeface="Arial"/>
              </a:rPr>
              <a:t>Some children with ADHD may have difficulty following instructions or listening in the classroom. </a:t>
            </a:r>
            <a:endParaRPr sz="1600" b="1" i="0" u="none" strike="noStrike" dirty="0">
              <a:solidFill>
                <a:srgbClr val="1C1C1C"/>
              </a:solidFill>
              <a:latin typeface="Twinkl" panose="02000000000000000000" pitchFamily="2" charset="0"/>
              <a:ea typeface="Roboto" panose="02000000000000000000" pitchFamily="2" charset="0"/>
              <a:sym typeface="Arial"/>
            </a:endParaRPr>
          </a:p>
        </p:txBody>
      </p:sp>
      <p:sp>
        <p:nvSpPr>
          <p:cNvPr id="134" name="Google Shape;134;p9"/>
          <p:cNvSpPr txBox="1"/>
          <p:nvPr/>
        </p:nvSpPr>
        <p:spPr>
          <a:xfrm>
            <a:off x="570759" y="2984185"/>
            <a:ext cx="5793709"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Twinkl" panose="02000000000000000000" pitchFamily="2" charset="0"/>
                <a:ea typeface="Roboto" panose="02000000000000000000" pitchFamily="2" charset="0"/>
                <a:sym typeface="Arial"/>
              </a:rPr>
              <a:t>Some children with ADHD may move excessively or fidget. They may find it difficult to settle themselves in lessons or when they have to concentrate.</a:t>
            </a:r>
            <a:endParaRPr dirty="0">
              <a:latin typeface="Twinkl" panose="02000000000000000000" pitchFamily="2" charset="0"/>
              <a:ea typeface="Roboto" panose="02000000000000000000" pitchFamily="2" charset="0"/>
            </a:endParaRPr>
          </a:p>
        </p:txBody>
      </p:sp>
      <p:sp>
        <p:nvSpPr>
          <p:cNvPr id="135" name="Google Shape;135;p9"/>
          <p:cNvSpPr/>
          <p:nvPr/>
        </p:nvSpPr>
        <p:spPr>
          <a:xfrm rot="5400000">
            <a:off x="2998673" y="1561085"/>
            <a:ext cx="937881" cy="6052137"/>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36" name="Google Shape;136;p9"/>
          <p:cNvSpPr txBox="1"/>
          <p:nvPr/>
        </p:nvSpPr>
        <p:spPr>
          <a:xfrm>
            <a:off x="550364" y="4263987"/>
            <a:ext cx="5811337"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Twinkl" panose="02000000000000000000" pitchFamily="2" charset="0"/>
                <a:ea typeface="Roboto" panose="02000000000000000000" pitchFamily="2" charset="0"/>
                <a:sym typeface="Arial"/>
              </a:rPr>
              <a:t>Most children with ADHD go to mainstream school, while some require support in special schools. </a:t>
            </a:r>
            <a:endParaRPr dirty="0">
              <a:latin typeface="Twinkl" panose="02000000000000000000" pitchFamily="2" charset="0"/>
              <a:ea typeface="Roboto" panose="02000000000000000000" pitchFamily="2" charset="0"/>
            </a:endParaRPr>
          </a:p>
        </p:txBody>
      </p:sp>
      <p:sp>
        <p:nvSpPr>
          <p:cNvPr id="137" name="Google Shape;137;p9"/>
          <p:cNvSpPr/>
          <p:nvPr/>
        </p:nvSpPr>
        <p:spPr>
          <a:xfrm rot="5400000">
            <a:off x="2967121" y="2619853"/>
            <a:ext cx="1004716" cy="6052136"/>
          </a:xfrm>
          <a:prstGeom prst="round2SameRect">
            <a:avLst>
              <a:gd name="adj1" fmla="val 29799"/>
              <a:gd name="adj2" fmla="val 0"/>
            </a:avLst>
          </a:prstGeom>
          <a:solidFill>
            <a:srgbClr val="FFED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38" name="Google Shape;138;p9"/>
          <p:cNvSpPr txBox="1"/>
          <p:nvPr/>
        </p:nvSpPr>
        <p:spPr>
          <a:xfrm>
            <a:off x="570759" y="5224990"/>
            <a:ext cx="5811337" cy="923289"/>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800"/>
              <a:buFont typeface="Arial"/>
              <a:buChar char="•"/>
            </a:pPr>
            <a:r>
              <a:rPr lang="en-GB" sz="1800" dirty="0">
                <a:solidFill>
                  <a:schemeClr val="dk1"/>
                </a:solidFill>
                <a:latin typeface="Twinkl" panose="02000000000000000000" pitchFamily="2" charset="0"/>
                <a:ea typeface="Roboto" panose="02000000000000000000" pitchFamily="2" charset="0"/>
                <a:sym typeface="Arial"/>
              </a:rPr>
              <a:t>You might know friends, family members or people in your community </a:t>
            </a:r>
            <a:r>
              <a:rPr lang="en-GB" sz="1800" dirty="0">
                <a:solidFill>
                  <a:schemeClr val="dk1"/>
                </a:solidFill>
                <a:latin typeface="Twinkl" panose="02000000000000000000" pitchFamily="2" charset="0"/>
                <a:ea typeface="Roboto" panose="02000000000000000000" pitchFamily="2" charset="0"/>
              </a:rPr>
              <a:t>with ADHD or another form of neurodiversity.</a:t>
            </a:r>
            <a:endParaRPr dirty="0">
              <a:latin typeface="Twinkl" panose="02000000000000000000" pitchFamily="2" charset="0"/>
              <a:ea typeface="Roboto" panose="02000000000000000000" pitchFamily="2" charset="0"/>
            </a:endParaRPr>
          </a:p>
        </p:txBody>
      </p:sp>
      <p:pic>
        <p:nvPicPr>
          <p:cNvPr id="139" name="Google Shape;139;p9" descr="A picture containing person, female&#10;&#10;Description automatically generated"/>
          <p:cNvPicPr preferRelativeResize="0"/>
          <p:nvPr/>
        </p:nvPicPr>
        <p:blipFill rotWithShape="1">
          <a:blip r:embed="rId4">
            <a:alphaModFix/>
          </a:blip>
          <a:srcRect/>
          <a:stretch/>
        </p:blipFill>
        <p:spPr>
          <a:xfrm>
            <a:off x="6891766" y="1196788"/>
            <a:ext cx="2171988" cy="50354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fade">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500"/>
                                        <p:tgtEl>
                                          <p:spTgt spid="134"/>
                                        </p:tgtEl>
                                      </p:cBhvr>
                                    </p:animEffect>
                                  </p:childTnLst>
                                </p:cTn>
                              </p:par>
                              <p:par>
                                <p:cTn id="16" presetID="10" presetClass="entr" presetSubtype="0" fill="hold" nodeType="with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500"/>
                                        <p:tgtEl>
                                          <p:spTgt spid="1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6"/>
                                        </p:tgtEl>
                                        <p:attrNameLst>
                                          <p:attrName>style.visibility</p:attrName>
                                        </p:attrNameLst>
                                      </p:cBhvr>
                                      <p:to>
                                        <p:strVal val="visible"/>
                                      </p:to>
                                    </p:set>
                                    <p:animEffect transition="in" filter="fade">
                                      <p:cBhvr>
                                        <p:cTn id="23" dur="500"/>
                                        <p:tgtEl>
                                          <p:spTgt spid="136"/>
                                        </p:tgtEl>
                                      </p:cBhvr>
                                    </p:animEffect>
                                  </p:childTnLst>
                                </p:cTn>
                              </p:par>
                              <p:par>
                                <p:cTn id="24" presetID="10" presetClass="entr" presetSubtype="0" fill="hold" nodeType="with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fad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fade">
                                      <p:cBhvr>
                                        <p:cTn id="31" dur="500"/>
                                        <p:tgtEl>
                                          <p:spTgt spid="138"/>
                                        </p:tgtEl>
                                      </p:cBhvr>
                                    </p:animEffect>
                                  </p:childTnLst>
                                </p:cTn>
                              </p:par>
                              <p:par>
                                <p:cTn id="32" presetID="10" presetClass="entr" presetSubtype="0" fill="hold" nodeType="withEffect">
                                  <p:stCondLst>
                                    <p:cond delay="0"/>
                                  </p:stCondLst>
                                  <p:childTnLst>
                                    <p:set>
                                      <p:cBhvr>
                                        <p:cTn id="33" dur="1" fill="hold">
                                          <p:stCondLst>
                                            <p:cond delay="0"/>
                                          </p:stCondLst>
                                        </p:cTn>
                                        <p:tgtEl>
                                          <p:spTgt spid="137"/>
                                        </p:tgtEl>
                                        <p:attrNameLst>
                                          <p:attrName>style.visibility</p:attrName>
                                        </p:attrNameLst>
                                      </p:cBhvr>
                                      <p:to>
                                        <p:strVal val="visible"/>
                                      </p:to>
                                    </p:set>
                                    <p:animEffect transition="in" filter="fade">
                                      <p:cBhvr>
                                        <p:cTn id="3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p:nvPr/>
        </p:nvSpPr>
        <p:spPr>
          <a:xfrm rot="5400000">
            <a:off x="3215003" y="-911171"/>
            <a:ext cx="923330" cy="6470240"/>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45" name="Google Shape;145;p10"/>
          <p:cNvSpPr/>
          <p:nvPr/>
        </p:nvSpPr>
        <p:spPr>
          <a:xfrm>
            <a:off x="441552" y="809892"/>
            <a:ext cx="4877068" cy="809183"/>
          </a:xfrm>
          <a:prstGeom prst="snip1Rect">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46" name="Google Shape;146;p10"/>
          <p:cNvSpPr/>
          <p:nvPr/>
        </p:nvSpPr>
        <p:spPr>
          <a:xfrm>
            <a:off x="209226" y="809892"/>
            <a:ext cx="4972606" cy="882820"/>
          </a:xfrm>
          <a:prstGeom prst="roundRect">
            <a:avLst>
              <a:gd name="adj" fmla="val 9641"/>
            </a:avLst>
          </a:prstGeom>
          <a:no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rgbClr val="FFFFFF"/>
              </a:buClr>
              <a:buSzPts val="3600"/>
              <a:buFont typeface="Arial"/>
              <a:buNone/>
            </a:pPr>
            <a:r>
              <a:rPr lang="en-GB" sz="3600" b="1" i="0" u="none" strike="noStrike" dirty="0">
                <a:solidFill>
                  <a:srgbClr val="FFFFFF"/>
                </a:solidFill>
                <a:latin typeface="Twinkl" panose="02000000000000000000" pitchFamily="2" charset="0"/>
                <a:ea typeface="Roboto" panose="02000000000000000000" pitchFamily="2" charset="0"/>
                <a:sym typeface="Arial"/>
              </a:rPr>
              <a:t>How Can We Help?</a:t>
            </a:r>
            <a:endParaRPr sz="3600" b="1" dirty="0">
              <a:solidFill>
                <a:schemeClr val="lt1"/>
              </a:solidFill>
              <a:latin typeface="Twinkl" panose="02000000000000000000" pitchFamily="2" charset="0"/>
              <a:ea typeface="Roboto" panose="02000000000000000000" pitchFamily="2" charset="0"/>
              <a:sym typeface="Arial"/>
            </a:endParaRPr>
          </a:p>
        </p:txBody>
      </p:sp>
      <p:sp>
        <p:nvSpPr>
          <p:cNvPr id="147" name="Google Shape;147;p10">
            <a:hlinkClick r:id="rId3"/>
          </p:cNvPr>
          <p:cNvSpPr/>
          <p:nvPr/>
        </p:nvSpPr>
        <p:spPr>
          <a:xfrm>
            <a:off x="8388991" y="6627303"/>
            <a:ext cx="755009" cy="19853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48" name="Google Shape;148;p10"/>
          <p:cNvSpPr txBox="1"/>
          <p:nvPr/>
        </p:nvSpPr>
        <p:spPr>
          <a:xfrm>
            <a:off x="699247" y="1862284"/>
            <a:ext cx="6212541" cy="923289"/>
          </a:xfrm>
          <a:prstGeom prst="rect">
            <a:avLst/>
          </a:prstGeom>
          <a:noFill/>
          <a:ln>
            <a:noFill/>
          </a:ln>
        </p:spPr>
        <p:txBody>
          <a:bodyPr spcFirstLastPara="1" wrap="square" lIns="91425" tIns="45700" rIns="91425" bIns="45700" anchor="t" anchorCtr="0">
            <a:spAutoFit/>
          </a:bodyPr>
          <a:lstStyle/>
          <a:p>
            <a:pPr lvl="0"/>
            <a:r>
              <a:rPr lang="en-GB" sz="1800" dirty="0">
                <a:solidFill>
                  <a:schemeClr val="dk1"/>
                </a:solidFill>
                <a:latin typeface="Twinkl" panose="02000000000000000000" pitchFamily="2" charset="0"/>
                <a:ea typeface="Roboto" panose="02000000000000000000" pitchFamily="2" charset="0"/>
                <a:sym typeface="Arial"/>
              </a:rPr>
              <a:t>Be patient and understanding with your friends </a:t>
            </a:r>
            <a:r>
              <a:rPr lang="en-GB" sz="1800" dirty="0">
                <a:solidFill>
                  <a:schemeClr val="dk1"/>
                </a:solidFill>
                <a:latin typeface="Twinkl" panose="02000000000000000000" pitchFamily="2" charset="0"/>
                <a:ea typeface="Roboto" panose="02000000000000000000" pitchFamily="2" charset="0"/>
              </a:rPr>
              <a:t>who have a diagnosis of </a:t>
            </a:r>
            <a:r>
              <a:rPr lang="en-GB" sz="1800" dirty="0">
                <a:solidFill>
                  <a:schemeClr val="dk1"/>
                </a:solidFill>
                <a:latin typeface="Twinkl" panose="02000000000000000000" pitchFamily="2" charset="0"/>
                <a:ea typeface="Roboto" panose="02000000000000000000" pitchFamily="2" charset="0"/>
                <a:sym typeface="Arial"/>
              </a:rPr>
              <a:t>ADHD. You may need to repeat yourself or check they have understood what you have said. </a:t>
            </a:r>
            <a:endParaRPr dirty="0">
              <a:latin typeface="Twinkl" panose="02000000000000000000" pitchFamily="2" charset="0"/>
              <a:ea typeface="Roboto" panose="02000000000000000000" pitchFamily="2" charset="0"/>
            </a:endParaRPr>
          </a:p>
        </p:txBody>
      </p:sp>
      <p:sp>
        <p:nvSpPr>
          <p:cNvPr id="149" name="Google Shape;149;p10"/>
          <p:cNvSpPr/>
          <p:nvPr/>
        </p:nvSpPr>
        <p:spPr>
          <a:xfrm rot="5400000">
            <a:off x="3139028" y="257704"/>
            <a:ext cx="1075275" cy="6470242"/>
          </a:xfrm>
          <a:prstGeom prst="round2SameRect">
            <a:avLst>
              <a:gd name="adj1" fmla="val 29799"/>
              <a:gd name="adj2" fmla="val 0"/>
            </a:avLst>
          </a:prstGeom>
          <a:solidFill>
            <a:srgbClr val="FFED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50" name="Google Shape;150;p10"/>
          <p:cNvSpPr txBox="1"/>
          <p:nvPr/>
        </p:nvSpPr>
        <p:spPr>
          <a:xfrm>
            <a:off x="699247" y="3028823"/>
            <a:ext cx="6051177"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Twinkl" panose="02000000000000000000" pitchFamily="2" charset="0"/>
                <a:ea typeface="Roboto" panose="02000000000000000000" pitchFamily="2" charset="0"/>
                <a:sym typeface="Arial"/>
              </a:rPr>
              <a:t>Friends may sometimes need a quiet space to calm down or time out of the classroom. You can help them to find a safe space and let a teacher know where they are. </a:t>
            </a:r>
            <a:endParaRPr dirty="0">
              <a:latin typeface="Twinkl" panose="02000000000000000000" pitchFamily="2" charset="0"/>
              <a:ea typeface="Roboto" panose="02000000000000000000" pitchFamily="2" charset="0"/>
            </a:endParaRPr>
          </a:p>
        </p:txBody>
      </p:sp>
      <p:sp>
        <p:nvSpPr>
          <p:cNvPr id="151" name="Google Shape;151;p10"/>
          <p:cNvSpPr/>
          <p:nvPr/>
        </p:nvSpPr>
        <p:spPr>
          <a:xfrm rot="5400000">
            <a:off x="2971545" y="1743673"/>
            <a:ext cx="1410242" cy="6470240"/>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52" name="Google Shape;152;p10"/>
          <p:cNvSpPr txBox="1"/>
          <p:nvPr/>
        </p:nvSpPr>
        <p:spPr>
          <a:xfrm>
            <a:off x="699247" y="4378627"/>
            <a:ext cx="587636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Twinkl" panose="02000000000000000000" pitchFamily="2" charset="0"/>
                <a:ea typeface="Roboto" panose="02000000000000000000" pitchFamily="2" charset="0"/>
                <a:sym typeface="Arial"/>
              </a:rPr>
              <a:t>Some children may find it difficult to understand rules and wait their turn. They may find it challenging if they lose when playing a game. How do you think you could help in this situation?</a:t>
            </a:r>
            <a:endParaRPr dirty="0">
              <a:latin typeface="Twinkl" panose="02000000000000000000" pitchFamily="2" charset="0"/>
              <a:ea typeface="Roboto" panose="02000000000000000000" pitchFamily="2" charset="0"/>
            </a:endParaRPr>
          </a:p>
        </p:txBody>
      </p:sp>
      <p:pic>
        <p:nvPicPr>
          <p:cNvPr id="153" name="Google Shape;153;p10"/>
          <p:cNvPicPr preferRelativeResize="0"/>
          <p:nvPr/>
        </p:nvPicPr>
        <p:blipFill rotWithShape="1">
          <a:blip r:embed="rId4">
            <a:alphaModFix/>
          </a:blip>
          <a:srcRect/>
          <a:stretch/>
        </p:blipFill>
        <p:spPr>
          <a:xfrm>
            <a:off x="7008125" y="927400"/>
            <a:ext cx="1524128" cy="53273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fade">
                                      <p:cBhvr>
                                        <p:cTn id="15" dur="500"/>
                                        <p:tgtEl>
                                          <p:spTgt spid="150"/>
                                        </p:tgtEl>
                                      </p:cBhvr>
                                    </p:animEffect>
                                  </p:childTnLst>
                                </p:cTn>
                              </p:par>
                              <p:par>
                                <p:cTn id="16" presetID="10" presetClass="entr" presetSubtype="0" fill="hold" nodeType="with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fade">
                                      <p:cBhvr>
                                        <p:cTn id="18" dur="500"/>
                                        <p:tgtEl>
                                          <p:spTgt spid="1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fade">
                                      <p:cBhvr>
                                        <p:cTn id="23" dur="500"/>
                                        <p:tgtEl>
                                          <p:spTgt spid="152"/>
                                        </p:tgtEl>
                                      </p:cBhvr>
                                    </p:animEffect>
                                  </p:childTnLst>
                                </p:cTn>
                              </p:par>
                              <p:par>
                                <p:cTn id="24" presetID="10" presetClass="entr" presetSubtype="0" fill="hold" nodeType="withEffect">
                                  <p:stCondLst>
                                    <p:cond delay="0"/>
                                  </p:stCondLst>
                                  <p:childTnLst>
                                    <p:set>
                                      <p:cBhvr>
                                        <p:cTn id="25" dur="1" fill="hold">
                                          <p:stCondLst>
                                            <p:cond delay="0"/>
                                          </p:stCondLst>
                                        </p:cTn>
                                        <p:tgtEl>
                                          <p:spTgt spid="151"/>
                                        </p:tgtEl>
                                        <p:attrNameLst>
                                          <p:attrName>style.visibility</p:attrName>
                                        </p:attrNameLst>
                                      </p:cBhvr>
                                      <p:to>
                                        <p:strVal val="visible"/>
                                      </p:to>
                                    </p:set>
                                    <p:animEffect transition="in" filter="fade">
                                      <p:cBhvr>
                                        <p:cTn id="26"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p:nvPr/>
        </p:nvSpPr>
        <p:spPr>
          <a:xfrm>
            <a:off x="441552" y="809892"/>
            <a:ext cx="4877068" cy="809183"/>
          </a:xfrm>
          <a:prstGeom prst="snip1Rect">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59" name="Google Shape;159;p11"/>
          <p:cNvSpPr/>
          <p:nvPr/>
        </p:nvSpPr>
        <p:spPr>
          <a:xfrm>
            <a:off x="209226" y="809892"/>
            <a:ext cx="4972606" cy="882820"/>
          </a:xfrm>
          <a:prstGeom prst="roundRect">
            <a:avLst>
              <a:gd name="adj" fmla="val 9641"/>
            </a:avLst>
          </a:prstGeom>
          <a:no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rgbClr val="FFFFFF"/>
              </a:buClr>
              <a:buSzPts val="3600"/>
              <a:buFont typeface="Arial"/>
              <a:buNone/>
            </a:pPr>
            <a:r>
              <a:rPr lang="en-GB" sz="3600" b="1" i="0" u="none" strike="noStrike" dirty="0">
                <a:solidFill>
                  <a:srgbClr val="FFFFFF"/>
                </a:solidFill>
                <a:latin typeface="Twinkl" panose="02000000000000000000" pitchFamily="2" charset="0"/>
                <a:ea typeface="Roboto" panose="02000000000000000000" pitchFamily="2" charset="0"/>
                <a:sym typeface="Arial"/>
              </a:rPr>
              <a:t>How Can We Help?</a:t>
            </a:r>
            <a:endParaRPr sz="3600" b="1" dirty="0">
              <a:solidFill>
                <a:schemeClr val="lt1"/>
              </a:solidFill>
              <a:latin typeface="Twinkl" panose="02000000000000000000" pitchFamily="2" charset="0"/>
              <a:ea typeface="Roboto" panose="02000000000000000000" pitchFamily="2" charset="0"/>
              <a:sym typeface="Arial"/>
            </a:endParaRPr>
          </a:p>
        </p:txBody>
      </p:sp>
      <p:sp>
        <p:nvSpPr>
          <p:cNvPr id="160" name="Google Shape;160;p11"/>
          <p:cNvSpPr/>
          <p:nvPr/>
        </p:nvSpPr>
        <p:spPr>
          <a:xfrm rot="5400000">
            <a:off x="4239799" y="-1697524"/>
            <a:ext cx="662206" cy="8258699"/>
          </a:xfrm>
          <a:prstGeom prst="round2SameRect">
            <a:avLst>
              <a:gd name="adj1" fmla="val 0"/>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61" name="Google Shape;161;p11"/>
          <p:cNvSpPr txBox="1"/>
          <p:nvPr/>
        </p:nvSpPr>
        <p:spPr>
          <a:xfrm>
            <a:off x="542601" y="2109404"/>
            <a:ext cx="8090415" cy="646290"/>
          </a:xfrm>
          <a:prstGeom prst="rect">
            <a:avLst/>
          </a:prstGeom>
          <a:noFill/>
          <a:ln>
            <a:noFill/>
          </a:ln>
        </p:spPr>
        <p:txBody>
          <a:bodyPr spcFirstLastPara="1" wrap="square" lIns="91425" tIns="45700" rIns="91425" bIns="45700" anchor="t" anchorCtr="0">
            <a:spAutoFit/>
          </a:bodyPr>
          <a:lstStyle/>
          <a:p>
            <a:pPr lvl="0"/>
            <a:r>
              <a:rPr lang="en-GB" sz="1800" b="0" i="0" u="none" strike="noStrike" dirty="0">
                <a:solidFill>
                  <a:schemeClr val="dk1"/>
                </a:solidFill>
                <a:latin typeface="Twinkl" panose="02000000000000000000" pitchFamily="2" charset="0"/>
                <a:ea typeface="Roboto" panose="02000000000000000000" pitchFamily="2" charset="0"/>
                <a:sym typeface="Arial"/>
              </a:rPr>
              <a:t>Friends who have </a:t>
            </a:r>
            <a:r>
              <a:rPr lang="en-GB" sz="1800" dirty="0">
                <a:solidFill>
                  <a:schemeClr val="dk1"/>
                </a:solidFill>
                <a:latin typeface="Twinkl" panose="02000000000000000000" pitchFamily="2" charset="0"/>
                <a:ea typeface="Roboto" panose="02000000000000000000" pitchFamily="2" charset="0"/>
              </a:rPr>
              <a:t>a diagnosis of ADHD </a:t>
            </a:r>
            <a:r>
              <a:rPr lang="en-GB" sz="1800" b="0" i="0" u="none" strike="noStrike" dirty="0">
                <a:solidFill>
                  <a:schemeClr val="dk1"/>
                </a:solidFill>
                <a:latin typeface="Twinkl" panose="02000000000000000000" pitchFamily="2" charset="0"/>
                <a:ea typeface="Roboto" panose="02000000000000000000" pitchFamily="2" charset="0"/>
                <a:sym typeface="Arial"/>
              </a:rPr>
              <a:t>may like to </a:t>
            </a:r>
            <a:r>
              <a:rPr lang="en-GB" sz="1800" dirty="0">
                <a:solidFill>
                  <a:schemeClr val="dk1"/>
                </a:solidFill>
                <a:latin typeface="Twinkl" panose="02000000000000000000" pitchFamily="2" charset="0"/>
                <a:ea typeface="Roboto" panose="02000000000000000000" pitchFamily="2" charset="0"/>
              </a:rPr>
              <a:t>use </a:t>
            </a:r>
            <a:r>
              <a:rPr lang="en-GB" sz="1800" b="0" i="0" u="none" strike="noStrike" dirty="0">
                <a:solidFill>
                  <a:schemeClr val="dk1"/>
                </a:solidFill>
                <a:latin typeface="Twinkl" panose="02000000000000000000" pitchFamily="2" charset="0"/>
                <a:ea typeface="Roboto" panose="02000000000000000000" pitchFamily="2" charset="0"/>
                <a:sym typeface="Arial"/>
              </a:rPr>
              <a:t>a fidget object, such as a small toy, a ball to squeeze or some special putty.</a:t>
            </a:r>
            <a:endParaRPr sz="1800" dirty="0">
              <a:solidFill>
                <a:schemeClr val="dk1"/>
              </a:solidFill>
              <a:latin typeface="Twinkl" panose="02000000000000000000" pitchFamily="2" charset="0"/>
              <a:ea typeface="Roboto" panose="02000000000000000000" pitchFamily="2" charset="0"/>
              <a:sym typeface="Arial"/>
            </a:endParaRPr>
          </a:p>
        </p:txBody>
      </p:sp>
      <p:sp>
        <p:nvSpPr>
          <p:cNvPr id="162" name="Google Shape;162;p11"/>
          <p:cNvSpPr/>
          <p:nvPr/>
        </p:nvSpPr>
        <p:spPr>
          <a:xfrm rot="5400000">
            <a:off x="3102089" y="551128"/>
            <a:ext cx="987802" cy="6308877"/>
          </a:xfrm>
          <a:prstGeom prst="round2SameRect">
            <a:avLst>
              <a:gd name="adj1" fmla="val 29799"/>
              <a:gd name="adj2" fmla="val 0"/>
            </a:avLst>
          </a:prstGeom>
          <a:solidFill>
            <a:srgbClr val="FFED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63" name="Google Shape;163;p11"/>
          <p:cNvSpPr txBox="1"/>
          <p:nvPr/>
        </p:nvSpPr>
        <p:spPr>
          <a:xfrm>
            <a:off x="590573" y="3363048"/>
            <a:ext cx="6010834" cy="646290"/>
          </a:xfrm>
          <a:prstGeom prst="rect">
            <a:avLst/>
          </a:prstGeom>
          <a:noFill/>
          <a:ln>
            <a:noFill/>
          </a:ln>
        </p:spPr>
        <p:txBody>
          <a:bodyPr spcFirstLastPara="1" wrap="square" lIns="91425" tIns="45700" rIns="91425" bIns="45700" anchor="t" anchorCtr="0">
            <a:spAutoFit/>
          </a:bodyPr>
          <a:lstStyle/>
          <a:p>
            <a:pPr lvl="0"/>
            <a:r>
              <a:rPr lang="en-GB" sz="1800" dirty="0">
                <a:solidFill>
                  <a:schemeClr val="dk1"/>
                </a:solidFill>
                <a:latin typeface="Twinkl" panose="02000000000000000000" pitchFamily="2" charset="0"/>
                <a:ea typeface="Roboto" panose="02000000000000000000" pitchFamily="2" charset="0"/>
              </a:rPr>
              <a:t>Some children may prefer to sit in a quiet area to help them avoid distractions and focus on their learning.</a:t>
            </a:r>
            <a:endParaRPr dirty="0">
              <a:latin typeface="Twinkl" panose="02000000000000000000" pitchFamily="2" charset="0"/>
              <a:ea typeface="Roboto" panose="02000000000000000000" pitchFamily="2" charset="0"/>
            </a:endParaRPr>
          </a:p>
        </p:txBody>
      </p:sp>
      <p:sp>
        <p:nvSpPr>
          <p:cNvPr id="164" name="Google Shape;164;p11"/>
          <p:cNvSpPr/>
          <p:nvPr/>
        </p:nvSpPr>
        <p:spPr>
          <a:xfrm rot="-5400000">
            <a:off x="5084149" y="2022912"/>
            <a:ext cx="923329" cy="6308877"/>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65" name="Google Shape;165;p11"/>
          <p:cNvSpPr txBox="1"/>
          <p:nvPr/>
        </p:nvSpPr>
        <p:spPr>
          <a:xfrm>
            <a:off x="2695534" y="4831470"/>
            <a:ext cx="58164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Twinkl" panose="02000000000000000000" pitchFamily="2" charset="0"/>
                <a:ea typeface="Roboto" panose="02000000000000000000" pitchFamily="2" charset="0"/>
                <a:sym typeface="Arial"/>
              </a:rPr>
              <a:t>Sometimes, children with ADHD may do things unexpectedly and this may take you by surprise.</a:t>
            </a:r>
            <a:endParaRPr dirty="0">
              <a:latin typeface="Twinkl" panose="02000000000000000000" pitchFamily="2" charset="0"/>
              <a:ea typeface="Roboto"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par>
                                <p:cTn id="8" presetID="10" presetClass="entr" presetSubtype="0"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fade">
                                      <p:cBhvr>
                                        <p:cTn id="10" dur="500"/>
                                        <p:tgtEl>
                                          <p:spTgt spid="1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500"/>
                                        <p:tgtEl>
                                          <p:spTgt spid="162"/>
                                        </p:tgtEl>
                                      </p:cBhvr>
                                    </p:animEffect>
                                  </p:childTnLst>
                                </p:cTn>
                              </p:par>
                              <p:par>
                                <p:cTn id="16" presetID="10" presetClass="entr" presetSubtype="0" fill="hold" nodeType="withEffect">
                                  <p:stCondLst>
                                    <p:cond delay="0"/>
                                  </p:stCondLst>
                                  <p:childTnLst>
                                    <p:set>
                                      <p:cBhvr>
                                        <p:cTn id="17" dur="1" fill="hold">
                                          <p:stCondLst>
                                            <p:cond delay="0"/>
                                          </p:stCondLst>
                                        </p:cTn>
                                        <p:tgtEl>
                                          <p:spTgt spid="163"/>
                                        </p:tgtEl>
                                        <p:attrNameLst>
                                          <p:attrName>style.visibility</p:attrName>
                                        </p:attrNameLst>
                                      </p:cBhvr>
                                      <p:to>
                                        <p:strVal val="visible"/>
                                      </p:to>
                                    </p:set>
                                    <p:animEffect transition="in" filter="fade">
                                      <p:cBhvr>
                                        <p:cTn id="18" dur="500"/>
                                        <p:tgtEl>
                                          <p:spTgt spid="1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5"/>
                                        </p:tgtEl>
                                        <p:attrNameLst>
                                          <p:attrName>style.visibility</p:attrName>
                                        </p:attrNameLst>
                                      </p:cBhvr>
                                      <p:to>
                                        <p:strVal val="visible"/>
                                      </p:to>
                                    </p:set>
                                    <p:animEffect transition="in" filter="fade">
                                      <p:cBhvr>
                                        <p:cTn id="23" dur="500"/>
                                        <p:tgtEl>
                                          <p:spTgt spid="165"/>
                                        </p:tgtEl>
                                      </p:cBhvr>
                                    </p:animEffect>
                                  </p:childTnLst>
                                </p:cTn>
                              </p:par>
                              <p:par>
                                <p:cTn id="24" presetID="10" presetClass="entr" presetSubtype="0" fill="hold" nodeType="withEffect">
                                  <p:stCondLst>
                                    <p:cond delay="0"/>
                                  </p:stCondLst>
                                  <p:childTnLst>
                                    <p:set>
                                      <p:cBhvr>
                                        <p:cTn id="25" dur="1" fill="hold">
                                          <p:stCondLst>
                                            <p:cond delay="0"/>
                                          </p:stCondLst>
                                        </p:cTn>
                                        <p:tgtEl>
                                          <p:spTgt spid="164"/>
                                        </p:tgtEl>
                                        <p:attrNameLst>
                                          <p:attrName>style.visibility</p:attrName>
                                        </p:attrNameLst>
                                      </p:cBhvr>
                                      <p:to>
                                        <p:strVal val="visible"/>
                                      </p:to>
                                    </p:set>
                                    <p:animEffect transition="in" filter="fade">
                                      <p:cBhvr>
                                        <p:cTn id="26"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p:nvPr/>
        </p:nvSpPr>
        <p:spPr>
          <a:xfrm>
            <a:off x="441552" y="796954"/>
            <a:ext cx="6339811" cy="763620"/>
          </a:xfrm>
          <a:prstGeom prst="snip1Rect">
            <a:avLst>
              <a:gd name="adj" fmla="val 50000"/>
            </a:avLst>
          </a:prstGeom>
          <a:solidFill>
            <a:srgbClr val="F9B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71" name="Google Shape;171;p12"/>
          <p:cNvSpPr>
            <a:spLocks noGrp="1"/>
          </p:cNvSpPr>
          <p:nvPr>
            <p:ph type="title"/>
          </p:nvPr>
        </p:nvSpPr>
        <p:spPr>
          <a:xfrm>
            <a:off x="211208" y="688197"/>
            <a:ext cx="6553377"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i="0" u="none" strike="noStrike" dirty="0">
                <a:solidFill>
                  <a:schemeClr val="lt1"/>
                </a:solidFill>
                <a:sym typeface="Arial"/>
              </a:rPr>
              <a:t>The Same but Different!</a:t>
            </a:r>
            <a:endParaRPr sz="3600" dirty="0">
              <a:solidFill>
                <a:schemeClr val="lt1"/>
              </a:solidFill>
              <a:sym typeface="Arial"/>
            </a:endParaRPr>
          </a:p>
        </p:txBody>
      </p:sp>
      <p:grpSp>
        <p:nvGrpSpPr>
          <p:cNvPr id="172" name="Google Shape;172;p12"/>
          <p:cNvGrpSpPr/>
          <p:nvPr/>
        </p:nvGrpSpPr>
        <p:grpSpPr>
          <a:xfrm>
            <a:off x="1359266" y="2374117"/>
            <a:ext cx="6721675" cy="3184131"/>
            <a:chOff x="1266738" y="3003260"/>
            <a:chExt cx="6721675" cy="3184131"/>
          </a:xfrm>
        </p:grpSpPr>
        <p:sp>
          <p:nvSpPr>
            <p:cNvPr id="173" name="Google Shape;173;p12"/>
            <p:cNvSpPr/>
            <p:nvPr/>
          </p:nvSpPr>
          <p:spPr>
            <a:xfrm>
              <a:off x="1266738" y="3020038"/>
              <a:ext cx="5629012" cy="2457974"/>
            </a:xfrm>
            <a:prstGeom prst="roundRect">
              <a:avLst>
                <a:gd name="adj" fmla="val 13937"/>
              </a:avLst>
            </a:prstGeom>
            <a:solidFill>
              <a:schemeClr val="lt1"/>
            </a:solidFill>
            <a:ln w="12700" cap="flat" cmpd="sng">
              <a:solidFill>
                <a:srgbClr val="F082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74" name="Google Shape;174;p12"/>
            <p:cNvSpPr txBox="1"/>
            <p:nvPr/>
          </p:nvSpPr>
          <p:spPr>
            <a:xfrm>
              <a:off x="1375795" y="3806969"/>
              <a:ext cx="5478011" cy="923330"/>
            </a:xfrm>
            <a:prstGeom prst="rect">
              <a:avLst/>
            </a:prstGeom>
            <a:noFill/>
            <a:ln>
              <a:noFill/>
            </a:ln>
          </p:spPr>
          <p:txBody>
            <a:bodyPr spcFirstLastPara="1" wrap="square" lIns="91425" tIns="45700" rIns="91425" bIns="45700" anchor="t" anchorCtr="0">
              <a:spAutoFit/>
            </a:bodyPr>
            <a:lstStyle/>
            <a:p>
              <a:pPr lvl="0"/>
              <a:r>
                <a:rPr lang="en-GB" sz="1800" dirty="0">
                  <a:solidFill>
                    <a:schemeClr val="dk1"/>
                  </a:solidFill>
                  <a:latin typeface="Twinkl" panose="02000000000000000000" pitchFamily="2" charset="0"/>
                  <a:ea typeface="Roboto" panose="02000000000000000000" pitchFamily="2" charset="0"/>
                </a:rPr>
                <a:t>Everyone is unique and this should be accepted.</a:t>
              </a:r>
            </a:p>
            <a:p>
              <a:pPr lvl="0"/>
              <a:endParaRPr lang="en-GB" sz="1800" dirty="0">
                <a:solidFill>
                  <a:schemeClr val="dk1"/>
                </a:solidFill>
                <a:latin typeface="Twinkl" panose="02000000000000000000" pitchFamily="2" charset="0"/>
                <a:ea typeface="Roboto" panose="02000000000000000000" pitchFamily="2" charset="0"/>
              </a:endParaRPr>
            </a:p>
            <a:p>
              <a:pPr lvl="0"/>
              <a:r>
                <a:rPr lang="en-GB" sz="1800" dirty="0">
                  <a:solidFill>
                    <a:schemeClr val="dk1"/>
                  </a:solidFill>
                  <a:latin typeface="Twinkl" panose="02000000000000000000" pitchFamily="2" charset="0"/>
                  <a:ea typeface="Roboto" panose="02000000000000000000" pitchFamily="2" charset="0"/>
                </a:rPr>
                <a:t>We must appreciate each other’s diversities.</a:t>
              </a:r>
              <a:endParaRPr sz="1800" dirty="0">
                <a:solidFill>
                  <a:schemeClr val="dk1"/>
                </a:solidFill>
                <a:latin typeface="Twinkl" panose="02000000000000000000" pitchFamily="2" charset="0"/>
                <a:ea typeface="Roboto" panose="02000000000000000000" pitchFamily="2" charset="0"/>
                <a:sym typeface="Arial"/>
              </a:endParaRPr>
            </a:p>
          </p:txBody>
        </p:sp>
        <p:sp>
          <p:nvSpPr>
            <p:cNvPr id="175" name="Google Shape;175;p12"/>
            <p:cNvSpPr/>
            <p:nvPr/>
          </p:nvSpPr>
          <p:spPr>
            <a:xfrm>
              <a:off x="1275127" y="3003260"/>
              <a:ext cx="5629011" cy="670766"/>
            </a:xfrm>
            <a:prstGeom prst="round2SameRect">
              <a:avLst>
                <a:gd name="adj1" fmla="val 50000"/>
                <a:gd name="adj2" fmla="val 0"/>
              </a:avLst>
            </a:prstGeom>
            <a:solidFill>
              <a:srgbClr val="F082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76" name="Google Shape;176;p12"/>
            <p:cNvSpPr txBox="1"/>
            <p:nvPr/>
          </p:nvSpPr>
          <p:spPr>
            <a:xfrm>
              <a:off x="3150062" y="3115683"/>
              <a:ext cx="4572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dirty="0">
                  <a:solidFill>
                    <a:schemeClr val="lt1"/>
                  </a:solidFill>
                  <a:latin typeface="Twinkl" panose="02000000000000000000" pitchFamily="2" charset="0"/>
                  <a:ea typeface="Roboto" panose="02000000000000000000" pitchFamily="2" charset="0"/>
                  <a:sym typeface="Arial"/>
                </a:rPr>
                <a:t>Remember:</a:t>
              </a:r>
              <a:endParaRPr sz="2400" b="1" dirty="0">
                <a:solidFill>
                  <a:schemeClr val="lt1"/>
                </a:solidFill>
                <a:latin typeface="Twinkl" panose="02000000000000000000" pitchFamily="2" charset="0"/>
                <a:ea typeface="Roboto" panose="02000000000000000000" pitchFamily="2" charset="0"/>
                <a:sym typeface="Arial"/>
              </a:endParaRPr>
            </a:p>
          </p:txBody>
        </p:sp>
        <p:grpSp>
          <p:nvGrpSpPr>
            <p:cNvPr id="177" name="Google Shape;177;p12"/>
            <p:cNvGrpSpPr/>
            <p:nvPr/>
          </p:nvGrpSpPr>
          <p:grpSpPr>
            <a:xfrm>
              <a:off x="5886963" y="4157045"/>
              <a:ext cx="2101450" cy="2030346"/>
              <a:chOff x="6502585" y="2370190"/>
              <a:chExt cx="2101450" cy="2030346"/>
            </a:xfrm>
          </p:grpSpPr>
          <p:sp>
            <p:nvSpPr>
              <p:cNvPr id="178" name="Google Shape;178;p12"/>
              <p:cNvSpPr/>
              <p:nvPr/>
            </p:nvSpPr>
            <p:spPr>
              <a:xfrm>
                <a:off x="6502585" y="2370190"/>
                <a:ext cx="2101449" cy="2030346"/>
              </a:xfrm>
              <a:prstGeom prst="ellipse">
                <a:avLst/>
              </a:prstGeom>
              <a:solidFill>
                <a:schemeClr val="lt1"/>
              </a:solidFill>
              <a:ln w="12700" cap="flat" cmpd="sng">
                <a:solidFill>
                  <a:srgbClr val="F082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79" name="Google Shape;179;p12"/>
              <p:cNvSpPr/>
              <p:nvPr/>
            </p:nvSpPr>
            <p:spPr>
              <a:xfrm>
                <a:off x="6502586" y="2370190"/>
                <a:ext cx="2101449" cy="2030346"/>
              </a:xfrm>
              <a:prstGeom prst="ellipse">
                <a:avLst/>
              </a:prstGeom>
              <a:blipFill rotWithShape="1">
                <a:blip r:embed="rId3">
                  <a:alphaModFix/>
                </a:blip>
                <a:stretch>
                  <a:fillRect l="-536" t="11877" r="-535" b="11876"/>
                </a:stretch>
              </a:blipFill>
              <a:ln w="12700" cap="flat" cmpd="sng">
                <a:solidFill>
                  <a:srgbClr val="F082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grpSp>
      </p:grpSp>
      <p:sp>
        <p:nvSpPr>
          <p:cNvPr id="180" name="Google Shape;180;p12">
            <a:hlinkClick r:id="rId4"/>
          </p:cNvPr>
          <p:cNvSpPr/>
          <p:nvPr/>
        </p:nvSpPr>
        <p:spPr>
          <a:xfrm>
            <a:off x="8388991" y="6627303"/>
            <a:ext cx="755009" cy="19853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25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a:hlinkClick r:id="rId3"/>
          </p:cNvPr>
          <p:cNvSpPr/>
          <p:nvPr/>
        </p:nvSpPr>
        <p:spPr>
          <a:xfrm>
            <a:off x="3884103" y="3061982"/>
            <a:ext cx="1375794" cy="86406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86" name="Google Shape;186;p13">
            <a:hlinkClick r:id="rId3"/>
          </p:cNvPr>
          <p:cNvSpPr/>
          <p:nvPr/>
        </p:nvSpPr>
        <p:spPr>
          <a:xfrm>
            <a:off x="8388991" y="6165908"/>
            <a:ext cx="755009" cy="65993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4" name="Google Shape;31;p1">
            <a:hlinkClick r:id="rId4"/>
          </p:cNvPr>
          <p:cNvSpPr/>
          <p:nvPr/>
        </p:nvSpPr>
        <p:spPr>
          <a:xfrm>
            <a:off x="167268" y="5820937"/>
            <a:ext cx="1471961" cy="100490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Roboto" panose="02000000000000000000" pitchFamily="2" charset="0"/>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a:hlinkClick r:id="rId3"/>
          </p:cNvPr>
          <p:cNvSpPr/>
          <p:nvPr/>
        </p:nvSpPr>
        <p:spPr>
          <a:xfrm>
            <a:off x="3699545" y="5377343"/>
            <a:ext cx="1853967" cy="86406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Roboto" panose="02000000000000000000" pitchFamily="2" charset="0"/>
              <a:sym typeface="Arial"/>
            </a:endParaRPr>
          </a:p>
        </p:txBody>
      </p:sp>
      <p:sp>
        <p:nvSpPr>
          <p:cNvPr id="30" name="Google Shape;30;p1">
            <a:hlinkClick r:id="rId4"/>
          </p:cNvPr>
          <p:cNvSpPr/>
          <p:nvPr/>
        </p:nvSpPr>
        <p:spPr>
          <a:xfrm>
            <a:off x="8388991" y="6140740"/>
            <a:ext cx="755009" cy="68510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Roboto" panose="02000000000000000000" pitchFamily="2" charset="0"/>
              <a:sym typeface="Arial"/>
            </a:endParaRPr>
          </a:p>
        </p:txBody>
      </p:sp>
      <p:sp>
        <p:nvSpPr>
          <p:cNvPr id="31" name="Google Shape;31;p1">
            <a:hlinkClick r:id="rId5"/>
          </p:cNvPr>
          <p:cNvSpPr/>
          <p:nvPr/>
        </p:nvSpPr>
        <p:spPr>
          <a:xfrm>
            <a:off x="167268" y="5820937"/>
            <a:ext cx="1471961" cy="100490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inkl" panose="02000000000000000000" pitchFamily="2" charset="0"/>
              <a:ea typeface="Roboto" panose="02000000000000000000" pitchFamily="2"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2"/>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rgbClr val="1C1C1C"/>
              </a:buClr>
              <a:buSzPts val="3200"/>
              <a:buFont typeface="Roboto"/>
              <a:buNone/>
            </a:pPr>
            <a:r>
              <a:rPr lang="en-GB" sz="3200" b="1" i="0" u="none" strike="noStrike" dirty="0">
                <a:solidFill>
                  <a:srgbClr val="0F9383"/>
                </a:solidFill>
                <a:latin typeface="Roboto" panose="02000000000000000000" pitchFamily="2" charset="0"/>
                <a:cs typeface="Roboto"/>
                <a:sym typeface="Roboto"/>
              </a:rPr>
              <a:t>Adult Guidance</a:t>
            </a:r>
            <a:endParaRPr sz="6000" dirty="0">
              <a:solidFill>
                <a:srgbClr val="0F9383"/>
              </a:solidFill>
              <a:latin typeface="Roboto" panose="02000000000000000000" pitchFamily="2" charset="0"/>
              <a:cs typeface="Roboto"/>
              <a:sym typeface="Roboto"/>
            </a:endParaRPr>
          </a:p>
        </p:txBody>
      </p:sp>
      <p:sp>
        <p:nvSpPr>
          <p:cNvPr id="37" name="Google Shape;37;p2"/>
          <p:cNvSpPr txBox="1"/>
          <p:nvPr/>
        </p:nvSpPr>
        <p:spPr>
          <a:xfrm>
            <a:off x="764639" y="1474441"/>
            <a:ext cx="7605191" cy="33239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b="0" i="0" u="none" strike="noStrike" cap="none" dirty="0">
                <a:solidFill>
                  <a:srgbClr val="1C1C1C"/>
                </a:solidFill>
                <a:latin typeface="Roboto" panose="02000000000000000000" pitchFamily="2" charset="0"/>
                <a:ea typeface="Roboto" panose="02000000000000000000" pitchFamily="2" charset="0"/>
                <a:cs typeface="Roboto"/>
                <a:sym typeface="Roboto"/>
              </a:rPr>
              <a:t>This presentation is designed to support practitioners with helping children and young people to understand two different special educational needs - Autism Spectrum Condition (ASC) and Attention Deficit Hyperactivity Disorder (ADHD). </a:t>
            </a:r>
            <a:endParaRPr sz="1800" b="0" i="0" u="none" strike="noStrike" cap="none" dirty="0">
              <a:solidFill>
                <a:schemeClr val="dk1"/>
              </a:solidFill>
              <a:latin typeface="Roboto" panose="02000000000000000000" pitchFamily="2" charset="0"/>
              <a:ea typeface="Roboto" panose="02000000000000000000" pitchFamily="2" charset="0"/>
              <a:cs typeface="Roboto"/>
              <a:sym typeface="Roboto"/>
            </a:endParaRPr>
          </a:p>
          <a:p>
            <a:pPr marL="0" marR="0" lvl="0" indent="0" algn="just" rtl="0">
              <a:spcBef>
                <a:spcPts val="1800"/>
              </a:spcBef>
              <a:spcAft>
                <a:spcPts val="0"/>
              </a:spcAft>
              <a:buNone/>
            </a:pPr>
            <a:r>
              <a:rPr lang="en-GB" sz="1800" b="0" i="0" u="none" strike="noStrike" cap="none" dirty="0">
                <a:solidFill>
                  <a:srgbClr val="1C1C1C"/>
                </a:solidFill>
                <a:latin typeface="Roboto" panose="02000000000000000000" pitchFamily="2" charset="0"/>
                <a:ea typeface="Roboto" panose="02000000000000000000" pitchFamily="2" charset="0"/>
                <a:cs typeface="Roboto"/>
                <a:sym typeface="Roboto"/>
              </a:rPr>
              <a:t>This presentation is designed to give a simple overview of each need. It is not designed to cover every trait or characteristic. We understand and recognise that both special educational needs differ and that they are individual to each child.</a:t>
            </a:r>
            <a:endParaRPr sz="1800" b="0" i="0" u="none" strike="noStrike" cap="none" dirty="0">
              <a:solidFill>
                <a:schemeClr val="dk1"/>
              </a:solidFill>
              <a:latin typeface="Roboto" panose="02000000000000000000" pitchFamily="2" charset="0"/>
              <a:ea typeface="Roboto" panose="02000000000000000000" pitchFamily="2" charset="0"/>
              <a:cs typeface="Roboto"/>
              <a:sym typeface="Roboto"/>
            </a:endParaRPr>
          </a:p>
          <a:p>
            <a:pPr marL="0" marR="0" lvl="0" indent="0" algn="just" rtl="0">
              <a:spcBef>
                <a:spcPts val="1800"/>
              </a:spcBef>
              <a:spcAft>
                <a:spcPts val="0"/>
              </a:spcAft>
              <a:buNone/>
            </a:pPr>
            <a:r>
              <a:rPr lang="en-GB" sz="1800" b="0" i="0" u="none" strike="noStrike" cap="none" dirty="0">
                <a:solidFill>
                  <a:srgbClr val="222222"/>
                </a:solidFill>
                <a:latin typeface="Roboto" panose="02000000000000000000" pitchFamily="2" charset="0"/>
                <a:ea typeface="Roboto" panose="02000000000000000000" pitchFamily="2" charset="0"/>
                <a:cs typeface="Roboto"/>
                <a:sym typeface="Roboto"/>
              </a:rPr>
              <a:t>The information given here is intended for general guidance purposes only and may not apply to your specific situation.</a:t>
            </a:r>
            <a:endParaRPr sz="1800" b="0" i="0" u="none" strike="noStrike" cap="none" dirty="0">
              <a:solidFill>
                <a:schemeClr val="dk1"/>
              </a:solidFill>
              <a:latin typeface="Roboto" panose="02000000000000000000" pitchFamily="2" charset="0"/>
              <a:ea typeface="Roboto" panose="02000000000000000000" pitchFamily="2" charset="0"/>
              <a:cs typeface="Roboto"/>
              <a:sym typeface="Roboto"/>
            </a:endParaRPr>
          </a:p>
        </p:txBody>
      </p:sp>
      <p:sp>
        <p:nvSpPr>
          <p:cNvPr id="38" name="Google Shape;38;p2">
            <a:hlinkClick r:id="rId3"/>
          </p:cNvPr>
          <p:cNvSpPr/>
          <p:nvPr/>
        </p:nvSpPr>
        <p:spPr>
          <a:xfrm>
            <a:off x="8388991" y="6627303"/>
            <a:ext cx="755009" cy="19853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p:nvPr/>
        </p:nvSpPr>
        <p:spPr>
          <a:xfrm>
            <a:off x="3083198" y="3573709"/>
            <a:ext cx="5427764" cy="3572157"/>
          </a:xfrm>
          <a:custGeom>
            <a:avLst/>
            <a:gdLst/>
            <a:ahLst/>
            <a:cxnLst/>
            <a:rect l="l" t="t" r="r" b="b"/>
            <a:pathLst>
              <a:path w="5178858" h="2328385" extrusionOk="0">
                <a:moveTo>
                  <a:pt x="2589429" y="0"/>
                </a:moveTo>
                <a:cubicBezTo>
                  <a:pt x="3934842" y="0"/>
                  <a:pt x="5041436" y="984189"/>
                  <a:pt x="5174504" y="2245391"/>
                </a:cubicBezTo>
                <a:lnTo>
                  <a:pt x="5178858" y="2328385"/>
                </a:lnTo>
                <a:lnTo>
                  <a:pt x="0" y="2328385"/>
                </a:lnTo>
                <a:lnTo>
                  <a:pt x="4354" y="2245391"/>
                </a:lnTo>
                <a:cubicBezTo>
                  <a:pt x="137422" y="984189"/>
                  <a:pt x="1244016" y="0"/>
                  <a:pt x="2589429" y="0"/>
                </a:cubicBezTo>
                <a:close/>
              </a:path>
            </a:pathLst>
          </a:custGeom>
          <a:solidFill>
            <a:srgbClr val="8ACBC0"/>
          </a:solidFill>
          <a:ln w="28575" cap="flat" cmpd="sng">
            <a:solidFill>
              <a:srgbClr val="0093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44" name="Google Shape;44;p3"/>
          <p:cNvSpPr/>
          <p:nvPr/>
        </p:nvSpPr>
        <p:spPr>
          <a:xfrm>
            <a:off x="440420" y="889311"/>
            <a:ext cx="6077826" cy="788487"/>
          </a:xfrm>
          <a:prstGeom prst="snip1Rect">
            <a:avLst>
              <a:gd name="adj" fmla="val 50000"/>
            </a:avLst>
          </a:prstGeom>
          <a:solidFill>
            <a:srgbClr val="009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45" name="Google Shape;45;p3"/>
          <p:cNvSpPr>
            <a:spLocks noGrp="1"/>
          </p:cNvSpPr>
          <p:nvPr>
            <p:ph type="title"/>
          </p:nvPr>
        </p:nvSpPr>
        <p:spPr>
          <a:xfrm>
            <a:off x="247473" y="805421"/>
            <a:ext cx="6153327"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sym typeface="Arial"/>
              </a:rPr>
              <a:t>Understanding Each Other</a:t>
            </a:r>
            <a:endParaRPr sz="3200" dirty="0">
              <a:solidFill>
                <a:schemeClr val="lt1"/>
              </a:solidFill>
              <a:sym typeface="Arial"/>
            </a:endParaRPr>
          </a:p>
        </p:txBody>
      </p:sp>
      <p:sp>
        <p:nvSpPr>
          <p:cNvPr id="46" name="Google Shape;46;p3"/>
          <p:cNvSpPr txBox="1"/>
          <p:nvPr/>
        </p:nvSpPr>
        <p:spPr>
          <a:xfrm>
            <a:off x="650216" y="1753233"/>
            <a:ext cx="4987103"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dirty="0">
                <a:solidFill>
                  <a:srgbClr val="1C1C1C"/>
                </a:solidFill>
                <a:latin typeface="Twinkl" panose="02000000000000000000" pitchFamily="2" charset="0"/>
                <a:ea typeface="Roboto" panose="02000000000000000000" pitchFamily="2" charset="0"/>
                <a:sym typeface="Arial"/>
              </a:rPr>
              <a:t>We are all different and we are all individual. </a:t>
            </a:r>
            <a:endParaRPr sz="1800" dirty="0">
              <a:solidFill>
                <a:schemeClr val="dk1"/>
              </a:solidFill>
              <a:latin typeface="Twinkl" panose="02000000000000000000" pitchFamily="2" charset="0"/>
              <a:ea typeface="Roboto" panose="02000000000000000000" pitchFamily="2" charset="0"/>
              <a:sym typeface="Arial"/>
            </a:endParaRPr>
          </a:p>
        </p:txBody>
      </p:sp>
      <p:grpSp>
        <p:nvGrpSpPr>
          <p:cNvPr id="47" name="Google Shape;47;p3"/>
          <p:cNvGrpSpPr/>
          <p:nvPr/>
        </p:nvGrpSpPr>
        <p:grpSpPr>
          <a:xfrm>
            <a:off x="440420" y="2197340"/>
            <a:ext cx="8250379" cy="994306"/>
            <a:chOff x="440420" y="2197340"/>
            <a:chExt cx="8250379" cy="994306"/>
          </a:xfrm>
        </p:grpSpPr>
        <p:sp>
          <p:nvSpPr>
            <p:cNvPr id="48" name="Google Shape;48;p3"/>
            <p:cNvSpPr/>
            <p:nvPr/>
          </p:nvSpPr>
          <p:spPr>
            <a:xfrm>
              <a:off x="440420" y="2197340"/>
              <a:ext cx="8250379" cy="994306"/>
            </a:xfrm>
            <a:prstGeom prst="rect">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49" name="Google Shape;49;p3"/>
            <p:cNvSpPr txBox="1"/>
            <p:nvPr/>
          </p:nvSpPr>
          <p:spPr>
            <a:xfrm>
              <a:off x="641591" y="2371348"/>
              <a:ext cx="7843566" cy="646290"/>
            </a:xfrm>
            <a:prstGeom prst="rect">
              <a:avLst/>
            </a:prstGeom>
            <a:noFill/>
            <a:ln>
              <a:noFill/>
            </a:ln>
          </p:spPr>
          <p:txBody>
            <a:bodyPr spcFirstLastPara="1" wrap="square" lIns="91425" tIns="45700" rIns="91425" bIns="45700" anchor="t" anchorCtr="0">
              <a:spAutoFit/>
            </a:bodyPr>
            <a:lstStyle/>
            <a:p>
              <a:pPr lvl="0" algn="just"/>
              <a:r>
                <a:rPr lang="en-GB" sz="1800" dirty="0">
                  <a:solidFill>
                    <a:srgbClr val="1C1C1C"/>
                  </a:solidFill>
                  <a:latin typeface="Twinkl" panose="02000000000000000000" pitchFamily="2" charset="0"/>
                  <a:ea typeface="Roboto" panose="02000000000000000000" pitchFamily="2" charset="0"/>
                </a:rPr>
                <a:t>Some people have a special educational need or disability, such as Autism or ADHD, that makes them unique in their own way.</a:t>
              </a:r>
              <a:endParaRPr sz="1800" dirty="0">
                <a:solidFill>
                  <a:schemeClr val="dk1"/>
                </a:solidFill>
                <a:latin typeface="Twinkl" panose="02000000000000000000" pitchFamily="2" charset="0"/>
                <a:ea typeface="Roboto" panose="02000000000000000000" pitchFamily="2" charset="0"/>
                <a:sym typeface="Arial"/>
              </a:endParaRPr>
            </a:p>
          </p:txBody>
        </p:sp>
      </p:grpSp>
      <p:sp>
        <p:nvSpPr>
          <p:cNvPr id="50" name="Google Shape;50;p3"/>
          <p:cNvSpPr txBox="1"/>
          <p:nvPr/>
        </p:nvSpPr>
        <p:spPr>
          <a:xfrm>
            <a:off x="624339" y="3283673"/>
            <a:ext cx="3033261" cy="2436524"/>
          </a:xfrm>
          <a:prstGeom prst="rect">
            <a:avLst/>
          </a:prstGeom>
          <a:noFill/>
          <a:ln>
            <a:noFill/>
          </a:ln>
        </p:spPr>
        <p:txBody>
          <a:bodyPr spcFirstLastPara="1" wrap="square" lIns="91425" tIns="45700" rIns="91425" bIns="45700" anchor="t" anchorCtr="0">
            <a:spAutoFit/>
          </a:bodyPr>
          <a:lstStyle/>
          <a:p>
            <a:pPr lvl="0"/>
            <a:r>
              <a:rPr lang="en-GB" sz="1800" dirty="0">
                <a:solidFill>
                  <a:schemeClr val="dk1"/>
                </a:solidFill>
                <a:latin typeface="Twinkl" panose="02000000000000000000" pitchFamily="2" charset="0"/>
                <a:ea typeface="Roboto" panose="02000000000000000000" pitchFamily="2" charset="0"/>
                <a:sym typeface="Arial"/>
              </a:rPr>
              <a:t>You may have friends in your class that are </a:t>
            </a:r>
            <a:r>
              <a:rPr lang="en-GB" sz="1800" dirty="0">
                <a:solidFill>
                  <a:schemeClr val="dk1"/>
                </a:solidFill>
                <a:latin typeface="Twinkl" panose="02000000000000000000" pitchFamily="2" charset="0"/>
                <a:ea typeface="Roboto" panose="02000000000000000000" pitchFamily="2" charset="0"/>
              </a:rPr>
              <a:t>neurodivergent.</a:t>
            </a:r>
            <a:endParaRPr dirty="0">
              <a:latin typeface="Twinkl" panose="02000000000000000000" pitchFamily="2" charset="0"/>
              <a:ea typeface="Roboto" panose="02000000000000000000" pitchFamily="2" charset="0"/>
            </a:endParaRPr>
          </a:p>
          <a:p>
            <a:pPr lvl="0">
              <a:spcBef>
                <a:spcPts val="1000"/>
              </a:spcBef>
            </a:pPr>
            <a:r>
              <a:rPr lang="en-GB" sz="1800" dirty="0">
                <a:solidFill>
                  <a:schemeClr val="dk1"/>
                </a:solidFill>
                <a:latin typeface="Twinkl" panose="02000000000000000000" pitchFamily="2" charset="0"/>
                <a:ea typeface="Roboto" panose="02000000000000000000" pitchFamily="2" charset="0"/>
              </a:rPr>
              <a:t>Neurodiversity is a word to describe brain differences. Every brain is unique and every individual brain </a:t>
            </a:r>
            <a:br>
              <a:rPr lang="en-GB" sz="1800" dirty="0">
                <a:solidFill>
                  <a:schemeClr val="dk1"/>
                </a:solidFill>
                <a:latin typeface="Twinkl" panose="02000000000000000000" pitchFamily="2" charset="0"/>
                <a:ea typeface="Roboto" panose="02000000000000000000" pitchFamily="2" charset="0"/>
              </a:rPr>
            </a:br>
            <a:r>
              <a:rPr lang="en-GB" sz="1800" dirty="0">
                <a:solidFill>
                  <a:schemeClr val="dk1"/>
                </a:solidFill>
                <a:latin typeface="Twinkl" panose="02000000000000000000" pitchFamily="2" charset="0"/>
                <a:ea typeface="Roboto" panose="02000000000000000000" pitchFamily="2" charset="0"/>
              </a:rPr>
              <a:t>works in different ways.</a:t>
            </a:r>
            <a:endParaRPr sz="1800" b="0" dirty="0">
              <a:solidFill>
                <a:schemeClr val="dk1"/>
              </a:solidFill>
              <a:latin typeface="Twinkl" panose="02000000000000000000" pitchFamily="2" charset="0"/>
              <a:ea typeface="Roboto" panose="02000000000000000000" pitchFamily="2" charset="0"/>
              <a:sym typeface="Arial"/>
            </a:endParaRPr>
          </a:p>
        </p:txBody>
      </p:sp>
      <p:sp>
        <p:nvSpPr>
          <p:cNvPr id="51" name="Google Shape;51;p3">
            <a:hlinkClick r:id="rId3"/>
          </p:cNvPr>
          <p:cNvSpPr/>
          <p:nvPr/>
        </p:nvSpPr>
        <p:spPr>
          <a:xfrm>
            <a:off x="8388991" y="6627303"/>
            <a:ext cx="755009" cy="19853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pic>
        <p:nvPicPr>
          <p:cNvPr id="52" name="Google Shape;52;p3" descr="A group of people posing for a photo&#10;&#10;Description automatically generated with medium confidence"/>
          <p:cNvPicPr preferRelativeResize="0"/>
          <p:nvPr/>
        </p:nvPicPr>
        <p:blipFill rotWithShape="1">
          <a:blip r:embed="rId4">
            <a:alphaModFix/>
          </a:blip>
          <a:srcRect/>
          <a:stretch/>
        </p:blipFill>
        <p:spPr>
          <a:xfrm>
            <a:off x="3714368" y="2902523"/>
            <a:ext cx="4042127" cy="344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4"/>
          <p:cNvSpPr/>
          <p:nvPr/>
        </p:nvSpPr>
        <p:spPr>
          <a:xfrm>
            <a:off x="440420" y="889311"/>
            <a:ext cx="6028112" cy="994306"/>
          </a:xfrm>
          <a:prstGeom prst="snip1Rect">
            <a:avLst>
              <a:gd name="adj" fmla="val 50000"/>
            </a:avLst>
          </a:prstGeom>
          <a:solidFill>
            <a:srgbClr val="009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58" name="Google Shape;58;p4"/>
          <p:cNvSpPr>
            <a:spLocks noGrp="1"/>
          </p:cNvSpPr>
          <p:nvPr>
            <p:ph type="title"/>
          </p:nvPr>
        </p:nvSpPr>
        <p:spPr>
          <a:xfrm>
            <a:off x="623323" y="875361"/>
            <a:ext cx="5628194" cy="994306"/>
          </a:xfrm>
          <a:prstGeom prst="roundRect">
            <a:avLst>
              <a:gd name="adj" fmla="val 9641"/>
            </a:avLst>
          </a:prstGeom>
          <a:noFill/>
          <a:ln>
            <a:noFill/>
          </a:ln>
        </p:spPr>
        <p:txBody>
          <a:bodyPr spcFirstLastPara="1" wrap="square" lIns="252000" tIns="252000" rIns="252000" bIns="252000" anchor="ctr" anchorCtr="1">
            <a:noAutofit/>
          </a:bodyPr>
          <a:lstStyle/>
          <a:p>
            <a:pPr lvl="0">
              <a:buClr>
                <a:schemeClr val="lt1"/>
              </a:buClr>
              <a:buSzPts val="3200"/>
            </a:pPr>
            <a:r>
              <a:rPr lang="en-GB" sz="2800" dirty="0">
                <a:solidFill>
                  <a:schemeClr val="lt1"/>
                </a:solidFill>
              </a:rPr>
              <a:t>How Do You Know If Someone Is Neurodivergent?</a:t>
            </a:r>
            <a:endParaRPr sz="2800" dirty="0">
              <a:solidFill>
                <a:schemeClr val="lt1"/>
              </a:solidFill>
              <a:sym typeface="Arial"/>
            </a:endParaRPr>
          </a:p>
        </p:txBody>
      </p:sp>
      <p:sp>
        <p:nvSpPr>
          <p:cNvPr id="59" name="Google Shape;59;p4"/>
          <p:cNvSpPr txBox="1"/>
          <p:nvPr/>
        </p:nvSpPr>
        <p:spPr>
          <a:xfrm>
            <a:off x="623323" y="1993313"/>
            <a:ext cx="8023136" cy="646331"/>
          </a:xfrm>
          <a:prstGeom prst="rect">
            <a:avLst/>
          </a:prstGeom>
          <a:noFill/>
          <a:ln>
            <a:noFill/>
          </a:ln>
        </p:spPr>
        <p:txBody>
          <a:bodyPr spcFirstLastPara="1" wrap="square" lIns="91425" tIns="45700" rIns="91425" bIns="45700" anchor="t" anchorCtr="0">
            <a:spAutoFit/>
          </a:bodyPr>
          <a:lstStyle/>
          <a:p>
            <a:pPr lvl="0"/>
            <a:r>
              <a:rPr lang="en-GB" sz="1800" dirty="0">
                <a:solidFill>
                  <a:schemeClr val="dk1"/>
                </a:solidFill>
                <a:latin typeface="Twinkl" panose="02000000000000000000" pitchFamily="2" charset="0"/>
                <a:ea typeface="Roboto" panose="02000000000000000000" pitchFamily="2" charset="0"/>
              </a:rPr>
              <a:t>Due to how our brains work, everyone interprets sensory and physical information differently.</a:t>
            </a:r>
            <a:endParaRPr dirty="0">
              <a:latin typeface="Twinkl" panose="02000000000000000000" pitchFamily="2" charset="0"/>
              <a:ea typeface="Roboto" panose="02000000000000000000" pitchFamily="2" charset="0"/>
            </a:endParaRPr>
          </a:p>
        </p:txBody>
      </p:sp>
      <p:sp>
        <p:nvSpPr>
          <p:cNvPr id="60" name="Google Shape;60;p4"/>
          <p:cNvSpPr/>
          <p:nvPr/>
        </p:nvSpPr>
        <p:spPr>
          <a:xfrm rot="5400000">
            <a:off x="2193756" y="1009294"/>
            <a:ext cx="2078307" cy="5584987"/>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61" name="Google Shape;61;p4"/>
          <p:cNvSpPr txBox="1"/>
          <p:nvPr/>
        </p:nvSpPr>
        <p:spPr>
          <a:xfrm>
            <a:off x="623323" y="2994229"/>
            <a:ext cx="4572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dirty="0">
                <a:solidFill>
                  <a:srgbClr val="1C1C1C"/>
                </a:solidFill>
                <a:latin typeface="Twinkl" panose="02000000000000000000" pitchFamily="2" charset="0"/>
                <a:ea typeface="Roboto" panose="02000000000000000000" pitchFamily="2" charset="0"/>
                <a:sym typeface="Arial"/>
              </a:rPr>
              <a:t>Neurodiverse conditions include:</a:t>
            </a:r>
            <a:endParaRPr sz="1800" b="1" dirty="0">
              <a:solidFill>
                <a:schemeClr val="dk1"/>
              </a:solidFill>
              <a:latin typeface="Twinkl" panose="02000000000000000000" pitchFamily="2" charset="0"/>
              <a:ea typeface="Roboto" panose="02000000000000000000" pitchFamily="2" charset="0"/>
              <a:sym typeface="Arial"/>
            </a:endParaRPr>
          </a:p>
          <a:p>
            <a:pPr marL="0" marR="0" lvl="0" indent="0" algn="l" rtl="0">
              <a:spcBef>
                <a:spcPts val="0"/>
              </a:spcBef>
              <a:spcAft>
                <a:spcPts val="0"/>
              </a:spcAft>
              <a:buNone/>
            </a:pPr>
            <a:r>
              <a:rPr lang="en-GB" sz="1800" dirty="0">
                <a:solidFill>
                  <a:schemeClr val="dk1"/>
                </a:solidFill>
                <a:latin typeface="Twinkl" panose="02000000000000000000" pitchFamily="2" charset="0"/>
                <a:ea typeface="Roboto" panose="02000000000000000000" pitchFamily="2" charset="0"/>
                <a:sym typeface="Arial"/>
              </a:rPr>
              <a:t/>
            </a:r>
            <a:br>
              <a:rPr lang="en-GB" sz="1800" dirty="0">
                <a:solidFill>
                  <a:schemeClr val="dk1"/>
                </a:solidFill>
                <a:latin typeface="Twinkl" panose="02000000000000000000" pitchFamily="2" charset="0"/>
                <a:ea typeface="Roboto" panose="02000000000000000000" pitchFamily="2" charset="0"/>
                <a:sym typeface="Arial"/>
              </a:rPr>
            </a:br>
            <a:endParaRPr sz="1800" dirty="0">
              <a:solidFill>
                <a:schemeClr val="dk1"/>
              </a:solidFill>
              <a:latin typeface="Twinkl" panose="02000000000000000000" pitchFamily="2" charset="0"/>
              <a:ea typeface="Roboto" panose="02000000000000000000" pitchFamily="2" charset="0"/>
              <a:sym typeface="Arial"/>
            </a:endParaRPr>
          </a:p>
        </p:txBody>
      </p:sp>
      <p:sp>
        <p:nvSpPr>
          <p:cNvPr id="62" name="Google Shape;62;p4"/>
          <p:cNvSpPr txBox="1"/>
          <p:nvPr/>
        </p:nvSpPr>
        <p:spPr>
          <a:xfrm>
            <a:off x="591821" y="3404615"/>
            <a:ext cx="5375189"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Twinkl" panose="02000000000000000000" pitchFamily="2" charset="0"/>
                <a:ea typeface="Roboto" panose="02000000000000000000" pitchFamily="2" charset="0"/>
                <a:sym typeface="Arial"/>
              </a:rPr>
              <a:t>Attention Deficit Hyperactivity Disorder (ADHD)</a:t>
            </a:r>
            <a:endParaRPr dirty="0">
              <a:latin typeface="Twinkl" panose="02000000000000000000" pitchFamily="2" charset="0"/>
              <a:ea typeface="Roboto" panose="02000000000000000000" pitchFamily="2" charset="0"/>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Twinkl" panose="02000000000000000000" pitchFamily="2" charset="0"/>
                <a:ea typeface="Roboto" panose="02000000000000000000" pitchFamily="2" charset="0"/>
                <a:sym typeface="Arial"/>
              </a:rPr>
              <a:t>Autism Spectrum Condition (ASC)</a:t>
            </a:r>
            <a:endParaRPr dirty="0">
              <a:latin typeface="Twinkl" panose="02000000000000000000" pitchFamily="2" charset="0"/>
              <a:ea typeface="Roboto" panose="02000000000000000000" pitchFamily="2" charset="0"/>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Twinkl" panose="02000000000000000000" pitchFamily="2" charset="0"/>
                <a:ea typeface="Roboto" panose="02000000000000000000" pitchFamily="2" charset="0"/>
                <a:sym typeface="Arial"/>
              </a:rPr>
              <a:t>dyslexia </a:t>
            </a:r>
            <a:endParaRPr dirty="0">
              <a:latin typeface="Twinkl" panose="02000000000000000000" pitchFamily="2" charset="0"/>
              <a:ea typeface="Roboto" panose="02000000000000000000" pitchFamily="2" charset="0"/>
            </a:endParaRPr>
          </a:p>
          <a:p>
            <a:pPr marL="285750" marR="0" lvl="0" indent="-285750" algn="l" rtl="0">
              <a:spcBef>
                <a:spcPts val="0"/>
              </a:spcBef>
              <a:spcAft>
                <a:spcPts val="0"/>
              </a:spcAft>
              <a:buClr>
                <a:schemeClr val="dk1"/>
              </a:buClr>
              <a:buSzPts val="1800"/>
              <a:buFont typeface="Arial"/>
              <a:buChar char="•"/>
            </a:pPr>
            <a:r>
              <a:rPr lang="en-GB" sz="1800" dirty="0">
                <a:solidFill>
                  <a:schemeClr val="dk1"/>
                </a:solidFill>
                <a:latin typeface="Twinkl" panose="02000000000000000000" pitchFamily="2" charset="0"/>
                <a:ea typeface="Roboto" panose="02000000000000000000" pitchFamily="2" charset="0"/>
                <a:sym typeface="Arial"/>
              </a:rPr>
              <a:t>dysgraphia</a:t>
            </a:r>
            <a:endParaRPr dirty="0">
              <a:latin typeface="Twinkl" panose="02000000000000000000" pitchFamily="2" charset="0"/>
              <a:ea typeface="Roboto" panose="02000000000000000000" pitchFamily="2" charset="0"/>
            </a:endParaRPr>
          </a:p>
          <a:p>
            <a:pPr marL="0" marR="0" lvl="0" indent="0" algn="l" rtl="0">
              <a:spcBef>
                <a:spcPts val="0"/>
              </a:spcBef>
              <a:spcAft>
                <a:spcPts val="0"/>
              </a:spcAft>
              <a:buNone/>
            </a:pPr>
            <a:endParaRPr sz="1800" dirty="0">
              <a:solidFill>
                <a:schemeClr val="dk1"/>
              </a:solidFill>
              <a:latin typeface="Twinkl" panose="02000000000000000000" pitchFamily="2" charset="0"/>
              <a:ea typeface="Roboto" panose="02000000000000000000" pitchFamily="2" charset="0"/>
              <a:sym typeface="Arial"/>
            </a:endParaRPr>
          </a:p>
        </p:txBody>
      </p:sp>
      <p:sp>
        <p:nvSpPr>
          <p:cNvPr id="63" name="Google Shape;63;p4"/>
          <p:cNvSpPr txBox="1"/>
          <p:nvPr/>
        </p:nvSpPr>
        <p:spPr>
          <a:xfrm>
            <a:off x="575110" y="4870792"/>
            <a:ext cx="6427856" cy="14157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Twinkl" panose="02000000000000000000" pitchFamily="2" charset="0"/>
                <a:ea typeface="Roboto" panose="02000000000000000000" pitchFamily="2" charset="0"/>
                <a:sym typeface="Arial"/>
              </a:rPr>
              <a:t>There are many more types of neurodiversity. This list just includes a few.</a:t>
            </a:r>
          </a:p>
          <a:p>
            <a:pPr marL="0" marR="0" lvl="0" indent="0" algn="l" rtl="0">
              <a:spcBef>
                <a:spcPts val="0"/>
              </a:spcBef>
              <a:spcAft>
                <a:spcPts val="0"/>
              </a:spcAft>
              <a:buNone/>
            </a:pPr>
            <a:endParaRPr dirty="0">
              <a:latin typeface="Twinkl" panose="02000000000000000000" pitchFamily="2" charset="0"/>
              <a:ea typeface="Roboto" panose="02000000000000000000" pitchFamily="2" charset="0"/>
            </a:endParaRPr>
          </a:p>
          <a:p>
            <a:pPr lvl="0"/>
            <a:r>
              <a:rPr lang="en-GB" sz="1800" dirty="0">
                <a:solidFill>
                  <a:schemeClr val="dk1"/>
                </a:solidFill>
                <a:latin typeface="Twinkl" panose="02000000000000000000" pitchFamily="2" charset="0"/>
                <a:ea typeface="Roboto" panose="02000000000000000000" pitchFamily="2" charset="0"/>
              </a:rPr>
              <a:t>It can be difficult to recognise neurodiversity as it is not a visible condition and every person will be unique.</a:t>
            </a:r>
            <a:endParaRPr sz="1800" dirty="0">
              <a:solidFill>
                <a:schemeClr val="dk1"/>
              </a:solidFill>
              <a:latin typeface="Twinkl" panose="02000000000000000000" pitchFamily="2" charset="0"/>
              <a:ea typeface="Roboto" panose="02000000000000000000" pitchFamily="2" charset="0"/>
              <a:sym typeface="Arial"/>
            </a:endParaRPr>
          </a:p>
        </p:txBody>
      </p:sp>
      <p:pic>
        <p:nvPicPr>
          <p:cNvPr id="64" name="Google Shape;64;p4" descr="A picture containing person&#10;&#10;Description automatically generated"/>
          <p:cNvPicPr preferRelativeResize="0"/>
          <p:nvPr/>
        </p:nvPicPr>
        <p:blipFill rotWithShape="1">
          <a:blip r:embed="rId3">
            <a:alphaModFix/>
          </a:blip>
          <a:srcRect b="3727"/>
          <a:stretch/>
        </p:blipFill>
        <p:spPr>
          <a:xfrm>
            <a:off x="6668428" y="2327268"/>
            <a:ext cx="1950657" cy="4903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5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xEl>
                                              <p:pRg st="0" end="0"/>
                                            </p:txEl>
                                          </p:spTgt>
                                        </p:tgtEl>
                                        <p:attrNameLst>
                                          <p:attrName>style.visibility</p:attrName>
                                        </p:attrNameLst>
                                      </p:cBhvr>
                                      <p:to>
                                        <p:strVal val="visible"/>
                                      </p:to>
                                    </p:set>
                                    <p:animEffect transition="in" filter="fade">
                                      <p:cBhvr>
                                        <p:cTn id="12" dur="500"/>
                                        <p:tgtEl>
                                          <p:spTgt spid="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xEl>
                                              <p:pRg st="1" end="1"/>
                                            </p:txEl>
                                          </p:spTgt>
                                        </p:tgtEl>
                                        <p:attrNameLst>
                                          <p:attrName>style.visibility</p:attrName>
                                        </p:attrNameLst>
                                      </p:cBhvr>
                                      <p:to>
                                        <p:strVal val="visible"/>
                                      </p:to>
                                    </p:set>
                                    <p:animEffect transition="in" filter="fade">
                                      <p:cBhvr>
                                        <p:cTn id="17" dur="500"/>
                                        <p:tgtEl>
                                          <p:spTgt spid="6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500"/>
                                        <p:tgtEl>
                                          <p:spTgt spid="6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xEl>
                                              <p:pRg st="1" end="1"/>
                                            </p:txEl>
                                          </p:spTgt>
                                        </p:tgtEl>
                                        <p:attrNameLst>
                                          <p:attrName>style.visibility</p:attrName>
                                        </p:attrNameLst>
                                      </p:cBhvr>
                                      <p:to>
                                        <p:strVal val="visible"/>
                                      </p:to>
                                    </p:set>
                                    <p:animEffect transition="in" filter="fade">
                                      <p:cBhvr>
                                        <p:cTn id="27" dur="500"/>
                                        <p:tgtEl>
                                          <p:spTgt spid="6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
                                            <p:txEl>
                                              <p:pRg st="2" end="2"/>
                                            </p:txEl>
                                          </p:spTgt>
                                        </p:tgtEl>
                                        <p:attrNameLst>
                                          <p:attrName>style.visibility</p:attrName>
                                        </p:attrNameLst>
                                      </p:cBhvr>
                                      <p:to>
                                        <p:strVal val="visible"/>
                                      </p:to>
                                    </p:set>
                                    <p:animEffect transition="in" filter="fade">
                                      <p:cBhvr>
                                        <p:cTn id="32" dur="500"/>
                                        <p:tgtEl>
                                          <p:spTgt spid="6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2">
                                            <p:txEl>
                                              <p:pRg st="3" end="3"/>
                                            </p:txEl>
                                          </p:spTgt>
                                        </p:tgtEl>
                                        <p:attrNameLst>
                                          <p:attrName>style.visibility</p:attrName>
                                        </p:attrNameLst>
                                      </p:cBhvr>
                                      <p:to>
                                        <p:strVal val="visible"/>
                                      </p:to>
                                    </p:set>
                                    <p:animEffect transition="in" filter="fade">
                                      <p:cBhvr>
                                        <p:cTn id="37" dur="500"/>
                                        <p:tgtEl>
                                          <p:spTgt spid="6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3">
                                            <p:txEl>
                                              <p:pRg st="0" end="0"/>
                                            </p:txEl>
                                          </p:spTgt>
                                        </p:tgtEl>
                                        <p:attrNameLst>
                                          <p:attrName>style.visibility</p:attrName>
                                        </p:attrNameLst>
                                      </p:cBhvr>
                                      <p:to>
                                        <p:strVal val="visible"/>
                                      </p:to>
                                    </p:set>
                                    <p:animEffect transition="in" filter="fade">
                                      <p:cBhvr>
                                        <p:cTn id="42" dur="500"/>
                                        <p:tgtEl>
                                          <p:spTgt spid="6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3">
                                            <p:txEl>
                                              <p:pRg st="2" end="2"/>
                                            </p:txEl>
                                          </p:spTgt>
                                        </p:tgtEl>
                                        <p:attrNameLst>
                                          <p:attrName>style.visibility</p:attrName>
                                        </p:attrNameLst>
                                      </p:cBhvr>
                                      <p:to>
                                        <p:strVal val="visible"/>
                                      </p:to>
                                    </p:set>
                                    <p:animEffect transition="in" filter="fade">
                                      <p:cBhvr>
                                        <p:cTn id="47" dur="500"/>
                                        <p:tgtEl>
                                          <p:spTgt spid="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5"/>
          <p:cNvSpPr/>
          <p:nvPr/>
        </p:nvSpPr>
        <p:spPr>
          <a:xfrm>
            <a:off x="5850191" y="1838992"/>
            <a:ext cx="2722308" cy="2722308"/>
          </a:xfrm>
          <a:prstGeom prst="ellipse">
            <a:avLst/>
          </a:prstGeom>
          <a:solidFill>
            <a:srgbClr val="8ACBC0"/>
          </a:solidFill>
          <a:ln w="28575" cap="flat" cmpd="sng">
            <a:solidFill>
              <a:srgbClr val="0093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pic>
        <p:nvPicPr>
          <p:cNvPr id="70" name="Google Shape;70;p5" descr="A person with his hand on his face&#10;&#10;Description automatically generated with medium confidence"/>
          <p:cNvPicPr preferRelativeResize="0"/>
          <p:nvPr/>
        </p:nvPicPr>
        <p:blipFill rotWithShape="1">
          <a:blip r:embed="rId3">
            <a:alphaModFix/>
          </a:blip>
          <a:srcRect l="-8637" t="-5566" r="-2016" b="14062"/>
          <a:stretch/>
        </p:blipFill>
        <p:spPr>
          <a:xfrm>
            <a:off x="5812347" y="1608153"/>
            <a:ext cx="2797995" cy="2953147"/>
          </a:xfrm>
          <a:prstGeom prst="ellipse">
            <a:avLst/>
          </a:prstGeom>
          <a:noFill/>
          <a:ln>
            <a:noFill/>
          </a:ln>
        </p:spPr>
      </p:pic>
      <p:sp>
        <p:nvSpPr>
          <p:cNvPr id="71" name="Google Shape;71;p5"/>
          <p:cNvSpPr/>
          <p:nvPr/>
        </p:nvSpPr>
        <p:spPr>
          <a:xfrm>
            <a:off x="440420" y="527819"/>
            <a:ext cx="6474730" cy="872377"/>
          </a:xfrm>
          <a:prstGeom prst="snip1Rect">
            <a:avLst>
              <a:gd name="adj" fmla="val 50000"/>
            </a:avLst>
          </a:prstGeom>
          <a:solidFill>
            <a:srgbClr val="009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72" name="Google Shape;72;p5"/>
          <p:cNvSpPr>
            <a:spLocks noGrp="1"/>
          </p:cNvSpPr>
          <p:nvPr>
            <p:ph type="title"/>
          </p:nvPr>
        </p:nvSpPr>
        <p:spPr>
          <a:xfrm>
            <a:off x="295098" y="499244"/>
            <a:ext cx="6553377"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sym typeface="Arial"/>
              </a:rPr>
              <a:t>What </a:t>
            </a:r>
            <a:r>
              <a:rPr lang="en-GB" sz="3200" dirty="0">
                <a:solidFill>
                  <a:schemeClr val="lt1"/>
                </a:solidFill>
                <a:sym typeface="Arial"/>
              </a:rPr>
              <a:t>I</a:t>
            </a:r>
            <a:r>
              <a:rPr lang="en-GB" sz="3200" b="1" i="0" u="none" strike="noStrike" dirty="0">
                <a:solidFill>
                  <a:schemeClr val="lt1"/>
                </a:solidFill>
                <a:sym typeface="Arial"/>
              </a:rPr>
              <a:t>s Autism?</a:t>
            </a:r>
            <a:endParaRPr sz="3200" dirty="0">
              <a:solidFill>
                <a:schemeClr val="lt1"/>
              </a:solidFill>
              <a:sym typeface="Arial"/>
            </a:endParaRPr>
          </a:p>
        </p:txBody>
      </p:sp>
      <p:grpSp>
        <p:nvGrpSpPr>
          <p:cNvPr id="73" name="Google Shape;73;p5"/>
          <p:cNvGrpSpPr/>
          <p:nvPr/>
        </p:nvGrpSpPr>
        <p:grpSpPr>
          <a:xfrm>
            <a:off x="436839" y="1521260"/>
            <a:ext cx="5324760" cy="945770"/>
            <a:chOff x="440420" y="2510813"/>
            <a:chExt cx="5324760" cy="987080"/>
          </a:xfrm>
        </p:grpSpPr>
        <p:sp>
          <p:nvSpPr>
            <p:cNvPr id="74" name="Google Shape;74;p5"/>
            <p:cNvSpPr/>
            <p:nvPr/>
          </p:nvSpPr>
          <p:spPr>
            <a:xfrm rot="5400000">
              <a:off x="2609260" y="341973"/>
              <a:ext cx="987080" cy="5324760"/>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75" name="Google Shape;75;p5"/>
            <p:cNvSpPr txBox="1"/>
            <p:nvPr/>
          </p:nvSpPr>
          <p:spPr>
            <a:xfrm>
              <a:off x="571501" y="2570580"/>
              <a:ext cx="5193678" cy="867294"/>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600"/>
                <a:buFont typeface="Arial"/>
                <a:buChar char="•"/>
              </a:pPr>
              <a:r>
                <a:rPr lang="en-GB" sz="1600" dirty="0">
                  <a:solidFill>
                    <a:schemeClr val="dk1"/>
                  </a:solidFill>
                  <a:latin typeface="Twinkl" panose="02000000000000000000" pitchFamily="2" charset="0"/>
                  <a:ea typeface="Roboto" panose="02000000000000000000" pitchFamily="2" charset="0"/>
                  <a:sym typeface="Arial"/>
                </a:rPr>
                <a:t>Autism is a lifelong condition. An Autistic person may see, hear </a:t>
              </a:r>
              <a:r>
                <a:rPr lang="en-GB" sz="1600" dirty="0">
                  <a:solidFill>
                    <a:schemeClr val="dk1"/>
                  </a:solidFill>
                  <a:latin typeface="Twinkl" panose="02000000000000000000" pitchFamily="2" charset="0"/>
                  <a:ea typeface="Roboto" panose="02000000000000000000" pitchFamily="2" charset="0"/>
                </a:rPr>
                <a:t>and feel things in the world differently </a:t>
              </a:r>
              <a:r>
                <a:rPr lang="en-GB" sz="1600" dirty="0">
                  <a:solidFill>
                    <a:schemeClr val="dk1"/>
                  </a:solidFill>
                  <a:latin typeface="Twinkl" panose="02000000000000000000" pitchFamily="2" charset="0"/>
                  <a:ea typeface="Roboto" panose="02000000000000000000" pitchFamily="2" charset="0"/>
                  <a:sym typeface="Arial"/>
                </a:rPr>
                <a:t>to </a:t>
              </a:r>
              <a:r>
                <a:rPr lang="en-GB" sz="1600" dirty="0" err="1">
                  <a:solidFill>
                    <a:schemeClr val="dk1"/>
                  </a:solidFill>
                  <a:latin typeface="Twinkl" panose="02000000000000000000" pitchFamily="2" charset="0"/>
                  <a:ea typeface="Roboto" panose="02000000000000000000" pitchFamily="2" charset="0"/>
                  <a:sym typeface="Arial"/>
                </a:rPr>
                <a:t>neurotypical</a:t>
              </a:r>
              <a:r>
                <a:rPr lang="en-GB" sz="1600" dirty="0">
                  <a:solidFill>
                    <a:schemeClr val="dk1"/>
                  </a:solidFill>
                  <a:latin typeface="Twinkl" panose="02000000000000000000" pitchFamily="2" charset="0"/>
                  <a:ea typeface="Roboto" panose="02000000000000000000" pitchFamily="2" charset="0"/>
                  <a:sym typeface="Arial"/>
                </a:rPr>
                <a:t> people.</a:t>
              </a:r>
              <a:endParaRPr sz="1600" i="0" u="none" strike="noStrike" dirty="0">
                <a:solidFill>
                  <a:srgbClr val="1C1C1C"/>
                </a:solidFill>
                <a:latin typeface="Twinkl" panose="02000000000000000000" pitchFamily="2" charset="0"/>
                <a:ea typeface="Roboto" panose="02000000000000000000" pitchFamily="2" charset="0"/>
                <a:sym typeface="Arial"/>
              </a:endParaRPr>
            </a:p>
          </p:txBody>
        </p:sp>
      </p:grpSp>
      <p:grpSp>
        <p:nvGrpSpPr>
          <p:cNvPr id="76" name="Google Shape;76;p5"/>
          <p:cNvGrpSpPr/>
          <p:nvPr/>
        </p:nvGrpSpPr>
        <p:grpSpPr>
          <a:xfrm>
            <a:off x="450706" y="2550646"/>
            <a:ext cx="5324747" cy="1244864"/>
            <a:chOff x="436334" y="2494771"/>
            <a:chExt cx="5324747" cy="1413466"/>
          </a:xfrm>
        </p:grpSpPr>
        <p:sp>
          <p:nvSpPr>
            <p:cNvPr id="77" name="Google Shape;77;p5"/>
            <p:cNvSpPr/>
            <p:nvPr/>
          </p:nvSpPr>
          <p:spPr>
            <a:xfrm rot="5400000">
              <a:off x="2391974" y="539130"/>
              <a:ext cx="1413466" cy="5324747"/>
            </a:xfrm>
            <a:prstGeom prst="round2SameRect">
              <a:avLst>
                <a:gd name="adj1" fmla="val 29799"/>
                <a:gd name="adj2" fmla="val 0"/>
              </a:avLst>
            </a:prstGeom>
            <a:solidFill>
              <a:srgbClr val="FFED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78" name="Google Shape;78;p5"/>
            <p:cNvSpPr txBox="1"/>
            <p:nvPr/>
          </p:nvSpPr>
          <p:spPr>
            <a:xfrm>
              <a:off x="567402" y="2584185"/>
              <a:ext cx="5193679" cy="122311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Twinkl" panose="02000000000000000000" pitchFamily="2" charset="0"/>
                  <a:ea typeface="Roboto" panose="02000000000000000000" pitchFamily="2" charset="0"/>
                  <a:sym typeface="Arial"/>
                </a:rPr>
                <a:t>Some Autistic children and adults may also have additional learning needs, although this is not always the case. The amount of support an Autistic person needs is unique to each individual.</a:t>
              </a:r>
              <a:endParaRPr dirty="0">
                <a:latin typeface="Twinkl" panose="02000000000000000000" pitchFamily="2" charset="0"/>
                <a:ea typeface="Roboto" panose="02000000000000000000" pitchFamily="2" charset="0"/>
              </a:endParaRPr>
            </a:p>
          </p:txBody>
        </p:sp>
      </p:grpSp>
      <p:grpSp>
        <p:nvGrpSpPr>
          <p:cNvPr id="79" name="Google Shape;79;p5"/>
          <p:cNvGrpSpPr/>
          <p:nvPr/>
        </p:nvGrpSpPr>
        <p:grpSpPr>
          <a:xfrm>
            <a:off x="440421" y="3876128"/>
            <a:ext cx="5324758" cy="945773"/>
            <a:chOff x="440421" y="2705024"/>
            <a:chExt cx="5324758" cy="1073867"/>
          </a:xfrm>
        </p:grpSpPr>
        <p:sp>
          <p:nvSpPr>
            <p:cNvPr id="80" name="Google Shape;80;p5"/>
            <p:cNvSpPr/>
            <p:nvPr/>
          </p:nvSpPr>
          <p:spPr>
            <a:xfrm rot="5400000">
              <a:off x="2565866" y="579579"/>
              <a:ext cx="1073867" cy="5324758"/>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81" name="Google Shape;81;p5"/>
            <p:cNvSpPr txBox="1"/>
            <p:nvPr/>
          </p:nvSpPr>
          <p:spPr>
            <a:xfrm>
              <a:off x="571501" y="2896570"/>
              <a:ext cx="5026412" cy="6639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Twinkl" panose="02000000000000000000" pitchFamily="2" charset="0"/>
                  <a:ea typeface="Roboto" panose="02000000000000000000" pitchFamily="2" charset="0"/>
                  <a:sym typeface="Arial"/>
                </a:rPr>
                <a:t>Lots of Autistic children go to mainstream schools, while others require support at special schools.</a:t>
              </a:r>
              <a:endParaRPr sz="1600" b="0" i="0" u="none" strike="noStrike" dirty="0">
                <a:solidFill>
                  <a:srgbClr val="1C1C1C"/>
                </a:solidFill>
                <a:latin typeface="Twinkl" panose="02000000000000000000" pitchFamily="2" charset="0"/>
                <a:ea typeface="Roboto" panose="02000000000000000000" pitchFamily="2" charset="0"/>
                <a:sym typeface="Arial"/>
              </a:endParaRPr>
            </a:p>
          </p:txBody>
        </p:sp>
      </p:grpSp>
      <p:sp>
        <p:nvSpPr>
          <p:cNvPr id="82" name="Google Shape;82;p5"/>
          <p:cNvSpPr/>
          <p:nvPr/>
        </p:nvSpPr>
        <p:spPr>
          <a:xfrm rot="5400000">
            <a:off x="3513108" y="1846081"/>
            <a:ext cx="1244864" cy="7366186"/>
          </a:xfrm>
          <a:prstGeom prst="round2SameRect">
            <a:avLst>
              <a:gd name="adj1" fmla="val 29799"/>
              <a:gd name="adj2" fmla="val 0"/>
            </a:avLst>
          </a:prstGeom>
          <a:solidFill>
            <a:srgbClr val="FFED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83" name="Google Shape;83;p5"/>
          <p:cNvSpPr txBox="1"/>
          <p:nvPr/>
        </p:nvSpPr>
        <p:spPr>
          <a:xfrm>
            <a:off x="581774" y="4960698"/>
            <a:ext cx="7134118" cy="1077178"/>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600"/>
              <a:buFont typeface="Arial"/>
              <a:buChar char="•"/>
            </a:pPr>
            <a:r>
              <a:rPr lang="en-GB" sz="1600" dirty="0">
                <a:solidFill>
                  <a:schemeClr val="dk1"/>
                </a:solidFill>
                <a:latin typeface="Twinkl" panose="02000000000000000000" pitchFamily="2" charset="0"/>
                <a:ea typeface="Roboto" panose="02000000000000000000" pitchFamily="2" charset="0"/>
                <a:sym typeface="Arial"/>
              </a:rPr>
              <a:t>Emotions can be difficult for all children to handle. It is important to understand this about our </a:t>
            </a:r>
            <a:r>
              <a:rPr lang="en-GB" sz="1600" dirty="0" err="1">
                <a:solidFill>
                  <a:schemeClr val="dk1"/>
                </a:solidFill>
                <a:latin typeface="Twinkl" panose="02000000000000000000" pitchFamily="2" charset="0"/>
                <a:ea typeface="Roboto" panose="02000000000000000000" pitchFamily="2" charset="0"/>
                <a:sym typeface="Arial"/>
              </a:rPr>
              <a:t>neurotypical</a:t>
            </a:r>
            <a:r>
              <a:rPr lang="en-GB" sz="1600" dirty="0">
                <a:solidFill>
                  <a:schemeClr val="dk1"/>
                </a:solidFill>
                <a:latin typeface="Twinkl" panose="02000000000000000000" pitchFamily="2" charset="0"/>
                <a:ea typeface="Roboto" panose="02000000000000000000" pitchFamily="2" charset="0"/>
                <a:sym typeface="Arial"/>
              </a:rPr>
              <a:t> and </a:t>
            </a:r>
            <a:r>
              <a:rPr lang="en-GB" sz="1600" dirty="0">
                <a:solidFill>
                  <a:schemeClr val="dk1"/>
                </a:solidFill>
                <a:latin typeface="Twinkl" panose="02000000000000000000" pitchFamily="2" charset="0"/>
                <a:ea typeface="Roboto" panose="02000000000000000000" pitchFamily="2" charset="0"/>
              </a:rPr>
              <a:t>neurodivergent </a:t>
            </a:r>
            <a:r>
              <a:rPr lang="en-GB" sz="1600" dirty="0">
                <a:solidFill>
                  <a:schemeClr val="dk1"/>
                </a:solidFill>
                <a:latin typeface="Twinkl" panose="02000000000000000000" pitchFamily="2" charset="0"/>
                <a:ea typeface="Roboto" panose="02000000000000000000" pitchFamily="2" charset="0"/>
                <a:sym typeface="Arial"/>
              </a:rPr>
              <a:t>friends. Some Autistic children may carry out certain actions again and again. This is called ‘stimming’ and it can help them to regulate how they are feeling.</a:t>
            </a:r>
            <a:endParaRPr dirty="0">
              <a:latin typeface="Twinkl" panose="02000000000000000000" pitchFamily="2" charset="0"/>
              <a:ea typeface="Roboto"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5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25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25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par>
                                <p:cTn id="23" presetID="10"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p:nvPr/>
        </p:nvSpPr>
        <p:spPr>
          <a:xfrm>
            <a:off x="440420" y="527819"/>
            <a:ext cx="6474730" cy="872377"/>
          </a:xfrm>
          <a:prstGeom prst="snip1Rect">
            <a:avLst>
              <a:gd name="adj" fmla="val 50000"/>
            </a:avLst>
          </a:prstGeom>
          <a:solidFill>
            <a:srgbClr val="009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89" name="Google Shape;89;p6"/>
          <p:cNvSpPr>
            <a:spLocks noGrp="1"/>
          </p:cNvSpPr>
          <p:nvPr>
            <p:ph type="title"/>
          </p:nvPr>
        </p:nvSpPr>
        <p:spPr>
          <a:xfrm>
            <a:off x="295098" y="499244"/>
            <a:ext cx="6553377"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sym typeface="Arial"/>
              </a:rPr>
              <a:t>What </a:t>
            </a:r>
            <a:r>
              <a:rPr lang="en-GB" sz="3200" dirty="0">
                <a:solidFill>
                  <a:schemeClr val="lt1"/>
                </a:solidFill>
                <a:sym typeface="Arial"/>
              </a:rPr>
              <a:t>I</a:t>
            </a:r>
            <a:r>
              <a:rPr lang="en-GB" sz="3200" b="1" i="0" u="none" strike="noStrike" dirty="0">
                <a:solidFill>
                  <a:schemeClr val="lt1"/>
                </a:solidFill>
                <a:sym typeface="Arial"/>
              </a:rPr>
              <a:t>s Autism?</a:t>
            </a:r>
            <a:endParaRPr sz="3200" dirty="0">
              <a:solidFill>
                <a:schemeClr val="lt1"/>
              </a:solidFill>
              <a:sym typeface="Arial"/>
            </a:endParaRPr>
          </a:p>
        </p:txBody>
      </p:sp>
      <p:grpSp>
        <p:nvGrpSpPr>
          <p:cNvPr id="90" name="Google Shape;90;p6"/>
          <p:cNvGrpSpPr/>
          <p:nvPr/>
        </p:nvGrpSpPr>
        <p:grpSpPr>
          <a:xfrm>
            <a:off x="436838" y="1881973"/>
            <a:ext cx="8042144" cy="964491"/>
            <a:chOff x="440419" y="2510812"/>
            <a:chExt cx="8042144" cy="1006619"/>
          </a:xfrm>
        </p:grpSpPr>
        <p:sp>
          <p:nvSpPr>
            <p:cNvPr id="91" name="Google Shape;91;p6"/>
            <p:cNvSpPr/>
            <p:nvPr/>
          </p:nvSpPr>
          <p:spPr>
            <a:xfrm rot="5400000">
              <a:off x="3958181" y="-1006950"/>
              <a:ext cx="1006619" cy="8042143"/>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92" name="Google Shape;92;p6"/>
            <p:cNvSpPr txBox="1"/>
            <p:nvPr/>
          </p:nvSpPr>
          <p:spPr>
            <a:xfrm>
              <a:off x="571501" y="2570580"/>
              <a:ext cx="7911062" cy="867251"/>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600"/>
                <a:buFont typeface="Arial"/>
                <a:buChar char="•"/>
              </a:pPr>
              <a:r>
                <a:rPr lang="en-GB" sz="1600" dirty="0">
                  <a:solidFill>
                    <a:schemeClr val="dk1"/>
                  </a:solidFill>
                  <a:latin typeface="Twinkl" panose="02000000000000000000" pitchFamily="2" charset="0"/>
                  <a:ea typeface="Roboto" panose="02000000000000000000" pitchFamily="2" charset="0"/>
                  <a:sym typeface="Arial"/>
                </a:rPr>
                <a:t>Some Autistic children might interact with others in a different way. They may talk a lot or they may prefer not to speak and this is OK. </a:t>
              </a:r>
              <a:r>
                <a:rPr lang="en-GB" sz="1600" dirty="0">
                  <a:solidFill>
                    <a:schemeClr val="dk1"/>
                  </a:solidFill>
                  <a:latin typeface="Twinkl" panose="02000000000000000000" pitchFamily="2" charset="0"/>
                  <a:ea typeface="Roboto" panose="02000000000000000000" pitchFamily="2" charset="0"/>
                </a:rPr>
                <a:t>Everyone communicates differently and we must respect individual choices.</a:t>
              </a:r>
              <a:endParaRPr sz="1600" b="1" i="0" u="none" strike="noStrike" dirty="0">
                <a:solidFill>
                  <a:srgbClr val="1C1C1C"/>
                </a:solidFill>
                <a:latin typeface="Twinkl" panose="02000000000000000000" pitchFamily="2" charset="0"/>
                <a:ea typeface="Roboto" panose="02000000000000000000" pitchFamily="2" charset="0"/>
                <a:sym typeface="Arial"/>
              </a:endParaRPr>
            </a:p>
          </p:txBody>
        </p:sp>
      </p:grpSp>
      <p:sp>
        <p:nvSpPr>
          <p:cNvPr id="93" name="Google Shape;93;p6"/>
          <p:cNvSpPr txBox="1"/>
          <p:nvPr/>
        </p:nvSpPr>
        <p:spPr>
          <a:xfrm>
            <a:off x="571501" y="4044827"/>
            <a:ext cx="5026412" cy="338554"/>
          </a:xfrm>
          <a:prstGeom prst="rect">
            <a:avLst/>
          </a:prstGeom>
          <a:noFill/>
          <a:ln>
            <a:noFill/>
          </a:ln>
        </p:spPr>
        <p:txBody>
          <a:bodyPr spcFirstLastPara="1" wrap="square" lIns="91425" tIns="45700" rIns="91425" bIns="45700" anchor="t" anchorCtr="0">
            <a:spAutoFit/>
          </a:bodyPr>
          <a:lstStyle/>
          <a:p>
            <a:pPr marL="285750" marR="0" lvl="0" indent="-184150" algn="l" rtl="0">
              <a:spcBef>
                <a:spcPts val="0"/>
              </a:spcBef>
              <a:spcAft>
                <a:spcPts val="0"/>
              </a:spcAft>
              <a:buClr>
                <a:schemeClr val="dk1"/>
              </a:buClr>
              <a:buSzPts val="1600"/>
              <a:buFont typeface="Arial"/>
              <a:buNone/>
            </a:pPr>
            <a:endParaRPr sz="1600" b="0" i="0" u="none" strike="noStrike" dirty="0">
              <a:solidFill>
                <a:srgbClr val="1C1C1C"/>
              </a:solidFill>
              <a:latin typeface="Twinkl" panose="02000000000000000000" pitchFamily="2" charset="0"/>
              <a:ea typeface="Roboto" panose="02000000000000000000" pitchFamily="2" charset="0"/>
              <a:sym typeface="Arial"/>
            </a:endParaRPr>
          </a:p>
        </p:txBody>
      </p:sp>
      <p:sp>
        <p:nvSpPr>
          <p:cNvPr id="94" name="Google Shape;94;p6"/>
          <p:cNvSpPr/>
          <p:nvPr/>
        </p:nvSpPr>
        <p:spPr>
          <a:xfrm rot="5400000">
            <a:off x="3777947" y="-307690"/>
            <a:ext cx="1380705" cy="8042144"/>
          </a:xfrm>
          <a:prstGeom prst="round2SameRect">
            <a:avLst>
              <a:gd name="adj1" fmla="val 29799"/>
              <a:gd name="adj2" fmla="val 0"/>
            </a:avLst>
          </a:prstGeom>
          <a:solidFill>
            <a:srgbClr val="FFED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95" name="Google Shape;95;p6"/>
          <p:cNvSpPr txBox="1"/>
          <p:nvPr/>
        </p:nvSpPr>
        <p:spPr>
          <a:xfrm>
            <a:off x="675410" y="3041487"/>
            <a:ext cx="7633854" cy="1323439"/>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600"/>
              <a:buFont typeface="Arial"/>
              <a:buChar char="•"/>
            </a:pPr>
            <a:r>
              <a:rPr lang="en-GB" sz="1600" dirty="0">
                <a:solidFill>
                  <a:schemeClr val="dk1"/>
                </a:solidFill>
                <a:latin typeface="Twinkl" panose="02000000000000000000" pitchFamily="2" charset="0"/>
                <a:ea typeface="Roboto" panose="02000000000000000000" pitchFamily="2" charset="0"/>
              </a:rPr>
              <a:t>Certain tastes, textures, smells and sounds can be overwhelming for some children - this is called 'sensory overload'. They may avoid certain situations, activities or places because of this. However, on the other hand, some people may be sensory seekers and some will seek out certain tastes, smells, textures and sounds because it comforts them.</a:t>
            </a:r>
            <a:endParaRPr sz="1600" b="1" i="0" u="none" strike="noStrike" dirty="0">
              <a:solidFill>
                <a:srgbClr val="1C1C1C"/>
              </a:solidFill>
              <a:latin typeface="Twinkl" panose="02000000000000000000" pitchFamily="2" charset="0"/>
              <a:ea typeface="Roboto" panose="02000000000000000000" pitchFamily="2" charset="0"/>
              <a:sym typeface="Arial"/>
            </a:endParaRPr>
          </a:p>
        </p:txBody>
      </p:sp>
      <p:sp>
        <p:nvSpPr>
          <p:cNvPr id="96" name="Google Shape;96;p6"/>
          <p:cNvSpPr/>
          <p:nvPr/>
        </p:nvSpPr>
        <p:spPr>
          <a:xfrm rot="5400000">
            <a:off x="2764835" y="2249099"/>
            <a:ext cx="933895" cy="5589889"/>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97" name="Google Shape;97;p6"/>
          <p:cNvSpPr txBox="1"/>
          <p:nvPr/>
        </p:nvSpPr>
        <p:spPr>
          <a:xfrm>
            <a:off x="665019" y="4632596"/>
            <a:ext cx="5943599" cy="830956"/>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600"/>
              <a:buFont typeface="Arial"/>
              <a:buChar char="•"/>
            </a:pPr>
            <a:r>
              <a:rPr lang="en-GB" sz="1600" dirty="0">
                <a:solidFill>
                  <a:schemeClr val="dk1"/>
                </a:solidFill>
                <a:latin typeface="Twinkl" panose="02000000000000000000" pitchFamily="2" charset="0"/>
                <a:ea typeface="Roboto" panose="02000000000000000000" pitchFamily="2" charset="0"/>
              </a:rPr>
              <a:t>You might know friends, family or members of your community who are Autistic or have another form of neurodiversity.</a:t>
            </a:r>
            <a:endParaRPr sz="1600" b="1" i="0" u="none" strike="noStrike" dirty="0">
              <a:solidFill>
                <a:srgbClr val="1C1C1C"/>
              </a:solidFill>
              <a:latin typeface="Twinkl" panose="02000000000000000000" pitchFamily="2" charset="0"/>
              <a:ea typeface="Roboto" panose="02000000000000000000" pitchFamily="2" charset="0"/>
              <a:sym typeface="Arial"/>
            </a:endParaRPr>
          </a:p>
        </p:txBody>
      </p:sp>
      <p:pic>
        <p:nvPicPr>
          <p:cNvPr id="98" name="Google Shape;98;p6"/>
          <p:cNvPicPr preferRelativeResize="0"/>
          <p:nvPr/>
        </p:nvPicPr>
        <p:blipFill rotWithShape="1">
          <a:blip r:embed="rId3">
            <a:alphaModFix/>
          </a:blip>
          <a:srcRect b="19066"/>
          <a:stretch/>
        </p:blipFill>
        <p:spPr>
          <a:xfrm>
            <a:off x="5838423" y="4137886"/>
            <a:ext cx="2978306" cy="22735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par>
                                <p:cTn id="13" presetID="10"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6"/>
                                        </p:tgtEl>
                                        <p:attrNameLst>
                                          <p:attrName>style.visibility</p:attrName>
                                        </p:attrNameLst>
                                      </p:cBhvr>
                                      <p:to>
                                        <p:strVal val="visible"/>
                                      </p:to>
                                    </p:set>
                                    <p:animEffect transition="in" filter="fade">
                                      <p:cBhvr>
                                        <p:cTn id="20" dur="500"/>
                                        <p:tgtEl>
                                          <p:spTgt spid="96"/>
                                        </p:tgtEl>
                                      </p:cBhvr>
                                    </p:animEffect>
                                  </p:childTnLst>
                                </p:cTn>
                              </p:par>
                              <p:par>
                                <p:cTn id="21" presetID="10" presetClass="entr" presetSubtype="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p:nvPr/>
        </p:nvSpPr>
        <p:spPr>
          <a:xfrm>
            <a:off x="440420" y="608503"/>
            <a:ext cx="6474730" cy="872377"/>
          </a:xfrm>
          <a:prstGeom prst="snip1Rect">
            <a:avLst>
              <a:gd name="adj" fmla="val 50000"/>
            </a:avLst>
          </a:prstGeom>
          <a:solidFill>
            <a:srgbClr val="009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04" name="Google Shape;104;p7"/>
          <p:cNvSpPr>
            <a:spLocks noGrp="1"/>
          </p:cNvSpPr>
          <p:nvPr>
            <p:ph type="title"/>
          </p:nvPr>
        </p:nvSpPr>
        <p:spPr>
          <a:xfrm>
            <a:off x="295098" y="579928"/>
            <a:ext cx="6553377"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sym typeface="Arial"/>
              </a:rPr>
              <a:t>How Can </a:t>
            </a:r>
            <a:r>
              <a:rPr lang="en-GB" sz="3200" dirty="0">
                <a:solidFill>
                  <a:schemeClr val="lt1"/>
                </a:solidFill>
                <a:sym typeface="Arial"/>
              </a:rPr>
              <a:t>W</a:t>
            </a:r>
            <a:r>
              <a:rPr lang="en-GB" sz="3200" b="1" i="0" u="none" strike="noStrike" dirty="0">
                <a:solidFill>
                  <a:schemeClr val="lt1"/>
                </a:solidFill>
                <a:sym typeface="Arial"/>
              </a:rPr>
              <a:t>e </a:t>
            </a:r>
            <a:r>
              <a:rPr lang="en-GB" sz="3200" dirty="0">
                <a:solidFill>
                  <a:schemeClr val="lt1"/>
                </a:solidFill>
                <a:sym typeface="Arial"/>
              </a:rPr>
              <a:t>H</a:t>
            </a:r>
            <a:r>
              <a:rPr lang="en-GB" sz="3200" b="1" i="0" u="none" strike="noStrike" dirty="0">
                <a:solidFill>
                  <a:schemeClr val="lt1"/>
                </a:solidFill>
                <a:sym typeface="Arial"/>
              </a:rPr>
              <a:t>elp?</a:t>
            </a:r>
            <a:endParaRPr sz="3200" dirty="0">
              <a:solidFill>
                <a:schemeClr val="lt1"/>
              </a:solidFill>
              <a:sym typeface="Arial"/>
            </a:endParaRPr>
          </a:p>
        </p:txBody>
      </p:sp>
      <p:sp>
        <p:nvSpPr>
          <p:cNvPr id="105" name="Google Shape;105;p7"/>
          <p:cNvSpPr/>
          <p:nvPr/>
        </p:nvSpPr>
        <p:spPr>
          <a:xfrm rot="5400000">
            <a:off x="3054729" y="-953731"/>
            <a:ext cx="625426" cy="5854045"/>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06" name="Google Shape;106;p7"/>
          <p:cNvSpPr txBox="1"/>
          <p:nvPr/>
        </p:nvSpPr>
        <p:spPr>
          <a:xfrm>
            <a:off x="616467" y="1793894"/>
            <a:ext cx="6039825" cy="33855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Twinkl" panose="02000000000000000000" pitchFamily="2" charset="0"/>
                <a:ea typeface="Roboto" panose="02000000000000000000" pitchFamily="2" charset="0"/>
                <a:sym typeface="Arial"/>
              </a:rPr>
              <a:t>Be patient and understanding with all of your friends.</a:t>
            </a:r>
            <a:endParaRPr sz="1600" b="1" i="0" u="none" strike="noStrike" dirty="0">
              <a:solidFill>
                <a:srgbClr val="1C1C1C"/>
              </a:solidFill>
              <a:latin typeface="Twinkl" panose="02000000000000000000" pitchFamily="2" charset="0"/>
              <a:ea typeface="Roboto" panose="02000000000000000000" pitchFamily="2" charset="0"/>
              <a:sym typeface="Arial"/>
            </a:endParaRPr>
          </a:p>
        </p:txBody>
      </p:sp>
      <p:sp>
        <p:nvSpPr>
          <p:cNvPr id="107" name="Google Shape;107;p7"/>
          <p:cNvSpPr/>
          <p:nvPr/>
        </p:nvSpPr>
        <p:spPr>
          <a:xfrm rot="5400000">
            <a:off x="2731539" y="80729"/>
            <a:ext cx="1271805" cy="5854046"/>
          </a:xfrm>
          <a:prstGeom prst="round2SameRect">
            <a:avLst>
              <a:gd name="adj1" fmla="val 29799"/>
              <a:gd name="adj2" fmla="val 0"/>
            </a:avLst>
          </a:prstGeom>
          <a:solidFill>
            <a:srgbClr val="FFED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08" name="Google Shape;108;p7"/>
          <p:cNvSpPr txBox="1"/>
          <p:nvPr/>
        </p:nvSpPr>
        <p:spPr>
          <a:xfrm>
            <a:off x="616469" y="2469142"/>
            <a:ext cx="5677993" cy="107721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Twinkl" panose="02000000000000000000" pitchFamily="2" charset="0"/>
                <a:ea typeface="Roboto" panose="02000000000000000000" pitchFamily="2" charset="0"/>
                <a:sym typeface="Arial"/>
              </a:rPr>
              <a:t>Be clear when you communicate with others. Some children may take things literally. This means phrases like ‘wait a minute’ may be understood by the other person as needing to wait exactly one minute. </a:t>
            </a:r>
            <a:endParaRPr dirty="0">
              <a:latin typeface="Twinkl" panose="02000000000000000000" pitchFamily="2" charset="0"/>
              <a:ea typeface="Roboto" panose="02000000000000000000" pitchFamily="2" charset="0"/>
            </a:endParaRPr>
          </a:p>
        </p:txBody>
      </p:sp>
      <p:sp>
        <p:nvSpPr>
          <p:cNvPr id="109" name="Google Shape;109;p7"/>
          <p:cNvSpPr/>
          <p:nvPr/>
        </p:nvSpPr>
        <p:spPr>
          <a:xfrm rot="5400000">
            <a:off x="2567221" y="1602694"/>
            <a:ext cx="1600438" cy="5854045"/>
          </a:xfrm>
          <a:prstGeom prst="round2SameRect">
            <a:avLst>
              <a:gd name="adj1" fmla="val 29799"/>
              <a:gd name="adj2" fmla="val 0"/>
            </a:avLst>
          </a:prstGeom>
          <a:solidFill>
            <a:srgbClr val="F8BD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10" name="Google Shape;110;p7"/>
          <p:cNvSpPr txBox="1"/>
          <p:nvPr/>
        </p:nvSpPr>
        <p:spPr>
          <a:xfrm>
            <a:off x="616466" y="3883054"/>
            <a:ext cx="5580147" cy="132339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Twinkl" panose="02000000000000000000" pitchFamily="2" charset="0"/>
                <a:ea typeface="Roboto" panose="02000000000000000000" pitchFamily="2" charset="0"/>
                <a:sym typeface="Arial"/>
              </a:rPr>
              <a:t>Some people find joining in with games at </a:t>
            </a:r>
            <a:r>
              <a:rPr lang="en-GB" sz="1600" dirty="0" err="1">
                <a:solidFill>
                  <a:schemeClr val="dk1"/>
                </a:solidFill>
                <a:latin typeface="Twinkl" panose="02000000000000000000" pitchFamily="2" charset="0"/>
                <a:ea typeface="Roboto" panose="02000000000000000000" pitchFamily="2" charset="0"/>
                <a:sym typeface="Arial"/>
              </a:rPr>
              <a:t>breaktimes</a:t>
            </a:r>
            <a:r>
              <a:rPr lang="en-GB" sz="1600" dirty="0">
                <a:solidFill>
                  <a:schemeClr val="dk1"/>
                </a:solidFill>
                <a:latin typeface="Twinkl" panose="02000000000000000000" pitchFamily="2" charset="0"/>
                <a:ea typeface="Roboto" panose="02000000000000000000" pitchFamily="2" charset="0"/>
                <a:sym typeface="Arial"/>
              </a:rPr>
              <a:t> or with group activities very stressful. Try to make these situations more comfortable by not forcing anyone to do something the way you do if it makes them anxious. Respect that everyone makes individual choices.</a:t>
            </a:r>
            <a:endParaRPr dirty="0">
              <a:latin typeface="Twinkl" panose="02000000000000000000" pitchFamily="2" charset="0"/>
              <a:ea typeface="Roboto" panose="02000000000000000000" pitchFamily="2" charset="0"/>
            </a:endParaRPr>
          </a:p>
        </p:txBody>
      </p:sp>
      <p:sp>
        <p:nvSpPr>
          <p:cNvPr id="111" name="Google Shape;111;p7"/>
          <p:cNvSpPr/>
          <p:nvPr/>
        </p:nvSpPr>
        <p:spPr>
          <a:xfrm rot="5400000">
            <a:off x="3033664" y="2812269"/>
            <a:ext cx="667551" cy="5854046"/>
          </a:xfrm>
          <a:prstGeom prst="round2SameRect">
            <a:avLst>
              <a:gd name="adj1" fmla="val 29799"/>
              <a:gd name="adj2" fmla="val 0"/>
            </a:avLst>
          </a:prstGeom>
          <a:solidFill>
            <a:srgbClr val="FFED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12" name="Google Shape;112;p7"/>
          <p:cNvSpPr txBox="1"/>
          <p:nvPr/>
        </p:nvSpPr>
        <p:spPr>
          <a:xfrm>
            <a:off x="616467" y="5446903"/>
            <a:ext cx="5677996" cy="58473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GB" sz="1600" dirty="0">
                <a:solidFill>
                  <a:schemeClr val="dk1"/>
                </a:solidFill>
                <a:latin typeface="Twinkl" panose="02000000000000000000" pitchFamily="2" charset="0"/>
                <a:ea typeface="Roboto" panose="02000000000000000000" pitchFamily="2" charset="0"/>
                <a:sym typeface="Arial"/>
              </a:rPr>
              <a:t>Remember that everyone is unique and this should be accepted. We must appreciate each other’s diversities.</a:t>
            </a:r>
            <a:endParaRPr dirty="0">
              <a:latin typeface="Twinkl" panose="02000000000000000000" pitchFamily="2" charset="0"/>
              <a:ea typeface="Roboto" panose="02000000000000000000" pitchFamily="2" charset="0"/>
            </a:endParaRPr>
          </a:p>
        </p:txBody>
      </p:sp>
      <p:pic>
        <p:nvPicPr>
          <p:cNvPr id="113" name="Google Shape;113;p7" descr="A picture containing text&#10;&#10;Description automatically generated"/>
          <p:cNvPicPr preferRelativeResize="0"/>
          <p:nvPr/>
        </p:nvPicPr>
        <p:blipFill rotWithShape="1">
          <a:blip r:embed="rId3">
            <a:alphaModFix/>
          </a:blip>
          <a:srcRect/>
          <a:stretch/>
        </p:blipFill>
        <p:spPr>
          <a:xfrm>
            <a:off x="6848475" y="608503"/>
            <a:ext cx="1485374" cy="57015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par>
                                <p:cTn id="16" presetID="10" presetClass="entr" presetSubtype="0" fill="hold"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par>
                                <p:cTn id="24" presetID="10" presetClass="entr" presetSubtype="0" fill="hold" nodeType="with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500"/>
                                        <p:tgtEl>
                                          <p:spTgt spid="112"/>
                                        </p:tgtEl>
                                      </p:cBhvr>
                                    </p:animEffect>
                                  </p:childTnLst>
                                </p:cTn>
                              </p:par>
                              <p:par>
                                <p:cTn id="32" presetID="10" presetClass="entr" presetSubtype="0" fill="hold"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p:nvPr/>
        </p:nvSpPr>
        <p:spPr>
          <a:xfrm rot="5400000">
            <a:off x="1931154" y="881112"/>
            <a:ext cx="2777203" cy="5758675"/>
          </a:xfrm>
          <a:prstGeom prst="round2SameRect">
            <a:avLst>
              <a:gd name="adj1" fmla="val 16500"/>
              <a:gd name="adj2" fmla="val 0"/>
            </a:avLst>
          </a:prstGeom>
          <a:solidFill>
            <a:srgbClr val="FFED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19" name="Google Shape;119;p8"/>
          <p:cNvSpPr/>
          <p:nvPr/>
        </p:nvSpPr>
        <p:spPr>
          <a:xfrm>
            <a:off x="453867" y="910190"/>
            <a:ext cx="5745227" cy="872377"/>
          </a:xfrm>
          <a:prstGeom prst="snip1Rect">
            <a:avLst>
              <a:gd name="adj" fmla="val 50000"/>
            </a:avLst>
          </a:prstGeom>
          <a:solidFill>
            <a:srgbClr val="F9B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sp>
        <p:nvSpPr>
          <p:cNvPr id="120" name="Google Shape;120;p8"/>
          <p:cNvSpPr/>
          <p:nvPr/>
        </p:nvSpPr>
        <p:spPr>
          <a:xfrm>
            <a:off x="678983" y="911723"/>
            <a:ext cx="4972606" cy="882820"/>
          </a:xfrm>
          <a:prstGeom prst="roundRect">
            <a:avLst>
              <a:gd name="adj" fmla="val 9641"/>
            </a:avLst>
          </a:prstGeom>
          <a:noFill/>
          <a:ln>
            <a:noFill/>
          </a:ln>
        </p:spPr>
        <p:txBody>
          <a:bodyPr spcFirstLastPara="1" wrap="square" lIns="252000" tIns="252000" rIns="252000" bIns="252000" anchor="ctr" anchorCtr="1">
            <a:noAutofit/>
          </a:bodyPr>
          <a:lstStyle/>
          <a:p>
            <a:pPr marL="0" marR="0" lvl="0" indent="0" algn="l" rtl="0">
              <a:lnSpc>
                <a:spcPct val="90000"/>
              </a:lnSpc>
              <a:spcBef>
                <a:spcPts val="0"/>
              </a:spcBef>
              <a:spcAft>
                <a:spcPts val="0"/>
              </a:spcAft>
              <a:buClr>
                <a:schemeClr val="lt1"/>
              </a:buClr>
              <a:buSzPts val="3600"/>
              <a:buFont typeface="Arial"/>
              <a:buNone/>
            </a:pPr>
            <a:r>
              <a:rPr lang="en-GB" sz="3600" b="1" i="0" u="none" strike="noStrike" dirty="0">
                <a:solidFill>
                  <a:schemeClr val="lt1"/>
                </a:solidFill>
                <a:latin typeface="Twinkl" panose="02000000000000000000" pitchFamily="2" charset="0"/>
                <a:ea typeface="Roboto" panose="02000000000000000000" pitchFamily="2" charset="0"/>
                <a:sym typeface="Arial"/>
              </a:rPr>
              <a:t>What Is ADHD?</a:t>
            </a:r>
            <a:endParaRPr sz="3600" b="1" dirty="0">
              <a:solidFill>
                <a:schemeClr val="lt1"/>
              </a:solidFill>
              <a:latin typeface="Twinkl" panose="02000000000000000000" pitchFamily="2" charset="0"/>
              <a:ea typeface="Roboto" panose="02000000000000000000" pitchFamily="2" charset="0"/>
              <a:sym typeface="Arial"/>
            </a:endParaRPr>
          </a:p>
        </p:txBody>
      </p:sp>
      <p:sp>
        <p:nvSpPr>
          <p:cNvPr id="121" name="Google Shape;121;p8"/>
          <p:cNvSpPr txBox="1"/>
          <p:nvPr/>
        </p:nvSpPr>
        <p:spPr>
          <a:xfrm>
            <a:off x="833543" y="2467807"/>
            <a:ext cx="5183435" cy="2585283"/>
          </a:xfrm>
          <a:prstGeom prst="rect">
            <a:avLst/>
          </a:prstGeom>
          <a:noFill/>
          <a:ln>
            <a:noFill/>
          </a:ln>
        </p:spPr>
        <p:txBody>
          <a:bodyPr spcFirstLastPara="1" wrap="square" lIns="91425" tIns="45700" rIns="91425" bIns="45700" anchor="t" anchorCtr="0">
            <a:spAutoFit/>
          </a:bodyPr>
          <a:lstStyle/>
          <a:p>
            <a:pPr lvl="0"/>
            <a:r>
              <a:rPr lang="en-GB" sz="1800" dirty="0">
                <a:solidFill>
                  <a:schemeClr val="dk1"/>
                </a:solidFill>
                <a:latin typeface="Twinkl" panose="02000000000000000000" pitchFamily="2" charset="0"/>
                <a:ea typeface="Roboto" panose="02000000000000000000" pitchFamily="2" charset="0"/>
              </a:rPr>
              <a:t>A child who has a diagnosis of ADHD may find it harder to control their activity level and their reactions to what is going on around them. Sometimes, they can be impulsive. </a:t>
            </a:r>
          </a:p>
          <a:p>
            <a:pPr lvl="0"/>
            <a:endParaRPr lang="en-GB" sz="1800" dirty="0">
              <a:solidFill>
                <a:schemeClr val="dk1"/>
              </a:solidFill>
              <a:latin typeface="Twinkl" panose="02000000000000000000" pitchFamily="2" charset="0"/>
              <a:ea typeface="Roboto" panose="02000000000000000000" pitchFamily="2" charset="0"/>
            </a:endParaRPr>
          </a:p>
          <a:p>
            <a:pPr lvl="0"/>
            <a:r>
              <a:rPr lang="en-GB" sz="1800" dirty="0">
                <a:solidFill>
                  <a:schemeClr val="dk1"/>
                </a:solidFill>
                <a:latin typeface="Twinkl" panose="02000000000000000000" pitchFamily="2" charset="0"/>
                <a:ea typeface="Roboto" panose="02000000000000000000" pitchFamily="2" charset="0"/>
              </a:rPr>
              <a:t>Some children find it difficult to concentrate on tasks for long periods of time. However if it is something they enjoy, some children can be hyper-focused and complete their work quickly.</a:t>
            </a:r>
          </a:p>
        </p:txBody>
      </p:sp>
      <p:sp>
        <p:nvSpPr>
          <p:cNvPr id="122" name="Google Shape;122;p8">
            <a:hlinkClick r:id="rId3"/>
          </p:cNvPr>
          <p:cNvSpPr/>
          <p:nvPr/>
        </p:nvSpPr>
        <p:spPr>
          <a:xfrm>
            <a:off x="8388991" y="6627303"/>
            <a:ext cx="755009" cy="19853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winkl" panose="02000000000000000000" pitchFamily="2" charset="0"/>
              <a:ea typeface="Roboto" panose="02000000000000000000" pitchFamily="2" charset="0"/>
              <a:sym typeface="Arial"/>
            </a:endParaRPr>
          </a:p>
        </p:txBody>
      </p:sp>
      <p:pic>
        <p:nvPicPr>
          <p:cNvPr id="123" name="Google Shape;123;p8" descr="A picture containing text&#10;&#10;Description automatically generated"/>
          <p:cNvPicPr preferRelativeResize="0"/>
          <p:nvPr/>
        </p:nvPicPr>
        <p:blipFill rotWithShape="1">
          <a:blip r:embed="rId4">
            <a:alphaModFix/>
          </a:blip>
          <a:srcRect/>
          <a:stretch/>
        </p:blipFill>
        <p:spPr>
          <a:xfrm>
            <a:off x="6562686" y="627701"/>
            <a:ext cx="1902331" cy="56025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921</Words>
  <Application>Microsoft Office PowerPoint</Application>
  <PresentationFormat>On-screen Show (4:3)</PresentationFormat>
  <Paragraphs>56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Roboto</vt:lpstr>
      <vt:lpstr>Calibri</vt:lpstr>
      <vt:lpstr>Twinkl</vt:lpstr>
      <vt:lpstr>Office Theme</vt:lpstr>
      <vt:lpstr>PowerPoint Presentation</vt:lpstr>
      <vt:lpstr>PowerPoint Presentation</vt:lpstr>
      <vt:lpstr>Adult Guidance</vt:lpstr>
      <vt:lpstr>Understanding Each Other</vt:lpstr>
      <vt:lpstr>How Do You Know If Someone Is Neurodivergent?</vt:lpstr>
      <vt:lpstr>What Is Autism?</vt:lpstr>
      <vt:lpstr>What Is Autism?</vt:lpstr>
      <vt:lpstr>How Can We Help?</vt:lpstr>
      <vt:lpstr>PowerPoint Presentation</vt:lpstr>
      <vt:lpstr>PowerPoint Presentation</vt:lpstr>
      <vt:lpstr>PowerPoint Presentation</vt:lpstr>
      <vt:lpstr>PowerPoint Presentation</vt:lpstr>
      <vt:lpstr>The Same but Different!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user1</cp:lastModifiedBy>
  <cp:revision>22</cp:revision>
  <dcterms:created xsi:type="dcterms:W3CDTF">2020-08-27T13:38:40Z</dcterms:created>
  <dcterms:modified xsi:type="dcterms:W3CDTF">2023-03-13T20:48:50Z</dcterms:modified>
</cp:coreProperties>
</file>