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7"/>
  </p:notesMasterIdLst>
  <p:sldIdLst>
    <p:sldId id="256" r:id="rId2"/>
    <p:sldId id="258" r:id="rId3"/>
    <p:sldId id="259" r:id="rId4"/>
    <p:sldId id="260" r:id="rId5"/>
    <p:sldId id="261" r:id="rId6"/>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48"/>
  </p:normalViewPr>
  <p:slideViewPr>
    <p:cSldViewPr snapToGrid="0">
      <p:cViewPr varScale="1">
        <p:scale>
          <a:sx n="142" d="100"/>
          <a:sy n="142" d="100"/>
        </p:scale>
        <p:origin x="760" y="17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24311e1a1fdcebee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24311e1a1fdcebee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24311e1a1fdcebee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24311e1a1fdcebee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322fa955863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322fa955863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24311e1a1fdcebee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24311e1a1fdcebee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322fa955863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322fa955863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guNdJ5MtX1A"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www.bbc.co.uk/bitesize/articles/z4msn9q"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5" name="Google Shape;55;p13"/>
          <p:cNvSpPr txBox="1">
            <a:spLocks noGrp="1"/>
          </p:cNvSpPr>
          <p:nvPr>
            <p:ph type="body" idx="1"/>
          </p:nvPr>
        </p:nvSpPr>
        <p:spPr>
          <a:xfrm>
            <a:off x="311700" y="3504200"/>
            <a:ext cx="8520600" cy="1639200"/>
          </a:xfrm>
          <a:prstGeom prst="rect">
            <a:avLst/>
          </a:prstGeom>
        </p:spPr>
        <p:txBody>
          <a:bodyPr spcFirstLastPara="1" wrap="square" lIns="91425" tIns="91425" rIns="91425" bIns="91425" anchor="t" anchorCtr="0">
            <a:normAutofit fontScale="85000" lnSpcReduction="10000"/>
          </a:bodyPr>
          <a:lstStyle/>
          <a:p>
            <a:pPr marL="0" lvl="0" indent="0" algn="l" rtl="0">
              <a:spcBef>
                <a:spcPts val="0"/>
              </a:spcBef>
              <a:spcAft>
                <a:spcPts val="1200"/>
              </a:spcAft>
              <a:buNone/>
            </a:pPr>
            <a:r>
              <a:rPr lang="en-GB" dirty="0">
                <a:solidFill>
                  <a:schemeClr val="tx1"/>
                </a:solidFill>
              </a:rPr>
              <a:t>We are very excited that today is a snow day but we are going to miss seeing you all today! We would like you all to have lots and lots of fun in the snow and stay safe! We are excited to hear all your stories and adventures when we return to school. Please send in photos of wonderful snowmen and any other fun you have in the snow! We would love to see them! We have popped a few learning ideas below just in case you are missing school today!</a:t>
            </a:r>
            <a:endParaRPr dirty="0">
              <a:solidFill>
                <a:schemeClr val="tx1"/>
              </a:solidFill>
            </a:endParaRPr>
          </a:p>
        </p:txBody>
      </p:sp>
      <p:pic>
        <p:nvPicPr>
          <p:cNvPr id="1026" name="Picture 2" descr="When snow will fall: Why snow forecasts are unreliable – Weather News">
            <a:extLst>
              <a:ext uri="{FF2B5EF4-FFF2-40B4-BE49-F238E27FC236}">
                <a16:creationId xmlns:a16="http://schemas.microsoft.com/office/drawing/2014/main" id="{0CED4FB3-CDD8-48D8-A362-A66A463DFD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783" y="0"/>
            <a:ext cx="5467905" cy="3071371"/>
          </a:xfrm>
          <a:prstGeom prst="rect">
            <a:avLst/>
          </a:prstGeom>
          <a:noFill/>
          <a:extLst>
            <a:ext uri="{909E8E84-426E-40DD-AFC4-6F175D3DCCD1}">
              <a14:hiddenFill xmlns:a14="http://schemas.microsoft.com/office/drawing/2010/main">
                <a:solidFill>
                  <a:srgbClr val="FFFFFF"/>
                </a:solidFill>
              </a14:hiddenFill>
            </a:ext>
          </a:extLst>
        </p:spPr>
      </p:pic>
      <p:sp>
        <p:nvSpPr>
          <p:cNvPr id="56" name="Google Shape;56;p13"/>
          <p:cNvSpPr txBox="1">
            <a:spLocks noGrp="1"/>
          </p:cNvSpPr>
          <p:nvPr>
            <p:ph type="title"/>
          </p:nvPr>
        </p:nvSpPr>
        <p:spPr>
          <a:xfrm>
            <a:off x="413783" y="29315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dirty="0"/>
              <a:t>Happy Snow Day from Year Two!</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5"/>
          <p:cNvSpPr txBox="1">
            <a:spLocks noGrp="1"/>
          </p:cNvSpPr>
          <p:nvPr>
            <p:ph type="title"/>
          </p:nvPr>
        </p:nvSpPr>
        <p:spPr>
          <a:xfrm>
            <a:off x="135825" y="181364"/>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u="sng" dirty="0"/>
              <a:t>English Home Learning</a:t>
            </a:r>
            <a:endParaRPr u="sng" dirty="0"/>
          </a:p>
        </p:txBody>
      </p:sp>
      <p:sp>
        <p:nvSpPr>
          <p:cNvPr id="68" name="Google Shape;68;p15"/>
          <p:cNvSpPr txBox="1">
            <a:spLocks noGrp="1"/>
          </p:cNvSpPr>
          <p:nvPr>
            <p:ph type="body" idx="1"/>
          </p:nvPr>
        </p:nvSpPr>
        <p:spPr>
          <a:xfrm>
            <a:off x="135824" y="719112"/>
            <a:ext cx="4436175" cy="3705275"/>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0"/>
              </a:spcAft>
              <a:buNone/>
            </a:pPr>
            <a:r>
              <a:rPr lang="en-GB" sz="1500" dirty="0">
                <a:solidFill>
                  <a:schemeClr val="tx1"/>
                </a:solidFill>
              </a:rPr>
              <a:t>If you would like to practise some English you can have a go at writing some step by step instructions on how to build a snowman. We know you may have already built one but can you remember what you need to do?  </a:t>
            </a:r>
            <a:endParaRPr sz="1500" dirty="0">
              <a:solidFill>
                <a:schemeClr val="tx1"/>
              </a:solidFill>
            </a:endParaRPr>
          </a:p>
          <a:p>
            <a:pPr marL="0" lvl="0" indent="0" algn="l" rtl="0">
              <a:spcBef>
                <a:spcPts val="1200"/>
              </a:spcBef>
              <a:spcAft>
                <a:spcPts val="0"/>
              </a:spcAft>
              <a:buNone/>
            </a:pPr>
            <a:r>
              <a:rPr lang="en-GB" sz="1500" dirty="0">
                <a:solidFill>
                  <a:schemeClr val="tx1"/>
                </a:solidFill>
              </a:rPr>
              <a:t>When you do this the main focus is to practise your clear sentence writing skills. Remember, phonics sounds, finger spaces, clear graphemes, full stop at the end of each sentence and capital letter at the beginning. </a:t>
            </a:r>
            <a:endParaRPr sz="1500" dirty="0">
              <a:solidFill>
                <a:schemeClr val="tx1"/>
              </a:solidFill>
            </a:endParaRPr>
          </a:p>
          <a:p>
            <a:pPr marL="0" lvl="0" indent="0" algn="l" rtl="0">
              <a:spcBef>
                <a:spcPts val="1200"/>
              </a:spcBef>
              <a:spcAft>
                <a:spcPts val="1200"/>
              </a:spcAft>
              <a:buNone/>
            </a:pPr>
            <a:r>
              <a:rPr lang="en-GB" sz="1500" dirty="0">
                <a:solidFill>
                  <a:schemeClr val="tx1"/>
                </a:solidFill>
              </a:rPr>
              <a:t>Ideally we would like you to try to use some verbs. E.g Put a small stick on each side of the middle ball to give your snowman arms. If you bring your instructions into school, we will be giving out some house points.</a:t>
            </a:r>
            <a:endParaRPr sz="1500" dirty="0">
              <a:solidFill>
                <a:schemeClr val="tx1"/>
              </a:solidFill>
            </a:endParaRPr>
          </a:p>
        </p:txBody>
      </p:sp>
      <p:pic>
        <p:nvPicPr>
          <p:cNvPr id="2" name="Picture 1">
            <a:extLst>
              <a:ext uri="{FF2B5EF4-FFF2-40B4-BE49-F238E27FC236}">
                <a16:creationId xmlns:a16="http://schemas.microsoft.com/office/drawing/2014/main" id="{A34C85A2-DACA-C718-4CB1-FC84C8593794}"/>
              </a:ext>
            </a:extLst>
          </p:cNvPr>
          <p:cNvPicPr>
            <a:picLocks noChangeAspect="1"/>
          </p:cNvPicPr>
          <p:nvPr/>
        </p:nvPicPr>
        <p:blipFill>
          <a:blip r:embed="rId3"/>
          <a:stretch>
            <a:fillRect/>
          </a:stretch>
        </p:blipFill>
        <p:spPr>
          <a:xfrm>
            <a:off x="4571999" y="938107"/>
            <a:ext cx="4550158" cy="313531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u="sng"/>
              <a:t>Maths Home Learning</a:t>
            </a:r>
            <a:endParaRPr u="sng"/>
          </a:p>
        </p:txBody>
      </p:sp>
      <p:sp>
        <p:nvSpPr>
          <p:cNvPr id="74" name="Google Shape;74;p16"/>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fontScale="70000" lnSpcReduction="20000"/>
          </a:bodyPr>
          <a:lstStyle/>
          <a:p>
            <a:pPr marL="0" lvl="0" indent="0" algn="l" rtl="0">
              <a:lnSpc>
                <a:spcPct val="100000"/>
              </a:lnSpc>
              <a:spcBef>
                <a:spcPts val="0"/>
              </a:spcBef>
              <a:spcAft>
                <a:spcPts val="0"/>
              </a:spcAft>
              <a:buClr>
                <a:schemeClr val="dk1"/>
              </a:buClr>
              <a:buSzPct val="52380"/>
              <a:buFont typeface="Arial"/>
              <a:buNone/>
            </a:pPr>
            <a:r>
              <a:rPr lang="en-GB" sz="2100" dirty="0">
                <a:solidFill>
                  <a:schemeClr val="dk1"/>
                </a:solidFill>
              </a:rPr>
              <a:t>Let's revisit shapes. Think about 2D and 3D shapes. </a:t>
            </a:r>
            <a:endParaRPr sz="2100" dirty="0">
              <a:solidFill>
                <a:schemeClr val="dk1"/>
              </a:solidFill>
            </a:endParaRPr>
          </a:p>
          <a:p>
            <a:pPr marL="0" lvl="0" indent="0" algn="l" rtl="0">
              <a:lnSpc>
                <a:spcPct val="100000"/>
              </a:lnSpc>
              <a:spcBef>
                <a:spcPts val="0"/>
              </a:spcBef>
              <a:spcAft>
                <a:spcPts val="0"/>
              </a:spcAft>
              <a:buClr>
                <a:schemeClr val="dk1"/>
              </a:buClr>
              <a:buSzPct val="52380"/>
              <a:buFont typeface="Arial"/>
              <a:buNone/>
            </a:pPr>
            <a:r>
              <a:rPr lang="en-GB" sz="2100" dirty="0">
                <a:solidFill>
                  <a:schemeClr val="dk1"/>
                </a:solidFill>
              </a:rPr>
              <a:t>Can you go on a shape hunt around the house?</a:t>
            </a:r>
            <a:endParaRPr sz="2100" dirty="0">
              <a:solidFill>
                <a:schemeClr val="dk1"/>
              </a:solidFill>
            </a:endParaRPr>
          </a:p>
          <a:p>
            <a:pPr marL="0" lvl="0" indent="0" algn="l" rtl="0">
              <a:lnSpc>
                <a:spcPct val="100000"/>
              </a:lnSpc>
              <a:spcBef>
                <a:spcPts val="0"/>
              </a:spcBef>
              <a:spcAft>
                <a:spcPts val="0"/>
              </a:spcAft>
              <a:buClr>
                <a:schemeClr val="dk1"/>
              </a:buClr>
              <a:buSzPct val="52380"/>
              <a:buFont typeface="Arial"/>
              <a:buNone/>
            </a:pPr>
            <a:endParaRPr sz="2100" dirty="0">
              <a:solidFill>
                <a:schemeClr val="dk1"/>
              </a:solidFill>
            </a:endParaRPr>
          </a:p>
          <a:p>
            <a:pPr marL="0" lvl="0" indent="0" algn="l" rtl="0">
              <a:lnSpc>
                <a:spcPct val="100000"/>
              </a:lnSpc>
              <a:spcBef>
                <a:spcPts val="0"/>
              </a:spcBef>
              <a:spcAft>
                <a:spcPts val="0"/>
              </a:spcAft>
              <a:buClr>
                <a:schemeClr val="dk1"/>
              </a:buClr>
              <a:buSzPct val="55000"/>
              <a:buFont typeface="Arial"/>
              <a:buNone/>
            </a:pPr>
            <a:r>
              <a:rPr lang="en-GB" sz="2000" dirty="0">
                <a:solidFill>
                  <a:schemeClr val="dk1"/>
                </a:solidFill>
              </a:rPr>
              <a:t>Think about… </a:t>
            </a:r>
            <a:endParaRPr sz="2000" dirty="0">
              <a:solidFill>
                <a:schemeClr val="dk1"/>
              </a:solidFill>
            </a:endParaRPr>
          </a:p>
          <a:p>
            <a:pPr marL="457200" lvl="0" indent="-317500" algn="l" rtl="0">
              <a:lnSpc>
                <a:spcPct val="100000"/>
              </a:lnSpc>
              <a:spcBef>
                <a:spcPts val="0"/>
              </a:spcBef>
              <a:spcAft>
                <a:spcPts val="0"/>
              </a:spcAft>
              <a:buClr>
                <a:schemeClr val="dk1"/>
              </a:buClr>
              <a:buSzPct val="100000"/>
              <a:buChar char="●"/>
            </a:pPr>
            <a:r>
              <a:rPr lang="en-GB" sz="2000" dirty="0">
                <a:solidFill>
                  <a:schemeClr val="dk1"/>
                </a:solidFill>
              </a:rPr>
              <a:t>Does the shape have curved sides or straight sides?</a:t>
            </a:r>
            <a:endParaRPr sz="2000" dirty="0">
              <a:solidFill>
                <a:schemeClr val="dk1"/>
              </a:solidFill>
            </a:endParaRPr>
          </a:p>
          <a:p>
            <a:pPr marL="457200" lvl="0" indent="-317500" algn="l" rtl="0">
              <a:lnSpc>
                <a:spcPct val="100000"/>
              </a:lnSpc>
              <a:spcBef>
                <a:spcPts val="0"/>
              </a:spcBef>
              <a:spcAft>
                <a:spcPts val="0"/>
              </a:spcAft>
              <a:buClr>
                <a:schemeClr val="dk1"/>
              </a:buClr>
              <a:buSzPct val="100000"/>
              <a:buChar char="●"/>
            </a:pPr>
            <a:r>
              <a:rPr lang="en-GB" sz="2000" dirty="0">
                <a:solidFill>
                  <a:schemeClr val="dk1"/>
                </a:solidFill>
              </a:rPr>
              <a:t>Does it have corners, how many?, </a:t>
            </a:r>
            <a:endParaRPr sz="2000" dirty="0">
              <a:solidFill>
                <a:schemeClr val="dk1"/>
              </a:solidFill>
            </a:endParaRPr>
          </a:p>
          <a:p>
            <a:pPr marL="0" lvl="0" indent="0" algn="l" rtl="0">
              <a:lnSpc>
                <a:spcPct val="100000"/>
              </a:lnSpc>
              <a:spcBef>
                <a:spcPts val="0"/>
              </a:spcBef>
              <a:spcAft>
                <a:spcPts val="0"/>
              </a:spcAft>
              <a:buClr>
                <a:schemeClr val="dk1"/>
              </a:buClr>
              <a:buSzPct val="55000"/>
              <a:buFont typeface="Arial"/>
              <a:buNone/>
            </a:pPr>
            <a:endParaRPr sz="2000" dirty="0">
              <a:solidFill>
                <a:schemeClr val="dk1"/>
              </a:solidFill>
            </a:endParaRPr>
          </a:p>
          <a:p>
            <a:pPr marL="457200" lvl="0" indent="-317500" algn="l" rtl="0">
              <a:lnSpc>
                <a:spcPct val="100000"/>
              </a:lnSpc>
              <a:spcBef>
                <a:spcPts val="0"/>
              </a:spcBef>
              <a:spcAft>
                <a:spcPts val="0"/>
              </a:spcAft>
              <a:buClr>
                <a:schemeClr val="dk1"/>
              </a:buClr>
              <a:buSzPct val="100000"/>
              <a:buChar char="●"/>
            </a:pPr>
            <a:r>
              <a:rPr lang="en-GB" sz="2000" dirty="0">
                <a:solidFill>
                  <a:schemeClr val="dk1"/>
                </a:solidFill>
              </a:rPr>
              <a:t>Does the shape have faces? (3D) what shape are they? Can you see another 2D shape in the face?</a:t>
            </a:r>
            <a:endParaRPr sz="2000" dirty="0">
              <a:solidFill>
                <a:schemeClr val="dk1"/>
              </a:solidFill>
            </a:endParaRPr>
          </a:p>
          <a:p>
            <a:pPr marL="0" lvl="0" indent="0" algn="l" rtl="0">
              <a:lnSpc>
                <a:spcPct val="100000"/>
              </a:lnSpc>
              <a:spcBef>
                <a:spcPts val="0"/>
              </a:spcBef>
              <a:spcAft>
                <a:spcPts val="0"/>
              </a:spcAft>
              <a:buClr>
                <a:schemeClr val="dk1"/>
              </a:buClr>
              <a:buSzPct val="55000"/>
              <a:buFont typeface="Arial"/>
              <a:buNone/>
            </a:pPr>
            <a:endParaRPr sz="2000" dirty="0">
              <a:solidFill>
                <a:schemeClr val="dk1"/>
              </a:solidFill>
            </a:endParaRPr>
          </a:p>
          <a:p>
            <a:pPr marL="0" lvl="0" indent="0" algn="l" rtl="0">
              <a:lnSpc>
                <a:spcPct val="100000"/>
              </a:lnSpc>
              <a:spcBef>
                <a:spcPts val="0"/>
              </a:spcBef>
              <a:spcAft>
                <a:spcPts val="0"/>
              </a:spcAft>
              <a:buNone/>
            </a:pPr>
            <a:r>
              <a:rPr lang="en-GB" sz="2000" dirty="0">
                <a:solidFill>
                  <a:schemeClr val="dk1"/>
                </a:solidFill>
              </a:rPr>
              <a:t>Record what you find. What shape is the most common in your home?</a:t>
            </a:r>
            <a:endParaRPr sz="1100" dirty="0"/>
          </a:p>
          <a:p>
            <a:pPr marL="0" lvl="0" indent="0" algn="l" rtl="0">
              <a:lnSpc>
                <a:spcPct val="100000"/>
              </a:lnSpc>
              <a:spcBef>
                <a:spcPts val="0"/>
              </a:spcBef>
              <a:spcAft>
                <a:spcPts val="0"/>
              </a:spcAft>
              <a:buNone/>
            </a:pPr>
            <a:endParaRPr sz="1100" dirty="0"/>
          </a:p>
          <a:p>
            <a:pPr marL="0" lvl="0" indent="0" algn="l" rtl="0">
              <a:lnSpc>
                <a:spcPct val="100000"/>
              </a:lnSpc>
              <a:spcBef>
                <a:spcPts val="0"/>
              </a:spcBef>
              <a:spcAft>
                <a:spcPts val="0"/>
              </a:spcAft>
              <a:buNone/>
            </a:pPr>
            <a:endParaRPr sz="1100" dirty="0"/>
          </a:p>
          <a:p>
            <a:pPr marL="0" lvl="0" indent="0" algn="l" rtl="0">
              <a:lnSpc>
                <a:spcPct val="100000"/>
              </a:lnSpc>
              <a:spcBef>
                <a:spcPts val="0"/>
              </a:spcBef>
              <a:spcAft>
                <a:spcPts val="0"/>
              </a:spcAft>
              <a:buNone/>
            </a:pPr>
            <a:r>
              <a:rPr lang="en-GB" sz="1800" u="sng" dirty="0">
                <a:solidFill>
                  <a:schemeClr val="accent5"/>
                </a:solidFill>
                <a:hlinkClick r:id="rId3">
                  <a:extLst>
                    <a:ext uri="{A12FA001-AC4F-418D-AE19-62706E023703}">
                      <ahyp:hlinkClr xmlns:ahyp="http://schemas.microsoft.com/office/drawing/2018/hyperlinkcolor" val="tx"/>
                    </a:ext>
                  </a:extLst>
                </a:hlinkClick>
              </a:rPr>
              <a:t>https://www.youtube.com/watch?v=</a:t>
            </a:r>
            <a:r>
              <a:rPr lang="en-GB" sz="1800" u="sng" dirty="0" err="1">
                <a:solidFill>
                  <a:schemeClr val="accent5"/>
                </a:solidFill>
                <a:hlinkClick r:id="rId3">
                  <a:extLst>
                    <a:ext uri="{A12FA001-AC4F-418D-AE19-62706E023703}">
                      <ahyp:hlinkClr xmlns:ahyp="http://schemas.microsoft.com/office/drawing/2018/hyperlinkcolor" val="tx"/>
                    </a:ext>
                  </a:extLst>
                </a:hlinkClick>
              </a:rPr>
              <a:t>guNdJ5MtX1A</a:t>
            </a:r>
            <a:r>
              <a:rPr lang="en-GB" sz="1800" dirty="0">
                <a:solidFill>
                  <a:schemeClr val="dk1"/>
                </a:solidFill>
              </a:rPr>
              <a:t> </a:t>
            </a:r>
            <a:endParaRPr sz="2000" dirty="0">
              <a:solidFill>
                <a:schemeClr val="dk1"/>
              </a:solidFill>
            </a:endParaRPr>
          </a:p>
        </p:txBody>
      </p:sp>
      <p:sp>
        <p:nvSpPr>
          <p:cNvPr id="75" name="Google Shape;75;p16"/>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p>
            <a:pPr marL="0" lvl="0" indent="0" algn="l" rtl="0">
              <a:lnSpc>
                <a:spcPct val="100000"/>
              </a:lnSpc>
              <a:spcBef>
                <a:spcPts val="0"/>
              </a:spcBef>
              <a:spcAft>
                <a:spcPts val="0"/>
              </a:spcAft>
              <a:buNone/>
            </a:pPr>
            <a:endParaRPr sz="1100"/>
          </a:p>
          <a:p>
            <a:pPr marL="0" lvl="0" indent="0" algn="l" rtl="0">
              <a:lnSpc>
                <a:spcPct val="100000"/>
              </a:lnSpc>
              <a:spcBef>
                <a:spcPts val="0"/>
              </a:spcBef>
              <a:spcAft>
                <a:spcPts val="0"/>
              </a:spcAft>
              <a:buNone/>
            </a:pPr>
            <a:endParaRPr sz="1100"/>
          </a:p>
          <a:p>
            <a:pPr marL="0" lvl="0" indent="0" algn="l" rtl="0">
              <a:lnSpc>
                <a:spcPct val="100000"/>
              </a:lnSpc>
              <a:spcBef>
                <a:spcPts val="0"/>
              </a:spcBef>
              <a:spcAft>
                <a:spcPts val="0"/>
              </a:spcAft>
              <a:buNone/>
            </a:pPr>
            <a:endParaRPr sz="1100"/>
          </a:p>
          <a:p>
            <a:pPr marL="0" lvl="0" indent="0" algn="l" rtl="0">
              <a:lnSpc>
                <a:spcPct val="100000"/>
              </a:lnSpc>
              <a:spcBef>
                <a:spcPts val="0"/>
              </a:spcBef>
              <a:spcAft>
                <a:spcPts val="0"/>
              </a:spcAft>
              <a:buNone/>
            </a:pPr>
            <a:endParaRPr sz="1100"/>
          </a:p>
          <a:p>
            <a:pPr marL="0" lvl="0" indent="0" algn="l" rtl="0">
              <a:lnSpc>
                <a:spcPct val="100000"/>
              </a:lnSpc>
              <a:spcBef>
                <a:spcPts val="0"/>
              </a:spcBef>
              <a:spcAft>
                <a:spcPts val="0"/>
              </a:spcAft>
              <a:buNone/>
            </a:pPr>
            <a:endParaRPr sz="1100"/>
          </a:p>
          <a:p>
            <a:pPr marL="0" lvl="0" indent="0" algn="l" rtl="0">
              <a:lnSpc>
                <a:spcPct val="100000"/>
              </a:lnSpc>
              <a:spcBef>
                <a:spcPts val="0"/>
              </a:spcBef>
              <a:spcAft>
                <a:spcPts val="0"/>
              </a:spcAft>
              <a:buNone/>
            </a:pPr>
            <a:endParaRPr sz="1100"/>
          </a:p>
          <a:p>
            <a:pPr marL="0" lvl="0" indent="0" algn="l" rtl="0">
              <a:lnSpc>
                <a:spcPct val="100000"/>
              </a:lnSpc>
              <a:spcBef>
                <a:spcPts val="0"/>
              </a:spcBef>
              <a:spcAft>
                <a:spcPts val="0"/>
              </a:spcAft>
              <a:buNone/>
            </a:pPr>
            <a:endParaRPr sz="1100"/>
          </a:p>
          <a:p>
            <a:pPr marL="0" lvl="0" indent="0" algn="l" rtl="0">
              <a:lnSpc>
                <a:spcPct val="100000"/>
              </a:lnSpc>
              <a:spcBef>
                <a:spcPts val="0"/>
              </a:spcBef>
              <a:spcAft>
                <a:spcPts val="0"/>
              </a:spcAft>
              <a:buNone/>
            </a:pPr>
            <a:endParaRPr sz="1100"/>
          </a:p>
          <a:p>
            <a:pPr marL="0" lvl="0" indent="0" algn="l" rtl="0">
              <a:lnSpc>
                <a:spcPct val="100000"/>
              </a:lnSpc>
              <a:spcBef>
                <a:spcPts val="0"/>
              </a:spcBef>
              <a:spcAft>
                <a:spcPts val="0"/>
              </a:spcAft>
              <a:buNone/>
            </a:pPr>
            <a:endParaRPr sz="1100"/>
          </a:p>
          <a:p>
            <a:pPr marL="0" lvl="0" indent="0" algn="l" rtl="0">
              <a:lnSpc>
                <a:spcPct val="100000"/>
              </a:lnSpc>
              <a:spcBef>
                <a:spcPts val="0"/>
              </a:spcBef>
              <a:spcAft>
                <a:spcPts val="0"/>
              </a:spcAft>
              <a:buNone/>
            </a:pPr>
            <a:endParaRPr sz="1100"/>
          </a:p>
          <a:p>
            <a:pPr marL="0" lvl="0" indent="0" algn="l" rtl="0">
              <a:lnSpc>
                <a:spcPct val="100000"/>
              </a:lnSpc>
              <a:spcBef>
                <a:spcPts val="0"/>
              </a:spcBef>
              <a:spcAft>
                <a:spcPts val="0"/>
              </a:spcAft>
              <a:buNone/>
            </a:pPr>
            <a:endParaRPr sz="1100"/>
          </a:p>
          <a:p>
            <a:pPr marL="0" lvl="0" indent="0" algn="l" rtl="0">
              <a:lnSpc>
                <a:spcPct val="100000"/>
              </a:lnSpc>
              <a:spcBef>
                <a:spcPts val="0"/>
              </a:spcBef>
              <a:spcAft>
                <a:spcPts val="0"/>
              </a:spcAft>
              <a:buNone/>
            </a:pPr>
            <a:endParaRPr sz="1100"/>
          </a:p>
          <a:p>
            <a:pPr marL="0" lvl="0" indent="0" algn="l" rtl="0">
              <a:lnSpc>
                <a:spcPct val="100000"/>
              </a:lnSpc>
              <a:spcBef>
                <a:spcPts val="0"/>
              </a:spcBef>
              <a:spcAft>
                <a:spcPts val="0"/>
              </a:spcAft>
              <a:buClr>
                <a:schemeClr val="dk1"/>
              </a:buClr>
              <a:buSzPts val="1100"/>
              <a:buFont typeface="Arial"/>
              <a:buNone/>
            </a:pPr>
            <a:endParaRPr sz="1100"/>
          </a:p>
        </p:txBody>
      </p:sp>
      <p:pic>
        <p:nvPicPr>
          <p:cNvPr id="77" name="Google Shape;77;p16"/>
          <p:cNvPicPr preferRelativeResize="0"/>
          <p:nvPr/>
        </p:nvPicPr>
        <p:blipFill>
          <a:blip r:embed="rId4">
            <a:alphaModFix/>
          </a:blip>
          <a:stretch>
            <a:fillRect/>
          </a:stretch>
        </p:blipFill>
        <p:spPr>
          <a:xfrm>
            <a:off x="4623074" y="1804062"/>
            <a:ext cx="1816150" cy="2407925"/>
          </a:xfrm>
          <a:prstGeom prst="rect">
            <a:avLst/>
          </a:prstGeom>
          <a:noFill/>
          <a:ln>
            <a:noFill/>
          </a:ln>
        </p:spPr>
      </p:pic>
      <p:pic>
        <p:nvPicPr>
          <p:cNvPr id="78" name="Google Shape;78;p16"/>
          <p:cNvPicPr preferRelativeResize="0"/>
          <p:nvPr/>
        </p:nvPicPr>
        <p:blipFill>
          <a:blip r:embed="rId5">
            <a:alphaModFix/>
          </a:blip>
          <a:stretch>
            <a:fillRect/>
          </a:stretch>
        </p:blipFill>
        <p:spPr>
          <a:xfrm rot="5400000">
            <a:off x="6309800" y="783775"/>
            <a:ext cx="2651924" cy="19744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u="sng" dirty="0"/>
              <a:t>Computing Home Learning</a:t>
            </a:r>
            <a:endParaRPr u="sng" dirty="0"/>
          </a:p>
        </p:txBody>
      </p:sp>
      <p:sp>
        <p:nvSpPr>
          <p:cNvPr id="84" name="Google Shape;84;p1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GB" dirty="0">
                <a:solidFill>
                  <a:schemeClr val="tx1"/>
                </a:solidFill>
              </a:rPr>
              <a:t>Recapping our learning before Christmas, we looked at taking photographs. </a:t>
            </a:r>
          </a:p>
          <a:p>
            <a:pPr marL="0" lvl="0" indent="0" algn="l" rtl="0">
              <a:spcBef>
                <a:spcPts val="0"/>
              </a:spcBef>
              <a:spcAft>
                <a:spcPts val="0"/>
              </a:spcAft>
              <a:buNone/>
            </a:pPr>
            <a:r>
              <a:rPr lang="en-GB" dirty="0">
                <a:solidFill>
                  <a:schemeClr val="tx1"/>
                </a:solidFill>
              </a:rPr>
              <a:t>Your task is to take some snowy photos (inside or outside). These can be through the window, what can you see?</a:t>
            </a:r>
            <a:endParaRPr dirty="0">
              <a:solidFill>
                <a:schemeClr val="tx1"/>
              </a:solidFill>
            </a:endParaRPr>
          </a:p>
          <a:p>
            <a:pPr marL="0" lvl="0" indent="0" algn="l" rtl="0">
              <a:spcBef>
                <a:spcPts val="1200"/>
              </a:spcBef>
              <a:spcAft>
                <a:spcPts val="0"/>
              </a:spcAft>
              <a:buNone/>
            </a:pPr>
            <a:r>
              <a:rPr lang="en-GB" dirty="0">
                <a:solidFill>
                  <a:schemeClr val="tx1"/>
                </a:solidFill>
              </a:rPr>
              <a:t>We looked at:</a:t>
            </a:r>
          </a:p>
          <a:p>
            <a:pPr marL="285750" lvl="0" indent="-285750" algn="l" rtl="0">
              <a:spcBef>
                <a:spcPts val="1200"/>
              </a:spcBef>
              <a:spcAft>
                <a:spcPts val="0"/>
              </a:spcAft>
              <a:buFontTx/>
              <a:buChar char="-"/>
            </a:pPr>
            <a:r>
              <a:rPr lang="en-GB" dirty="0">
                <a:solidFill>
                  <a:schemeClr val="tx1"/>
                </a:solidFill>
              </a:rPr>
              <a:t>Landscape or portrait, which should we use?</a:t>
            </a:r>
          </a:p>
          <a:p>
            <a:pPr marL="285750" lvl="0" indent="-285750" algn="l" rtl="0">
              <a:spcBef>
                <a:spcPts val="1200"/>
              </a:spcBef>
              <a:spcAft>
                <a:spcPts val="0"/>
              </a:spcAft>
              <a:buFontTx/>
              <a:buChar char="-"/>
            </a:pPr>
            <a:r>
              <a:rPr lang="en-GB" dirty="0">
                <a:solidFill>
                  <a:schemeClr val="tx1"/>
                </a:solidFill>
              </a:rPr>
              <a:t>Is the subject in the middle of the photograph?</a:t>
            </a:r>
          </a:p>
          <a:p>
            <a:pPr marL="285750" lvl="0" indent="-285750" algn="l" rtl="0">
              <a:spcBef>
                <a:spcPts val="1200"/>
              </a:spcBef>
              <a:spcAft>
                <a:spcPts val="0"/>
              </a:spcAft>
              <a:buFontTx/>
              <a:buChar char="-"/>
            </a:pPr>
            <a:r>
              <a:rPr lang="en-GB" dirty="0">
                <a:solidFill>
                  <a:schemeClr val="tx1"/>
                </a:solidFill>
              </a:rPr>
              <a:t>What does a good photograph look like?</a:t>
            </a:r>
          </a:p>
          <a:p>
            <a:pPr marL="285750" lvl="0" indent="-285750" algn="l" rtl="0">
              <a:spcBef>
                <a:spcPts val="1200"/>
              </a:spcBef>
              <a:spcAft>
                <a:spcPts val="0"/>
              </a:spcAft>
              <a:buFontTx/>
              <a:buChar char="-"/>
            </a:pPr>
            <a:r>
              <a:rPr lang="en-GB" dirty="0">
                <a:solidFill>
                  <a:schemeClr val="tx1"/>
                </a:solidFill>
              </a:rPr>
              <a:t>Is it blurry? How can we fix that?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u="sng"/>
              <a:t>History Home Learning</a:t>
            </a:r>
          </a:p>
        </p:txBody>
      </p:sp>
      <p:sp>
        <p:nvSpPr>
          <p:cNvPr id="92" name="Google Shape;92;p18"/>
          <p:cNvSpPr txBox="1">
            <a:spLocks noGrp="1"/>
          </p:cNvSpPr>
          <p:nvPr>
            <p:ph type="body" idx="1"/>
          </p:nvPr>
        </p:nvSpPr>
        <p:spPr>
          <a:xfrm>
            <a:off x="311700" y="1152475"/>
            <a:ext cx="4133300" cy="3416400"/>
          </a:xfrm>
          <a:prstGeom prst="rect">
            <a:avLst/>
          </a:prstGeom>
        </p:spPr>
        <p:txBody>
          <a:bodyPr spcFirstLastPara="1" wrap="square" lIns="91425" tIns="91425" rIns="91425" bIns="91425" anchor="t" anchorCtr="0">
            <a:normAutofit/>
          </a:bodyPr>
          <a:lstStyle/>
          <a:p>
            <a:pPr marL="0" lvl="0" indent="0" algn="l" rtl="0">
              <a:spcBef>
                <a:spcPts val="1200"/>
              </a:spcBef>
              <a:spcAft>
                <a:spcPts val="0"/>
              </a:spcAft>
              <a:buNone/>
            </a:pPr>
            <a:r>
              <a:rPr lang="en-GB" dirty="0">
                <a:hlinkClick r:id="rId3"/>
              </a:rPr>
              <a:t>https://</a:t>
            </a:r>
            <a:r>
              <a:rPr lang="en-GB" dirty="0" err="1">
                <a:hlinkClick r:id="rId3"/>
              </a:rPr>
              <a:t>www.bbc.co.uk</a:t>
            </a:r>
            <a:r>
              <a:rPr lang="en-GB" dirty="0">
                <a:hlinkClick r:id="rId3"/>
              </a:rPr>
              <a:t>/bitesize/articles/z4msn9q</a:t>
            </a:r>
            <a:endParaRPr lang="en-GB" dirty="0"/>
          </a:p>
          <a:p>
            <a:pPr marL="0" lvl="0" indent="0" algn="l" rtl="0">
              <a:spcBef>
                <a:spcPts val="1200"/>
              </a:spcBef>
              <a:spcAft>
                <a:spcPts val="0"/>
              </a:spcAft>
              <a:buNone/>
            </a:pPr>
            <a:r>
              <a:rPr lang="en-GB" dirty="0">
                <a:solidFill>
                  <a:schemeClr val="tx1"/>
                </a:solidFill>
              </a:rPr>
              <a:t>How did the Great Fire of London start? When did it happen?</a:t>
            </a:r>
          </a:p>
          <a:p>
            <a:pPr marL="0" lvl="0" indent="0" algn="l" rtl="0">
              <a:spcBef>
                <a:spcPts val="1200"/>
              </a:spcBef>
              <a:spcAft>
                <a:spcPts val="1200"/>
              </a:spcAft>
              <a:buNone/>
            </a:pPr>
            <a:r>
              <a:rPr lang="en-GB" dirty="0">
                <a:solidFill>
                  <a:schemeClr val="tx1"/>
                </a:solidFill>
              </a:rPr>
              <a:t>Draw a picture of the bakery and make a list of all the facts you have learnt.</a:t>
            </a:r>
          </a:p>
          <a:p>
            <a:pPr marL="0" lvl="0" indent="0" algn="l" rtl="0">
              <a:spcBef>
                <a:spcPts val="1200"/>
              </a:spcBef>
              <a:spcAft>
                <a:spcPts val="1200"/>
              </a:spcAft>
              <a:buNone/>
            </a:pPr>
            <a:r>
              <a:rPr lang="en-GB" dirty="0">
                <a:solidFill>
                  <a:schemeClr val="tx1"/>
                </a:solidFill>
              </a:rPr>
              <a:t> </a:t>
            </a:r>
          </a:p>
        </p:txBody>
      </p:sp>
      <p:pic>
        <p:nvPicPr>
          <p:cNvPr id="2" name="Picture 1">
            <a:extLst>
              <a:ext uri="{FF2B5EF4-FFF2-40B4-BE49-F238E27FC236}">
                <a16:creationId xmlns:a16="http://schemas.microsoft.com/office/drawing/2014/main" id="{71010824-235A-A92C-5E61-141E9EBFC28A}"/>
              </a:ext>
            </a:extLst>
          </p:cNvPr>
          <p:cNvPicPr>
            <a:picLocks noChangeAspect="1"/>
          </p:cNvPicPr>
          <p:nvPr/>
        </p:nvPicPr>
        <p:blipFill>
          <a:blip r:embed="rId4"/>
          <a:stretch>
            <a:fillRect/>
          </a:stretch>
        </p:blipFill>
        <p:spPr>
          <a:xfrm>
            <a:off x="4445000" y="1207359"/>
            <a:ext cx="4699000" cy="2728782"/>
          </a:xfrm>
          <a:prstGeom prst="rect">
            <a:avLst/>
          </a:prstGeom>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473</Words>
  <Application>Microsoft Macintosh PowerPoint</Application>
  <PresentationFormat>On-screen Show (16:9)</PresentationFormat>
  <Paragraphs>44</Paragraphs>
  <Slides>5</Slides>
  <Notes>5</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5</vt:i4>
      </vt:variant>
    </vt:vector>
  </HeadingPairs>
  <TitlesOfParts>
    <vt:vector size="7" baseType="lpstr">
      <vt:lpstr>Arial</vt:lpstr>
      <vt:lpstr>Simple Light</vt:lpstr>
      <vt:lpstr>Happy Snow Day from Year Two!</vt:lpstr>
      <vt:lpstr>English Home Learning</vt:lpstr>
      <vt:lpstr>Maths Home Learning</vt:lpstr>
      <vt:lpstr>Computing Home Learning</vt:lpstr>
      <vt:lpstr>History Home Learning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Happy Snow Day from Year Two!</dc:title>
  <dc:creator>Rebecca Hulston</dc:creator>
  <cp:lastModifiedBy>rebecca hulston</cp:lastModifiedBy>
  <cp:revision>4</cp:revision>
  <dcterms:modified xsi:type="dcterms:W3CDTF">2025-01-06T08:22:24Z</dcterms:modified>
</cp:coreProperties>
</file>