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 id="265" r:id="rId8"/>
    <p:sldId id="262" r:id="rId9"/>
    <p:sldId id="263" r:id="rId10"/>
    <p:sldId id="264" r:id="rId11"/>
    <p:sldId id="266" r:id="rId12"/>
    <p:sldId id="267"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39" autoAdjust="0"/>
  </p:normalViewPr>
  <p:slideViewPr>
    <p:cSldViewPr>
      <p:cViewPr varScale="1">
        <p:scale>
          <a:sx n="61" d="100"/>
          <a:sy n="61" d="100"/>
        </p:scale>
        <p:origin x="1368"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7F29673-8C62-44B8-8909-E14FA18E2E29}" type="datetimeFigureOut">
              <a:rPr lang="en-GB" smtClean="0"/>
              <a:t>13/10/2021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186691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F29673-8C62-44B8-8909-E14FA18E2E29}" type="datetimeFigureOut">
              <a:rPr lang="en-GB" smtClean="0"/>
              <a:t>13/10/2021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1118043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F29673-8C62-44B8-8909-E14FA18E2E29}" type="datetimeFigureOut">
              <a:rPr lang="en-GB" smtClean="0"/>
              <a:t>13/10/2021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1313184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F29673-8C62-44B8-8909-E14FA18E2E29}" type="datetimeFigureOut">
              <a:rPr lang="en-GB" smtClean="0"/>
              <a:t>13/10/2021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2804209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F29673-8C62-44B8-8909-E14FA18E2E29}" type="datetimeFigureOut">
              <a:rPr lang="en-GB" smtClean="0"/>
              <a:t>13/10/2021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3309494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7F29673-8C62-44B8-8909-E14FA18E2E29}" type="datetimeFigureOut">
              <a:rPr lang="en-GB" smtClean="0"/>
              <a:t>13/10/2021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2647975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7F29673-8C62-44B8-8909-E14FA18E2E29}" type="datetimeFigureOut">
              <a:rPr lang="en-GB" smtClean="0"/>
              <a:t>13/10/2021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4048256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7F29673-8C62-44B8-8909-E14FA18E2E29}" type="datetimeFigureOut">
              <a:rPr lang="en-GB" smtClean="0"/>
              <a:t>13/10/2021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25369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29673-8C62-44B8-8909-E14FA18E2E29}" type="datetimeFigureOut">
              <a:rPr lang="en-GB" smtClean="0"/>
              <a:t>13/10/2021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1325990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F29673-8C62-44B8-8909-E14FA18E2E29}" type="datetimeFigureOut">
              <a:rPr lang="en-GB" smtClean="0"/>
              <a:t>13/10/2021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88128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F29673-8C62-44B8-8909-E14FA18E2E29}" type="datetimeFigureOut">
              <a:rPr lang="en-GB" smtClean="0"/>
              <a:t>13/10/2021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46FF04-5C55-4D89-A50F-B3D27A700291}" type="slidenum">
              <a:rPr lang="en-GB" smtClean="0"/>
              <a:t>‹#›</a:t>
            </a:fld>
            <a:endParaRPr lang="en-GB"/>
          </a:p>
        </p:txBody>
      </p:sp>
    </p:spTree>
    <p:extLst>
      <p:ext uri="{BB962C8B-B14F-4D97-AF65-F5344CB8AC3E}">
        <p14:creationId xmlns:p14="http://schemas.microsoft.com/office/powerpoint/2010/main" val="2923073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F29673-8C62-44B8-8909-E14FA18E2E29}" type="datetimeFigureOut">
              <a:rPr lang="en-GB" smtClean="0"/>
              <a:t>13/10/2021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6FF04-5C55-4D89-A50F-B3D27A700291}" type="slidenum">
              <a:rPr lang="en-GB" smtClean="0"/>
              <a:t>‹#›</a:t>
            </a:fld>
            <a:endParaRPr lang="en-GB"/>
          </a:p>
        </p:txBody>
      </p:sp>
    </p:spTree>
    <p:extLst>
      <p:ext uri="{BB962C8B-B14F-4D97-AF65-F5344CB8AC3E}">
        <p14:creationId xmlns:p14="http://schemas.microsoft.com/office/powerpoint/2010/main" val="156935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bradford.gov.uk/admiss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8600" y="1268760"/>
            <a:ext cx="7772400" cy="1470025"/>
          </a:xfrm>
        </p:spPr>
        <p:txBody>
          <a:bodyPr>
            <a:noAutofit/>
          </a:bodyPr>
          <a:lstStyle/>
          <a:p>
            <a:r>
              <a:rPr lang="en-GB" sz="6000" b="1" dirty="0" smtClean="0"/>
              <a:t>How to Apply Online for a School Place</a:t>
            </a:r>
            <a:endParaRPr lang="en-GB" sz="6000" b="1" dirty="0"/>
          </a:p>
        </p:txBody>
      </p:sp>
      <p:sp>
        <p:nvSpPr>
          <p:cNvPr id="3" name="Subtitle 2"/>
          <p:cNvSpPr>
            <a:spLocks noGrp="1"/>
          </p:cNvSpPr>
          <p:nvPr>
            <p:ph type="subTitle" idx="1"/>
          </p:nvPr>
        </p:nvSpPr>
        <p:spPr>
          <a:xfrm>
            <a:off x="483768" y="3356992"/>
            <a:ext cx="7933456" cy="1752600"/>
          </a:xfrm>
        </p:spPr>
        <p:txBody>
          <a:bodyPr>
            <a:normAutofit/>
          </a:bodyPr>
          <a:lstStyle/>
          <a:p>
            <a:r>
              <a:rPr lang="en-GB" b="1" dirty="0"/>
              <a:t>City of Bradford Metropolitan District Council</a:t>
            </a:r>
            <a:endParaRPr lang="en-GB" dirty="0"/>
          </a:p>
          <a:p>
            <a:r>
              <a:rPr lang="en-GB" b="1" dirty="0" smtClean="0"/>
              <a:t>Department of Children’s </a:t>
            </a:r>
            <a:r>
              <a:rPr lang="en-GB" b="1" dirty="0"/>
              <a:t>Services</a:t>
            </a:r>
            <a:endParaRPr lang="en-GB" dirty="0"/>
          </a:p>
          <a:p>
            <a:r>
              <a:rPr lang="en-GB" dirty="0" smtClean="0"/>
              <a:t>School Admissions Team</a:t>
            </a:r>
          </a:p>
          <a:p>
            <a:endParaRPr lang="en-GB" dirty="0"/>
          </a:p>
        </p:txBody>
      </p:sp>
      <p:pic>
        <p:nvPicPr>
          <p:cNvPr id="16387" name="Picture 2" descr="W38459--children-at-the-heart-banner-emailsig-00x800p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5666696"/>
            <a:ext cx="6336704" cy="491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 descr="W40364-Send-No-Limits-blue-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8097" y="5736999"/>
            <a:ext cx="457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4460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4</a:t>
            </a:r>
            <a:br>
              <a:rPr lang="en-GB" dirty="0" smtClean="0"/>
            </a:br>
            <a:r>
              <a:rPr lang="en-GB" dirty="0" smtClean="0"/>
              <a:t>Click on ‘Start new application’</a:t>
            </a:r>
            <a:endParaRPr lang="en-GB" dirty="0"/>
          </a:p>
        </p:txBody>
      </p:sp>
      <p:sp>
        <p:nvSpPr>
          <p:cNvPr id="3" name="Content Placeholder 2"/>
          <p:cNvSpPr>
            <a:spLocks noGrp="1"/>
          </p:cNvSpPr>
          <p:nvPr>
            <p:ph idx="1"/>
          </p:nvPr>
        </p:nvSpPr>
        <p:spPr>
          <a:xfrm>
            <a:off x="467544" y="1340768"/>
            <a:ext cx="8229600" cy="5328592"/>
          </a:xfrm>
        </p:spPr>
        <p:txBody>
          <a:bodyPr>
            <a:noAutofit/>
          </a:bodyPr>
          <a:lstStyle/>
          <a:p>
            <a:pPr marL="0" indent="0">
              <a:buNone/>
            </a:pPr>
            <a:endParaRPr lang="en-GB" sz="2000" dirty="0" smtClean="0"/>
          </a:p>
          <a:p>
            <a:pPr marL="0" indent="0">
              <a:buNone/>
            </a:pPr>
            <a:r>
              <a:rPr lang="en-GB" sz="2000" dirty="0" smtClean="0"/>
              <a:t>Select the correct child at the bottom </a:t>
            </a:r>
          </a:p>
          <a:p>
            <a:pPr marL="0" indent="0">
              <a:buNone/>
            </a:pPr>
            <a:r>
              <a:rPr lang="en-GB" sz="2000" dirty="0" smtClean="0"/>
              <a:t>of the page, and click on </a:t>
            </a:r>
          </a:p>
          <a:p>
            <a:pPr marL="0" indent="0">
              <a:buNone/>
            </a:pPr>
            <a:r>
              <a:rPr lang="en-GB" sz="2000" dirty="0" smtClean="0"/>
              <a:t>‘Start new application’. </a:t>
            </a:r>
          </a:p>
          <a:p>
            <a:pPr marL="0" indent="0">
              <a:buNone/>
            </a:pPr>
            <a:endParaRPr lang="en-GB" sz="2000" dirty="0"/>
          </a:p>
          <a:p>
            <a:pPr marL="0" indent="0">
              <a:buNone/>
            </a:pPr>
            <a:endParaRPr lang="en-GB" sz="2000" dirty="0" smtClean="0"/>
          </a:p>
          <a:p>
            <a:pPr marL="0" indent="0">
              <a:buNone/>
            </a:pPr>
            <a:endParaRPr lang="en-GB" sz="2000" dirty="0" smtClean="0"/>
          </a:p>
          <a:p>
            <a:pPr marL="0" indent="0">
              <a:buNone/>
            </a:pPr>
            <a:endParaRPr lang="en-GB" sz="2000" dirty="0" smtClean="0"/>
          </a:p>
          <a:p>
            <a:pPr marL="0" indent="0">
              <a:buNone/>
            </a:pPr>
            <a:r>
              <a:rPr lang="en-GB" sz="2000" dirty="0" smtClean="0"/>
              <a:t>This will only appear if the online application process is open and the child’s DOB (as entered by the parent) falls into the standard date of birth range for applications. </a:t>
            </a:r>
          </a:p>
          <a:p>
            <a:pPr marL="0" indent="0">
              <a:buNone/>
            </a:pPr>
            <a:endParaRPr lang="en-GB" sz="2000" dirty="0" smtClean="0"/>
          </a:p>
          <a:p>
            <a:pPr marL="0" indent="0">
              <a:buNone/>
            </a:pPr>
            <a:r>
              <a:rPr lang="en-GB" sz="2000" dirty="0" smtClean="0"/>
              <a:t>If a child is formally offset, parents must apply on a paper form.</a:t>
            </a:r>
          </a:p>
          <a:p>
            <a:pPr marL="0" indent="0">
              <a:buNone/>
            </a:pPr>
            <a:endParaRPr lang="en-GB" sz="2000" dirty="0" smtClean="0"/>
          </a:p>
          <a:p>
            <a:pPr marL="0" indent="0">
              <a:buNone/>
            </a:pPr>
            <a:r>
              <a:rPr lang="en-GB" sz="2000" dirty="0" smtClean="0"/>
              <a:t>Late applications must be made on a paper form.</a:t>
            </a:r>
            <a:endParaRPr lang="en-GB" sz="2000"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9317" y="1556792"/>
            <a:ext cx="3767100" cy="242106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5" name="Straight Arrow Connector 4"/>
          <p:cNvCxnSpPr/>
          <p:nvPr/>
        </p:nvCxnSpPr>
        <p:spPr>
          <a:xfrm>
            <a:off x="3131840" y="2695315"/>
            <a:ext cx="2016224" cy="73368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7297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5</a:t>
            </a:r>
            <a:br>
              <a:rPr lang="en-GB" dirty="0" smtClean="0"/>
            </a:br>
            <a:r>
              <a:rPr lang="en-GB" dirty="0" smtClean="0"/>
              <a:t>Checking Your Home Authority</a:t>
            </a:r>
            <a:endParaRPr lang="en-GB" dirty="0"/>
          </a:p>
        </p:txBody>
      </p:sp>
      <p:sp>
        <p:nvSpPr>
          <p:cNvPr id="3" name="Content Placeholder 2"/>
          <p:cNvSpPr>
            <a:spLocks noGrp="1"/>
          </p:cNvSpPr>
          <p:nvPr>
            <p:ph idx="1"/>
          </p:nvPr>
        </p:nvSpPr>
        <p:spPr/>
        <p:txBody>
          <a:bodyPr>
            <a:normAutofit/>
          </a:bodyPr>
          <a:lstStyle/>
          <a:p>
            <a:pPr marL="0" indent="0">
              <a:buNone/>
            </a:pPr>
            <a:r>
              <a:rPr lang="en-GB" sz="2000" dirty="0" smtClean="0"/>
              <a:t>Check that your address falls under Bradford district, by clicking on ‘Check Now’.</a:t>
            </a:r>
          </a:p>
          <a:p>
            <a:pPr marL="0" indent="0">
              <a:buNone/>
            </a:pPr>
            <a:endParaRPr lang="en-GB" sz="2000" dirty="0" smtClean="0"/>
          </a:p>
          <a:p>
            <a:pPr marL="0" indent="0">
              <a:buNone/>
            </a:pPr>
            <a:r>
              <a:rPr lang="en-GB" sz="2000" dirty="0" smtClean="0"/>
              <a:t>If it does not, you must apply through the authority in which you are resident. You can still apply for Bradford district schools through you home authority.</a:t>
            </a:r>
          </a:p>
          <a:p>
            <a:pPr marL="0" indent="0">
              <a:buNone/>
            </a:pPr>
            <a:endParaRPr lang="en-GB" sz="2000" dirty="0" smtClean="0"/>
          </a:p>
          <a:p>
            <a:pPr marL="0" indent="0">
              <a:buNone/>
            </a:pPr>
            <a:r>
              <a:rPr lang="en-GB" sz="2000" dirty="0" smtClean="0"/>
              <a:t>If your address does fall under Bradford district, click on ‘Continue to Apply’.</a:t>
            </a:r>
          </a:p>
          <a:p>
            <a:pPr marL="0" indent="0">
              <a:buNone/>
            </a:pPr>
            <a:endParaRPr lang="en-GB" sz="2000" dirty="0"/>
          </a:p>
          <a:p>
            <a:pPr marL="0" indent="0">
              <a:buNone/>
            </a:pPr>
            <a:endParaRPr lang="en-GB" sz="2000" dirty="0" smtClean="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149080"/>
            <a:ext cx="8028384" cy="228013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470696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6</a:t>
            </a:r>
            <a:br>
              <a:rPr lang="en-GB" dirty="0" smtClean="0"/>
            </a:br>
            <a:r>
              <a:rPr lang="en-GB" dirty="0" smtClean="0"/>
              <a:t>Selecting a Transfer Group</a:t>
            </a:r>
            <a:endParaRPr lang="en-GB" dirty="0"/>
          </a:p>
        </p:txBody>
      </p:sp>
      <p:sp>
        <p:nvSpPr>
          <p:cNvPr id="3" name="Content Placeholder 2"/>
          <p:cNvSpPr>
            <a:spLocks noGrp="1"/>
          </p:cNvSpPr>
          <p:nvPr>
            <p:ph idx="1"/>
          </p:nvPr>
        </p:nvSpPr>
        <p:spPr>
          <a:xfrm>
            <a:off x="467544" y="1600200"/>
            <a:ext cx="8229600" cy="4997152"/>
          </a:xfrm>
        </p:spPr>
        <p:txBody>
          <a:bodyPr>
            <a:noAutofit/>
          </a:bodyPr>
          <a:lstStyle/>
          <a:p>
            <a:pPr marL="0" indent="0">
              <a:buNone/>
            </a:pPr>
            <a:r>
              <a:rPr lang="en-GB" sz="1800" dirty="0" smtClean="0"/>
              <a:t>Select the transfer group you wish to </a:t>
            </a:r>
          </a:p>
          <a:p>
            <a:pPr marL="0" indent="0">
              <a:buNone/>
            </a:pPr>
            <a:r>
              <a:rPr lang="en-GB" sz="1800" dirty="0" smtClean="0"/>
              <a:t>submit an application for, e.g.</a:t>
            </a:r>
          </a:p>
          <a:p>
            <a:pPr marL="0" indent="0">
              <a:buNone/>
            </a:pPr>
            <a:endParaRPr lang="en-GB" sz="1800" dirty="0" smtClean="0"/>
          </a:p>
          <a:p>
            <a:pPr marL="0" indent="0">
              <a:buNone/>
            </a:pPr>
            <a:endParaRPr lang="en-GB" sz="1800" dirty="0" smtClean="0"/>
          </a:p>
          <a:p>
            <a:pPr marL="0" indent="0">
              <a:buNone/>
            </a:pPr>
            <a:r>
              <a:rPr lang="en-GB" sz="1800" dirty="0" smtClean="0"/>
              <a:t>If you see the message below, then either the online application process is not open or the DOB entered for the child does not fall in the standard DOB range for the application you are trying to make. </a:t>
            </a:r>
          </a:p>
          <a:p>
            <a:pPr marL="0" indent="0">
              <a:buNone/>
            </a:pPr>
            <a:endParaRPr lang="en-GB" sz="1800" dirty="0"/>
          </a:p>
          <a:p>
            <a:pPr marL="0" indent="0">
              <a:buNone/>
            </a:pPr>
            <a:endParaRPr lang="en-GB" sz="1800" dirty="0" smtClean="0"/>
          </a:p>
          <a:p>
            <a:pPr marL="0" indent="0">
              <a:buNone/>
            </a:pPr>
            <a:r>
              <a:rPr lang="en-GB" sz="1800" dirty="0" smtClean="0"/>
              <a:t>If the closing date for applications has passed or your child is offset, you need to apply on a paper form. </a:t>
            </a:r>
          </a:p>
          <a:p>
            <a:pPr marL="0" indent="0">
              <a:buNone/>
            </a:pPr>
            <a:endParaRPr lang="en-GB" sz="1800" dirty="0" smtClean="0"/>
          </a:p>
          <a:p>
            <a:pPr marL="0" indent="0">
              <a:buNone/>
            </a:pPr>
            <a:r>
              <a:rPr lang="en-GB" sz="1800" dirty="0" smtClean="0"/>
              <a:t>If neither of these circumstances apply, please </a:t>
            </a:r>
          </a:p>
          <a:p>
            <a:pPr marL="0" indent="0">
              <a:buNone/>
            </a:pPr>
            <a:r>
              <a:rPr lang="en-GB" sz="1800" dirty="0" smtClean="0"/>
              <a:t>check you have entered your child’s DOB </a:t>
            </a:r>
          </a:p>
          <a:p>
            <a:pPr marL="0" indent="0">
              <a:buNone/>
            </a:pPr>
            <a:r>
              <a:rPr lang="en-GB" sz="1800" dirty="0" smtClean="0"/>
              <a:t>correctly by looking in </a:t>
            </a:r>
            <a:r>
              <a:rPr lang="en-GB" sz="1800" dirty="0"/>
              <a:t>the </a:t>
            </a:r>
            <a:r>
              <a:rPr lang="en-GB" sz="1800" dirty="0" smtClean="0"/>
              <a:t>‘</a:t>
            </a:r>
            <a:r>
              <a:rPr lang="en-GB" sz="1800" dirty="0"/>
              <a:t>My Family’ </a:t>
            </a:r>
            <a:r>
              <a:rPr lang="en-GB" sz="1800" dirty="0" smtClean="0"/>
              <a:t>section </a:t>
            </a:r>
          </a:p>
          <a:p>
            <a:pPr marL="0" indent="0">
              <a:buNone/>
            </a:pPr>
            <a:r>
              <a:rPr lang="en-GB" sz="1800" dirty="0" smtClean="0"/>
              <a:t>of the website, and please </a:t>
            </a:r>
            <a:r>
              <a:rPr lang="en-GB" sz="1800" dirty="0"/>
              <a:t>correct </a:t>
            </a:r>
            <a:r>
              <a:rPr lang="en-GB" sz="1800" dirty="0" smtClean="0"/>
              <a:t>it if necessary.</a:t>
            </a:r>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1484782"/>
            <a:ext cx="2736304" cy="144800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5" name="Straight Arrow Connector 4"/>
          <p:cNvCxnSpPr/>
          <p:nvPr/>
        </p:nvCxnSpPr>
        <p:spPr>
          <a:xfrm>
            <a:off x="4093594" y="2064769"/>
            <a:ext cx="1486518" cy="1440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4977172"/>
            <a:ext cx="3912076"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3581155"/>
            <a:ext cx="4942731" cy="90553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17" name="Straight Arrow Connector 16"/>
          <p:cNvCxnSpPr/>
          <p:nvPr/>
        </p:nvCxnSpPr>
        <p:spPr>
          <a:xfrm>
            <a:off x="3059832" y="3789040"/>
            <a:ext cx="1033762"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5220072" y="5733256"/>
            <a:ext cx="2520280" cy="8640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092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7</a:t>
            </a:r>
            <a:br>
              <a:rPr lang="en-GB" dirty="0" smtClean="0"/>
            </a:br>
            <a:r>
              <a:rPr lang="en-GB" dirty="0" smtClean="0"/>
              <a:t>Additional Child’s Details</a:t>
            </a:r>
            <a:endParaRPr lang="en-GB" dirty="0"/>
          </a:p>
        </p:txBody>
      </p:sp>
      <p:sp>
        <p:nvSpPr>
          <p:cNvPr id="3" name="Content Placeholder 2"/>
          <p:cNvSpPr>
            <a:spLocks noGrp="1"/>
          </p:cNvSpPr>
          <p:nvPr>
            <p:ph idx="1"/>
          </p:nvPr>
        </p:nvSpPr>
        <p:spPr>
          <a:xfrm>
            <a:off x="457200" y="1600200"/>
            <a:ext cx="8229600" cy="4853136"/>
          </a:xfrm>
        </p:spPr>
        <p:txBody>
          <a:bodyPr>
            <a:normAutofit lnSpcReduction="10000"/>
          </a:bodyPr>
          <a:lstStyle/>
          <a:p>
            <a:pPr marL="0" indent="0">
              <a:buNone/>
            </a:pPr>
            <a:r>
              <a:rPr lang="en-GB" sz="2000" dirty="0" smtClean="0"/>
              <a:t>Most applicants will just select ‘Next’, as they do not need to tick any of the boxes for the child they are applying for.</a:t>
            </a:r>
          </a:p>
          <a:p>
            <a:pPr marL="0" indent="0">
              <a:buNone/>
            </a:pPr>
            <a:endParaRPr lang="en-GB" sz="2000" dirty="0" smtClean="0"/>
          </a:p>
          <a:p>
            <a:pPr marL="0" indent="0">
              <a:buNone/>
            </a:pPr>
            <a:r>
              <a:rPr lang="en-GB" sz="2000" dirty="0" smtClean="0"/>
              <a:t>If the child is in public care, please indicate on this page. The application should be submitted by the social worker and the Care Authority must be selected.</a:t>
            </a:r>
          </a:p>
          <a:p>
            <a:pPr marL="0" indent="0">
              <a:buNone/>
            </a:pPr>
            <a:endParaRPr lang="en-GB" sz="2000" dirty="0"/>
          </a:p>
          <a:p>
            <a:pPr marL="0" indent="0">
              <a:buNone/>
            </a:pPr>
            <a:endParaRPr lang="en-GB" sz="2000" dirty="0" smtClean="0"/>
          </a:p>
          <a:p>
            <a:pPr marL="0" indent="0">
              <a:buNone/>
            </a:pPr>
            <a:endParaRPr lang="en-GB" sz="2000" dirty="0"/>
          </a:p>
          <a:p>
            <a:pPr marL="0" indent="0">
              <a:buNone/>
            </a:pPr>
            <a:endParaRPr lang="en-GB" sz="2000" dirty="0" smtClean="0"/>
          </a:p>
          <a:p>
            <a:pPr marL="0" indent="0">
              <a:buNone/>
            </a:pPr>
            <a:endParaRPr lang="en-GB" sz="2000" dirty="0"/>
          </a:p>
          <a:p>
            <a:pPr marL="0" indent="0">
              <a:buNone/>
            </a:pPr>
            <a:endParaRPr lang="en-GB" sz="2000" dirty="0" smtClean="0"/>
          </a:p>
          <a:p>
            <a:pPr marL="0" indent="0">
              <a:buNone/>
            </a:pPr>
            <a:endParaRPr lang="en-GB" sz="2000" dirty="0" smtClean="0"/>
          </a:p>
          <a:p>
            <a:pPr marL="0" indent="0">
              <a:buNone/>
            </a:pPr>
            <a:r>
              <a:rPr lang="en-GB" sz="2000" dirty="0" smtClean="0"/>
              <a:t>If the child is one of a multiple birth, please indicate on this page.</a:t>
            </a:r>
          </a:p>
          <a:p>
            <a:pPr marL="0" indent="0">
              <a:buNone/>
            </a:pPr>
            <a:endParaRPr lang="en-GB" sz="2000" dirty="0"/>
          </a:p>
          <a:p>
            <a:pPr marL="0" indent="0">
              <a:buNone/>
            </a:pPr>
            <a:endParaRPr lang="en-GB" sz="2000"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573016"/>
            <a:ext cx="8254007" cy="201967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5" name="Straight Arrow Connector 4"/>
          <p:cNvCxnSpPr/>
          <p:nvPr/>
        </p:nvCxnSpPr>
        <p:spPr>
          <a:xfrm flipH="1">
            <a:off x="1767624" y="3140968"/>
            <a:ext cx="500120" cy="37557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1479592" y="5157192"/>
            <a:ext cx="576064" cy="5760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1272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8</a:t>
            </a:r>
            <a:br>
              <a:rPr lang="en-GB" dirty="0" smtClean="0"/>
            </a:br>
            <a:r>
              <a:rPr lang="en-GB" dirty="0" smtClean="0"/>
              <a:t>Address Details</a:t>
            </a:r>
            <a:endParaRPr lang="en-GB" dirty="0"/>
          </a:p>
        </p:txBody>
      </p:sp>
      <p:sp>
        <p:nvSpPr>
          <p:cNvPr id="3" name="Content Placeholder 2"/>
          <p:cNvSpPr>
            <a:spLocks noGrp="1"/>
          </p:cNvSpPr>
          <p:nvPr>
            <p:ph idx="1"/>
          </p:nvPr>
        </p:nvSpPr>
        <p:spPr/>
        <p:txBody>
          <a:bodyPr/>
          <a:lstStyle/>
          <a:p>
            <a:pPr marL="0" indent="0">
              <a:buNone/>
            </a:pPr>
            <a:endParaRPr lang="en-GB" dirty="0" smtClean="0"/>
          </a:p>
          <a:p>
            <a:pPr marL="0" indent="0">
              <a:buNone/>
            </a:pPr>
            <a:r>
              <a:rPr lang="en-GB" sz="2000" dirty="0" smtClean="0"/>
              <a:t>If you have moved recently or plan to move by September, this page advises you of the proof we require and the deadline to return this. </a:t>
            </a:r>
          </a:p>
          <a:p>
            <a:pPr marL="0" indent="0">
              <a:buNone/>
            </a:pPr>
            <a:endParaRPr lang="en-GB" sz="2000" dirty="0"/>
          </a:p>
          <a:p>
            <a:pPr marL="0" indent="0">
              <a:buNone/>
            </a:pPr>
            <a:r>
              <a:rPr lang="en-GB" sz="2000" dirty="0" smtClean="0"/>
              <a:t>If you have not yet moved, but you have details of the address you will be moving to and a moving date, please enter them on this page.</a:t>
            </a:r>
          </a:p>
          <a:p>
            <a:pPr marL="0" indent="0">
              <a:buNone/>
            </a:pPr>
            <a:endParaRPr lang="en-GB" dirty="0"/>
          </a:p>
        </p:txBody>
      </p:sp>
    </p:spTree>
    <p:extLst>
      <p:ext uri="{BB962C8B-B14F-4D97-AF65-F5344CB8AC3E}">
        <p14:creationId xmlns:p14="http://schemas.microsoft.com/office/powerpoint/2010/main" val="16957355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9</a:t>
            </a:r>
            <a:br>
              <a:rPr lang="en-GB" dirty="0" smtClean="0"/>
            </a:br>
            <a:r>
              <a:rPr lang="en-GB" dirty="0" smtClean="0"/>
              <a:t>Child’s Current School</a:t>
            </a:r>
            <a:endParaRPr lang="en-GB" dirty="0"/>
          </a:p>
        </p:txBody>
      </p:sp>
      <p:sp>
        <p:nvSpPr>
          <p:cNvPr id="3" name="Content Placeholder 2"/>
          <p:cNvSpPr>
            <a:spLocks noGrp="1"/>
          </p:cNvSpPr>
          <p:nvPr>
            <p:ph idx="1"/>
          </p:nvPr>
        </p:nvSpPr>
        <p:spPr/>
        <p:txBody>
          <a:bodyPr>
            <a:normAutofit/>
          </a:bodyPr>
          <a:lstStyle/>
          <a:p>
            <a:pPr marL="0" indent="0">
              <a:buNone/>
            </a:pPr>
            <a:r>
              <a:rPr lang="en-GB" sz="2000" dirty="0" smtClean="0"/>
              <a:t>This page may not appear for every transfer group.</a:t>
            </a:r>
          </a:p>
          <a:p>
            <a:pPr marL="0" indent="0">
              <a:buNone/>
            </a:pPr>
            <a:endParaRPr lang="en-GB" sz="2000" dirty="0"/>
          </a:p>
          <a:p>
            <a:pPr marL="0" indent="0">
              <a:buNone/>
            </a:pPr>
            <a:r>
              <a:rPr lang="en-GB" sz="2000" dirty="0" smtClean="0"/>
              <a:t>If it appears and your child’s current school is not displayed, please select your child’s current school, using the search function.</a:t>
            </a:r>
          </a:p>
          <a:p>
            <a:pPr marL="0" indent="0">
              <a:buNone/>
            </a:pPr>
            <a:endParaRPr lang="en-GB" sz="2000" dirty="0"/>
          </a:p>
          <a:p>
            <a:pPr marL="0" indent="0">
              <a:buNone/>
            </a:pPr>
            <a:endParaRPr lang="en-GB" sz="20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284984"/>
            <a:ext cx="7272808" cy="226319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2563232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10</a:t>
            </a:r>
            <a:br>
              <a:rPr lang="en-GB" dirty="0" smtClean="0"/>
            </a:br>
            <a:r>
              <a:rPr lang="en-GB" dirty="0" smtClean="0"/>
              <a:t>Adding School Preferences 1 </a:t>
            </a:r>
            <a:endParaRPr lang="en-GB" dirty="0"/>
          </a:p>
        </p:txBody>
      </p:sp>
      <p:sp>
        <p:nvSpPr>
          <p:cNvPr id="3" name="Content Placeholder 2"/>
          <p:cNvSpPr>
            <a:spLocks noGrp="1"/>
          </p:cNvSpPr>
          <p:nvPr>
            <p:ph idx="1"/>
          </p:nvPr>
        </p:nvSpPr>
        <p:spPr>
          <a:xfrm>
            <a:off x="457200" y="1600200"/>
            <a:ext cx="8229600" cy="4925144"/>
          </a:xfrm>
        </p:spPr>
        <p:txBody>
          <a:bodyPr>
            <a:normAutofit fontScale="92500" lnSpcReduction="20000"/>
          </a:bodyPr>
          <a:lstStyle/>
          <a:p>
            <a:pPr marL="0" indent="0">
              <a:buNone/>
            </a:pPr>
            <a:r>
              <a:rPr lang="en-GB" sz="2000" dirty="0"/>
              <a:t>Please list up to five preferences in the order you prefer them</a:t>
            </a:r>
            <a:r>
              <a:rPr lang="en-GB" sz="2000" dirty="0" smtClean="0"/>
              <a:t>.</a:t>
            </a:r>
          </a:p>
          <a:p>
            <a:pPr marL="0" indent="0">
              <a:buNone/>
            </a:pPr>
            <a:endParaRPr lang="en-GB" sz="2000" dirty="0" smtClean="0"/>
          </a:p>
          <a:p>
            <a:pPr marL="0" indent="0">
              <a:buNone/>
            </a:pPr>
            <a:r>
              <a:rPr lang="en-GB" sz="2000" dirty="0" smtClean="0"/>
              <a:t>Use the search function to find the first school you wish to apply for, select it by clicking on the school’s name (not the website address), e.g. </a:t>
            </a:r>
          </a:p>
          <a:p>
            <a:pPr marL="0" indent="0">
              <a:buNone/>
            </a:pPr>
            <a:endParaRPr lang="en-GB" sz="2000" dirty="0"/>
          </a:p>
          <a:p>
            <a:pPr marL="0" indent="0">
              <a:buNone/>
            </a:pPr>
            <a:endParaRPr lang="en-GB" sz="2000" dirty="0" smtClean="0"/>
          </a:p>
          <a:p>
            <a:pPr marL="0" indent="0">
              <a:buNone/>
            </a:pPr>
            <a:endParaRPr lang="en-GB" sz="2000" dirty="0"/>
          </a:p>
          <a:p>
            <a:pPr marL="0" indent="0">
              <a:buNone/>
            </a:pPr>
            <a:endParaRPr lang="en-GB" sz="2000" dirty="0" smtClean="0"/>
          </a:p>
          <a:p>
            <a:pPr marL="0" indent="0">
              <a:buNone/>
            </a:pPr>
            <a:endParaRPr lang="en-GB" sz="2000" dirty="0" smtClean="0"/>
          </a:p>
          <a:p>
            <a:pPr marL="0" indent="0">
              <a:buNone/>
            </a:pPr>
            <a:endParaRPr lang="en-GB" sz="2000" dirty="0"/>
          </a:p>
          <a:p>
            <a:pPr marL="0" indent="0">
              <a:buNone/>
            </a:pPr>
            <a:r>
              <a:rPr lang="en-GB" sz="2000" dirty="0"/>
              <a:t>a</a:t>
            </a:r>
            <a:r>
              <a:rPr lang="en-GB" sz="2000" dirty="0" smtClean="0"/>
              <a:t>nd then tick applicable boxes and fill in relevant information.</a:t>
            </a:r>
          </a:p>
          <a:p>
            <a:pPr marL="0" indent="0">
              <a:buNone/>
            </a:pPr>
            <a:endParaRPr lang="en-GB" sz="2000" dirty="0" smtClean="0"/>
          </a:p>
          <a:p>
            <a:pPr marL="0" indent="0">
              <a:buNone/>
            </a:pPr>
            <a:r>
              <a:rPr lang="en-GB" sz="2000" dirty="0" smtClean="0"/>
              <a:t>You may also need to submit additional documents, such as a supplementary information form. </a:t>
            </a:r>
          </a:p>
          <a:p>
            <a:pPr marL="0" indent="0">
              <a:buNone/>
            </a:pPr>
            <a:endParaRPr lang="en-GB" sz="2000" dirty="0"/>
          </a:p>
          <a:p>
            <a:pPr marL="0" indent="0">
              <a:buNone/>
            </a:pPr>
            <a:r>
              <a:rPr lang="en-GB" sz="2000" dirty="0" smtClean="0"/>
              <a:t>If requesting priority on exceptional medical/social grounds (if applicable), you will need to send in supporting documentation.</a:t>
            </a:r>
          </a:p>
          <a:p>
            <a:pPr marL="0" indent="0">
              <a:buNone/>
            </a:pPr>
            <a:endParaRPr lang="en-GB" b="1" dirty="0"/>
          </a:p>
          <a:p>
            <a:pPr marL="0" indent="0">
              <a:buNone/>
            </a:pPr>
            <a:endParaRPr lang="en-GB" dirty="0"/>
          </a:p>
        </p:txBody>
      </p:sp>
      <p:pic>
        <p:nvPicPr>
          <p:cNvPr id="102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924944"/>
            <a:ext cx="4305300" cy="13525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10" name="Straight Arrow Connector 9"/>
          <p:cNvCxnSpPr/>
          <p:nvPr/>
        </p:nvCxnSpPr>
        <p:spPr>
          <a:xfrm flipH="1">
            <a:off x="1835696" y="2653927"/>
            <a:ext cx="1152128" cy="5760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2580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10</a:t>
            </a:r>
            <a:br>
              <a:rPr lang="en-GB" dirty="0" smtClean="0"/>
            </a:br>
            <a:r>
              <a:rPr lang="en-GB" dirty="0" smtClean="0"/>
              <a:t>Adding School Preferences  </a:t>
            </a:r>
            <a:endParaRPr lang="en-GB" dirty="0"/>
          </a:p>
        </p:txBody>
      </p:sp>
      <p:sp>
        <p:nvSpPr>
          <p:cNvPr id="3" name="Content Placeholder 2"/>
          <p:cNvSpPr>
            <a:spLocks noGrp="1"/>
          </p:cNvSpPr>
          <p:nvPr>
            <p:ph idx="1"/>
          </p:nvPr>
        </p:nvSpPr>
        <p:spPr>
          <a:xfrm>
            <a:off x="457200" y="1600200"/>
            <a:ext cx="8229600" cy="4925144"/>
          </a:xfrm>
        </p:spPr>
        <p:txBody>
          <a:bodyPr>
            <a:normAutofit lnSpcReduction="10000"/>
          </a:bodyPr>
          <a:lstStyle/>
          <a:p>
            <a:pPr marL="0" indent="0">
              <a:buNone/>
            </a:pPr>
            <a:r>
              <a:rPr lang="en-GB" sz="2000" dirty="0" smtClean="0"/>
              <a:t>Once you have completed the information for your first preference, you can add another by selecting ‘Add a new preferred school’ and then filling in the information for the next preference.</a:t>
            </a:r>
          </a:p>
          <a:p>
            <a:pPr marL="0" indent="0">
              <a:buNone/>
            </a:pPr>
            <a:endParaRPr lang="en-GB" sz="2000" b="1" dirty="0"/>
          </a:p>
          <a:p>
            <a:pPr marL="0" indent="0">
              <a:buNone/>
            </a:pPr>
            <a:endParaRPr lang="en-GB" sz="2000" b="1" dirty="0"/>
          </a:p>
          <a:p>
            <a:pPr marL="0" indent="0">
              <a:buNone/>
            </a:pPr>
            <a:endParaRPr lang="en-GB" sz="2000" b="1" dirty="0"/>
          </a:p>
          <a:p>
            <a:pPr marL="0" indent="0">
              <a:buNone/>
            </a:pPr>
            <a:r>
              <a:rPr lang="en-GB" sz="2000" dirty="0" smtClean="0"/>
              <a:t>This can be repeated until you have added all the preferences you wish, up to the maximum of 5.</a:t>
            </a:r>
          </a:p>
          <a:p>
            <a:pPr marL="0" indent="0">
              <a:buNone/>
            </a:pPr>
            <a:endParaRPr lang="en-GB" sz="2000" dirty="0" smtClean="0"/>
          </a:p>
          <a:p>
            <a:pPr marL="0" indent="0">
              <a:buNone/>
            </a:pPr>
            <a:r>
              <a:rPr lang="en-GB" sz="2000" dirty="0" smtClean="0"/>
              <a:t>If you want to edit, remove or re-order your </a:t>
            </a:r>
          </a:p>
          <a:p>
            <a:pPr marL="0" indent="0">
              <a:buNone/>
            </a:pPr>
            <a:r>
              <a:rPr lang="en-GB" sz="2000" dirty="0" smtClean="0"/>
              <a:t>preferences, you can do this by clicking on </a:t>
            </a:r>
          </a:p>
          <a:p>
            <a:pPr marL="0" indent="0">
              <a:buNone/>
            </a:pPr>
            <a:r>
              <a:rPr lang="en-GB" sz="2000" dirty="0" smtClean="0"/>
              <a:t>the relevant button.</a:t>
            </a:r>
          </a:p>
          <a:p>
            <a:pPr marL="0" indent="0">
              <a:buNone/>
            </a:pPr>
            <a:endParaRPr lang="en-GB" sz="2000" dirty="0"/>
          </a:p>
          <a:p>
            <a:pPr marL="0" indent="0">
              <a:buNone/>
            </a:pPr>
            <a:r>
              <a:rPr lang="en-GB" sz="2000" dirty="0" smtClean="0"/>
              <a:t>Once you have added all the preferences</a:t>
            </a:r>
          </a:p>
          <a:p>
            <a:pPr marL="0" indent="0">
              <a:buNone/>
            </a:pPr>
            <a:r>
              <a:rPr lang="en-GB" sz="2000" dirty="0" smtClean="0"/>
              <a:t>You wish (up to 5), click ‘Next’.</a:t>
            </a:r>
          </a:p>
          <a:p>
            <a:pPr marL="0" indent="0">
              <a:buNone/>
            </a:pPr>
            <a:endParaRPr lang="en-GB" dirty="0"/>
          </a:p>
          <a:p>
            <a:pPr marL="0" indent="0">
              <a:buNone/>
            </a:pPr>
            <a:endParaRPr lang="en-GB" dirty="0"/>
          </a:p>
        </p:txBody>
      </p:sp>
      <p:pic>
        <p:nvPicPr>
          <p:cNvPr id="112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0102" y="2636912"/>
            <a:ext cx="2524125" cy="5619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5" name="Straight Arrow Connector 4"/>
          <p:cNvCxnSpPr/>
          <p:nvPr/>
        </p:nvCxnSpPr>
        <p:spPr>
          <a:xfrm>
            <a:off x="5148064" y="2276872"/>
            <a:ext cx="288032"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12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9973" y="4221088"/>
            <a:ext cx="3143250" cy="22860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7" name="Straight Arrow Connector 6"/>
          <p:cNvCxnSpPr/>
          <p:nvPr/>
        </p:nvCxnSpPr>
        <p:spPr>
          <a:xfrm flipV="1">
            <a:off x="4208013" y="5120697"/>
            <a:ext cx="936104" cy="1440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3851920" y="6165304"/>
            <a:ext cx="3382307" cy="720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63536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11</a:t>
            </a:r>
            <a:br>
              <a:rPr lang="en-GB" dirty="0" smtClean="0"/>
            </a:br>
            <a:r>
              <a:rPr lang="en-GB" dirty="0" smtClean="0"/>
              <a:t>Submitting the Application 1</a:t>
            </a:r>
            <a:endParaRPr lang="en-GB" dirty="0"/>
          </a:p>
        </p:txBody>
      </p:sp>
      <p:sp>
        <p:nvSpPr>
          <p:cNvPr id="3" name="Content Placeholder 2"/>
          <p:cNvSpPr>
            <a:spLocks noGrp="1"/>
          </p:cNvSpPr>
          <p:nvPr>
            <p:ph idx="1"/>
          </p:nvPr>
        </p:nvSpPr>
        <p:spPr>
          <a:xfrm>
            <a:off x="457200" y="1600200"/>
            <a:ext cx="8229600" cy="5069160"/>
          </a:xfrm>
        </p:spPr>
        <p:txBody>
          <a:bodyPr>
            <a:normAutofit/>
          </a:bodyPr>
          <a:lstStyle/>
          <a:p>
            <a:pPr marL="0" indent="0">
              <a:buNone/>
            </a:pPr>
            <a:endParaRPr lang="en-GB" sz="2000" dirty="0" smtClean="0"/>
          </a:p>
          <a:p>
            <a:pPr marL="0" indent="0">
              <a:buNone/>
            </a:pPr>
            <a:r>
              <a:rPr lang="en-GB" sz="2000" dirty="0" smtClean="0"/>
              <a:t>Once you are happy that you have completed the application fully, please read the information on the submission page.</a:t>
            </a:r>
          </a:p>
          <a:p>
            <a:pPr marL="0" indent="0">
              <a:buNone/>
            </a:pPr>
            <a:endParaRPr lang="en-GB" sz="2000" dirty="0"/>
          </a:p>
          <a:p>
            <a:pPr marL="0" indent="0">
              <a:buNone/>
            </a:pPr>
            <a:r>
              <a:rPr lang="en-GB" sz="2000" dirty="0" smtClean="0"/>
              <a:t>Allocation letters are emailed on offer day to parents who applied online, unless the tick is removed from the box below. If the tick is removed, the child’s allocation letter will be posted out on offer day.</a:t>
            </a:r>
            <a:endParaRPr lang="en-GB" dirty="0" smtClean="0"/>
          </a:p>
          <a:p>
            <a:pPr marL="0" indent="0">
              <a:buNone/>
            </a:pPr>
            <a:endParaRPr lang="en-GB" sz="2000" dirty="0"/>
          </a:p>
          <a:p>
            <a:pPr marL="0" indent="0">
              <a:buNone/>
            </a:pPr>
            <a:endParaRPr lang="en-GB" sz="2000" dirty="0" smtClean="0"/>
          </a:p>
          <a:p>
            <a:pPr marL="0" indent="0">
              <a:buNone/>
            </a:pPr>
            <a:endParaRPr lang="en-GB" sz="2000" dirty="0"/>
          </a:p>
          <a:p>
            <a:pPr marL="0" indent="0">
              <a:buNone/>
            </a:pPr>
            <a:endParaRPr lang="en-GB" sz="2000" dirty="0" smtClean="0"/>
          </a:p>
        </p:txBody>
      </p:sp>
      <p:pic>
        <p:nvPicPr>
          <p:cNvPr id="122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4221088"/>
            <a:ext cx="7560840" cy="156041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9" name="Straight Arrow Connector 8"/>
          <p:cNvCxnSpPr/>
          <p:nvPr/>
        </p:nvCxnSpPr>
        <p:spPr>
          <a:xfrm>
            <a:off x="791580" y="3993182"/>
            <a:ext cx="360040" cy="10081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4892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11</a:t>
            </a:r>
            <a:br>
              <a:rPr lang="en-GB" dirty="0" smtClean="0"/>
            </a:br>
            <a:r>
              <a:rPr lang="en-GB" dirty="0" smtClean="0"/>
              <a:t>Submitting the Application 2</a:t>
            </a:r>
            <a:endParaRPr lang="en-GB" dirty="0"/>
          </a:p>
        </p:txBody>
      </p:sp>
      <p:sp>
        <p:nvSpPr>
          <p:cNvPr id="3" name="Content Placeholder 2"/>
          <p:cNvSpPr>
            <a:spLocks noGrp="1"/>
          </p:cNvSpPr>
          <p:nvPr>
            <p:ph idx="1"/>
          </p:nvPr>
        </p:nvSpPr>
        <p:spPr>
          <a:xfrm>
            <a:off x="457200" y="1600200"/>
            <a:ext cx="8229600" cy="5069160"/>
          </a:xfrm>
        </p:spPr>
        <p:txBody>
          <a:bodyPr>
            <a:normAutofit fontScale="85000" lnSpcReduction="20000"/>
          </a:bodyPr>
          <a:lstStyle/>
          <a:p>
            <a:pPr marL="0" indent="0">
              <a:buNone/>
            </a:pPr>
            <a:r>
              <a:rPr lang="en-GB" sz="2000" dirty="0" smtClean="0"/>
              <a:t>The declaration below must be ticked before you can submit the application.</a:t>
            </a:r>
          </a:p>
          <a:p>
            <a:pPr marL="0" indent="0">
              <a:buNone/>
            </a:pPr>
            <a:endParaRPr lang="en-GB" sz="2000" dirty="0"/>
          </a:p>
          <a:p>
            <a:pPr marL="0" indent="0">
              <a:buNone/>
            </a:pPr>
            <a:endParaRPr lang="en-GB" sz="2000" dirty="0" smtClean="0"/>
          </a:p>
          <a:p>
            <a:pPr marL="0" indent="0">
              <a:buNone/>
            </a:pPr>
            <a:endParaRPr lang="en-GB" sz="2000" dirty="0" smtClean="0"/>
          </a:p>
          <a:p>
            <a:pPr marL="0" indent="0">
              <a:buNone/>
            </a:pPr>
            <a:endParaRPr lang="en-GB" sz="2000" dirty="0"/>
          </a:p>
          <a:p>
            <a:pPr marL="0" indent="0">
              <a:buNone/>
            </a:pPr>
            <a:endParaRPr lang="en-GB" sz="2000" dirty="0" smtClean="0"/>
          </a:p>
          <a:p>
            <a:pPr marL="0" indent="0">
              <a:buNone/>
            </a:pPr>
            <a:endParaRPr lang="en-GB" sz="2000" dirty="0"/>
          </a:p>
          <a:p>
            <a:pPr marL="0" indent="0">
              <a:buNone/>
            </a:pPr>
            <a:endParaRPr lang="en-GB" sz="2000" dirty="0" smtClean="0"/>
          </a:p>
          <a:p>
            <a:pPr marL="0" indent="0">
              <a:buNone/>
            </a:pPr>
            <a:r>
              <a:rPr lang="en-GB" sz="2000" dirty="0" smtClean="0"/>
              <a:t>Once you have submitted the application, you will be sent a brief emailing, confirming that your application has been submitted and listing your preferences. It will not include additional information included on the application, such as sibling details.</a:t>
            </a:r>
          </a:p>
          <a:p>
            <a:pPr marL="0" indent="0">
              <a:buNone/>
            </a:pPr>
            <a:endParaRPr lang="en-GB" sz="2000" dirty="0"/>
          </a:p>
          <a:p>
            <a:pPr marL="0" indent="0">
              <a:buNone/>
            </a:pPr>
            <a:r>
              <a:rPr lang="en-GB" sz="2000" dirty="0" smtClean="0"/>
              <a:t>If you are not ready to submit the application, you can click on ‘Return Later’ to save the information you have already entered. Please remember to return and submit the application by the deadline.</a:t>
            </a:r>
          </a:p>
          <a:p>
            <a:pPr marL="0" indent="0">
              <a:buNone/>
            </a:pPr>
            <a:endParaRPr lang="en-GB" sz="2000" dirty="0"/>
          </a:p>
          <a:p>
            <a:pPr marL="0" indent="0">
              <a:buNone/>
            </a:pPr>
            <a:r>
              <a:rPr lang="en-GB" sz="2000" dirty="0" smtClean="0"/>
              <a:t>You can go back into your application and make changes up to the closing date, even if you have already submitted it. If you go back in to a submitted application it becomes </a:t>
            </a:r>
            <a:r>
              <a:rPr lang="en-GB" sz="2000" dirty="0" err="1" smtClean="0"/>
              <a:t>unsubmitted</a:t>
            </a:r>
            <a:r>
              <a:rPr lang="en-GB" sz="2000" dirty="0" smtClean="0"/>
              <a:t>, and you must go all the way through to the final page and resubmit the application.</a:t>
            </a:r>
          </a:p>
          <a:p>
            <a:pPr marL="0" indent="0">
              <a:buNone/>
            </a:pPr>
            <a:endParaRPr lang="en-GB" sz="2000" dirty="0" smtClean="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058132"/>
            <a:ext cx="7344816" cy="1580287"/>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5" name="Straight Arrow Connector 4"/>
          <p:cNvCxnSpPr/>
          <p:nvPr/>
        </p:nvCxnSpPr>
        <p:spPr>
          <a:xfrm>
            <a:off x="755576" y="1844824"/>
            <a:ext cx="216024" cy="10034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8021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 to the Website</a:t>
            </a:r>
            <a:endParaRPr lang="en-GB" dirty="0"/>
          </a:p>
        </p:txBody>
      </p:sp>
      <p:sp>
        <p:nvSpPr>
          <p:cNvPr id="3" name="Content Placeholder 2"/>
          <p:cNvSpPr>
            <a:spLocks noGrp="1"/>
          </p:cNvSpPr>
          <p:nvPr>
            <p:ph idx="1"/>
          </p:nvPr>
        </p:nvSpPr>
        <p:spPr/>
        <p:txBody>
          <a:bodyPr/>
          <a:lstStyle/>
          <a:p>
            <a:endParaRPr lang="en-GB" dirty="0" smtClean="0"/>
          </a:p>
          <a:p>
            <a:pPr marL="0" indent="0">
              <a:buNone/>
            </a:pPr>
            <a:r>
              <a:rPr lang="en-GB" sz="2800" dirty="0" smtClean="0"/>
              <a:t>Go to </a:t>
            </a:r>
            <a:r>
              <a:rPr lang="en-GB" sz="2800" dirty="0" smtClean="0">
                <a:hlinkClick r:id="rId2"/>
              </a:rPr>
              <a:t>www.bradford.gov.uk/admissions</a:t>
            </a:r>
            <a:r>
              <a:rPr lang="en-GB" sz="2800" dirty="0" smtClean="0"/>
              <a:t> and click on ‘Apply now for a place at school’.</a:t>
            </a:r>
          </a:p>
          <a:p>
            <a:endParaRPr lang="en-GB" sz="2800" dirty="0" smtClean="0"/>
          </a:p>
          <a:p>
            <a:pPr marL="0" indent="0">
              <a:buNone/>
            </a:pPr>
            <a:r>
              <a:rPr lang="en-GB" sz="2800" dirty="0" smtClean="0"/>
              <a:t>This takes you to the Citizen Portal.</a:t>
            </a:r>
          </a:p>
          <a:p>
            <a:pPr marL="0" indent="0">
              <a:buNone/>
            </a:pPr>
            <a:endParaRPr lang="en-GB" dirty="0" smtClean="0"/>
          </a:p>
        </p:txBody>
      </p:sp>
    </p:spTree>
    <p:extLst>
      <p:ext uri="{BB962C8B-B14F-4D97-AF65-F5344CB8AC3E}">
        <p14:creationId xmlns:p14="http://schemas.microsoft.com/office/powerpoint/2010/main" val="3736914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1143000"/>
          </a:xfrm>
        </p:spPr>
        <p:txBody>
          <a:bodyPr>
            <a:normAutofit/>
          </a:bodyPr>
          <a:lstStyle/>
          <a:p>
            <a:r>
              <a:rPr lang="en-GB" dirty="0" smtClean="0"/>
              <a:t>Creating an Account - Step 1 </a:t>
            </a:r>
            <a:endParaRPr lang="en-GB" dirty="0"/>
          </a:p>
        </p:txBody>
      </p:sp>
      <p:sp>
        <p:nvSpPr>
          <p:cNvPr id="3" name="Content Placeholder 2"/>
          <p:cNvSpPr>
            <a:spLocks noGrp="1"/>
          </p:cNvSpPr>
          <p:nvPr>
            <p:ph idx="1"/>
          </p:nvPr>
        </p:nvSpPr>
        <p:spPr/>
        <p:txBody>
          <a:bodyPr>
            <a:normAutofit/>
          </a:bodyPr>
          <a:lstStyle/>
          <a:p>
            <a:pPr marL="0" indent="0">
              <a:buNone/>
            </a:pPr>
            <a:r>
              <a:rPr lang="en-GB" sz="2800" dirty="0"/>
              <a:t>C</a:t>
            </a:r>
            <a:r>
              <a:rPr lang="en-GB" sz="2800" dirty="0" smtClean="0"/>
              <a:t>lick on ‘register’.</a:t>
            </a:r>
          </a:p>
          <a:p>
            <a:pPr marL="0" indent="0">
              <a:buNone/>
            </a:pPr>
            <a:endParaRPr lang="en-GB" sz="2800" dirty="0" smtClean="0"/>
          </a:p>
          <a:p>
            <a:endParaRPr lang="en-GB" dirty="0" smtClean="0"/>
          </a:p>
          <a:p>
            <a:endParaRPr lang="en-GB" dirty="0"/>
          </a:p>
        </p:txBody>
      </p:sp>
      <p:pic>
        <p:nvPicPr>
          <p:cNvPr id="7" name="Picture 6"/>
          <p:cNvPicPr/>
          <p:nvPr/>
        </p:nvPicPr>
        <p:blipFill>
          <a:blip r:embed="rId2"/>
          <a:stretch>
            <a:fillRect/>
          </a:stretch>
        </p:blipFill>
        <p:spPr>
          <a:xfrm>
            <a:off x="3347864" y="2780928"/>
            <a:ext cx="3781425" cy="3267075"/>
          </a:xfrm>
          <a:prstGeom prst="rect">
            <a:avLst/>
          </a:prstGeom>
          <a:ln>
            <a:solidFill>
              <a:schemeClr val="tx1"/>
            </a:solidFill>
          </a:ln>
        </p:spPr>
      </p:pic>
      <p:cxnSp>
        <p:nvCxnSpPr>
          <p:cNvPr id="5" name="Straight Arrow Connector 4"/>
          <p:cNvCxnSpPr/>
          <p:nvPr/>
        </p:nvCxnSpPr>
        <p:spPr>
          <a:xfrm>
            <a:off x="3194974" y="1772816"/>
            <a:ext cx="2529154" cy="12241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6359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363272" cy="1143000"/>
          </a:xfrm>
        </p:spPr>
        <p:txBody>
          <a:bodyPr>
            <a:normAutofit/>
          </a:bodyPr>
          <a:lstStyle/>
          <a:p>
            <a:r>
              <a:rPr lang="en-GB" dirty="0" smtClean="0"/>
              <a:t>Creating an Account - Step 2</a:t>
            </a:r>
          </a:p>
        </p:txBody>
      </p:sp>
      <p:sp>
        <p:nvSpPr>
          <p:cNvPr id="3" name="Content Placeholder 2"/>
          <p:cNvSpPr>
            <a:spLocks noGrp="1"/>
          </p:cNvSpPr>
          <p:nvPr>
            <p:ph idx="1"/>
          </p:nvPr>
        </p:nvSpPr>
        <p:spPr/>
        <p:txBody>
          <a:bodyPr>
            <a:normAutofit/>
          </a:bodyPr>
          <a:lstStyle/>
          <a:p>
            <a:pPr marL="0" indent="0">
              <a:buNone/>
            </a:pPr>
            <a:r>
              <a:rPr lang="en-GB" sz="3000" dirty="0" smtClean="0"/>
              <a:t>Fill in the details requested.</a:t>
            </a:r>
          </a:p>
          <a:p>
            <a:endParaRPr lang="en-GB" sz="3000" dirty="0" smtClean="0"/>
          </a:p>
          <a:p>
            <a:pPr marL="0" indent="0">
              <a:buNone/>
            </a:pPr>
            <a:r>
              <a:rPr lang="en-GB" sz="3000" dirty="0" smtClean="0"/>
              <a:t>Ensure the password meets the criteria </a:t>
            </a:r>
          </a:p>
          <a:p>
            <a:pPr marL="0" indent="0">
              <a:buNone/>
            </a:pPr>
            <a:r>
              <a:rPr lang="en-GB" sz="3000" dirty="0" smtClean="0"/>
              <a:t>(at least 10 characters in total, at least 2 numbers, at least 1 lower case letter, at least 1 upper case letter and at least 1 special character such as ? </a:t>
            </a:r>
            <a:r>
              <a:rPr lang="en-GB" sz="3000" dirty="0"/>
              <a:t>o</a:t>
            </a:r>
            <a:r>
              <a:rPr lang="en-GB" sz="3000" dirty="0" smtClean="0"/>
              <a:t>r !).</a:t>
            </a:r>
          </a:p>
          <a:p>
            <a:pPr marL="0" indent="0">
              <a:buNone/>
            </a:pPr>
            <a:endParaRPr lang="en-GB" sz="3000" dirty="0" smtClean="0"/>
          </a:p>
          <a:p>
            <a:pPr marL="0" indent="0">
              <a:buNone/>
            </a:pPr>
            <a:r>
              <a:rPr lang="en-GB" sz="3000" dirty="0" smtClean="0"/>
              <a:t>Click on ‘Submit Registration’.</a:t>
            </a:r>
          </a:p>
          <a:p>
            <a:endParaRPr lang="en-GB" dirty="0"/>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5301208"/>
            <a:ext cx="2124075" cy="6381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5" name="Straight Arrow Connector 4"/>
          <p:cNvCxnSpPr/>
          <p:nvPr/>
        </p:nvCxnSpPr>
        <p:spPr>
          <a:xfrm>
            <a:off x="5220072" y="5517232"/>
            <a:ext cx="720080"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300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Creating an Account - Step 3</a:t>
            </a:r>
            <a:endParaRPr lang="en-GB" dirty="0"/>
          </a:p>
        </p:txBody>
      </p:sp>
      <p:sp>
        <p:nvSpPr>
          <p:cNvPr id="3" name="Content Placeholder 2"/>
          <p:cNvSpPr>
            <a:spLocks noGrp="1"/>
          </p:cNvSpPr>
          <p:nvPr>
            <p:ph idx="1"/>
          </p:nvPr>
        </p:nvSpPr>
        <p:spPr/>
        <p:txBody>
          <a:bodyPr>
            <a:normAutofit/>
          </a:bodyPr>
          <a:lstStyle/>
          <a:p>
            <a:pPr marL="0" indent="0">
              <a:buNone/>
            </a:pPr>
            <a:r>
              <a:rPr lang="en-GB" sz="2800" dirty="0" smtClean="0"/>
              <a:t>You will be sent an email once you have clicked on ‘Submit Registration’.</a:t>
            </a:r>
            <a:r>
              <a:rPr lang="en-GB" sz="2800" dirty="0"/>
              <a:t> </a:t>
            </a:r>
            <a:endParaRPr lang="en-GB" sz="2800" dirty="0" smtClean="0"/>
          </a:p>
          <a:p>
            <a:endParaRPr lang="en-GB" sz="2800" dirty="0"/>
          </a:p>
          <a:p>
            <a:pPr marL="0" indent="0">
              <a:buNone/>
            </a:pPr>
            <a:r>
              <a:rPr lang="en-GB" sz="2800" dirty="0" smtClean="0"/>
              <a:t>Please log in to your email account and view the email. Please check your spam folder if necessary.</a:t>
            </a:r>
          </a:p>
          <a:p>
            <a:pPr marL="0" indent="0">
              <a:buNone/>
            </a:pPr>
            <a:endParaRPr lang="en-GB" sz="2800" dirty="0"/>
          </a:p>
          <a:p>
            <a:pPr marL="0" indent="0">
              <a:buNone/>
            </a:pPr>
            <a:r>
              <a:rPr lang="en-GB" sz="2800" dirty="0" smtClean="0"/>
              <a:t>Please click on the link in the email to confirm your email address and complete the registration process.</a:t>
            </a:r>
            <a:endParaRPr lang="en-GB" sz="2800" dirty="0"/>
          </a:p>
        </p:txBody>
      </p:sp>
    </p:spTree>
    <p:extLst>
      <p:ext uri="{BB962C8B-B14F-4D97-AF65-F5344CB8AC3E}">
        <p14:creationId xmlns:p14="http://schemas.microsoft.com/office/powerpoint/2010/main" val="2164724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1</a:t>
            </a:r>
            <a:br>
              <a:rPr lang="en-GB" dirty="0" smtClean="0"/>
            </a:br>
            <a:r>
              <a:rPr lang="en-GB" dirty="0" smtClean="0"/>
              <a:t>Login to Citizen Portal Account</a:t>
            </a:r>
            <a:endParaRPr lang="en-GB" dirty="0"/>
          </a:p>
        </p:txBody>
      </p:sp>
      <p:sp>
        <p:nvSpPr>
          <p:cNvPr id="3" name="Content Placeholder 2"/>
          <p:cNvSpPr>
            <a:spLocks noGrp="1"/>
          </p:cNvSpPr>
          <p:nvPr>
            <p:ph idx="1"/>
          </p:nvPr>
        </p:nvSpPr>
        <p:spPr/>
        <p:txBody>
          <a:bodyPr>
            <a:normAutofit fontScale="92500"/>
          </a:bodyPr>
          <a:lstStyle/>
          <a:p>
            <a:pPr marL="0" indent="0">
              <a:buNone/>
            </a:pPr>
            <a:endParaRPr lang="en-GB" sz="3300" dirty="0" smtClean="0"/>
          </a:p>
          <a:p>
            <a:pPr marL="0" indent="0">
              <a:buNone/>
            </a:pPr>
            <a:r>
              <a:rPr lang="en-GB" sz="2400" dirty="0" smtClean="0"/>
              <a:t>Enter your email address and </a:t>
            </a:r>
          </a:p>
          <a:p>
            <a:pPr marL="0" indent="0">
              <a:buNone/>
            </a:pPr>
            <a:r>
              <a:rPr lang="en-GB" sz="2400" dirty="0" smtClean="0"/>
              <a:t>password and then click ‘Login’.</a:t>
            </a:r>
          </a:p>
          <a:p>
            <a:endParaRPr lang="en-GB" sz="2400" dirty="0" smtClean="0"/>
          </a:p>
          <a:p>
            <a:endParaRPr lang="en-GB" sz="2400" dirty="0" smtClean="0"/>
          </a:p>
          <a:p>
            <a:pPr marL="0" indent="0">
              <a:buNone/>
            </a:pPr>
            <a:r>
              <a:rPr lang="en-GB" sz="2400" dirty="0" smtClean="0"/>
              <a:t>If you have forgotten your password, please click the ‘Forgotten your password?’ link to receive an automated password reset email. Follow the instructions in the email to re-set your password. If the automated email does not arrive within 30 minutes (and you have checked in your spam folder), please contact the Admissions Team on 01274 439200 and we will be able to manually send you the password reset email.</a:t>
            </a:r>
          </a:p>
          <a:p>
            <a:endParaRPr lang="en-GB"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484784"/>
            <a:ext cx="2705721" cy="222425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9" name="Straight Arrow Connector 8"/>
          <p:cNvCxnSpPr/>
          <p:nvPr/>
        </p:nvCxnSpPr>
        <p:spPr>
          <a:xfrm flipV="1">
            <a:off x="4211960" y="2420888"/>
            <a:ext cx="432048" cy="17602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9635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Important Notes</a:t>
            </a:r>
            <a:endParaRPr lang="en-GB" dirty="0"/>
          </a:p>
        </p:txBody>
      </p:sp>
      <p:sp>
        <p:nvSpPr>
          <p:cNvPr id="3" name="Content Placeholder 2"/>
          <p:cNvSpPr>
            <a:spLocks noGrp="1"/>
          </p:cNvSpPr>
          <p:nvPr>
            <p:ph idx="1"/>
          </p:nvPr>
        </p:nvSpPr>
        <p:spPr/>
        <p:txBody>
          <a:bodyPr>
            <a:noAutofit/>
          </a:bodyPr>
          <a:lstStyle/>
          <a:p>
            <a:pPr marL="0" indent="0">
              <a:buNone/>
            </a:pPr>
            <a:endParaRPr lang="en-GB" sz="2000" dirty="0" smtClean="0"/>
          </a:p>
          <a:p>
            <a:pPr marL="0" indent="0">
              <a:buNone/>
            </a:pPr>
            <a:r>
              <a:rPr lang="en-GB" sz="2000" dirty="0" smtClean="0"/>
              <a:t>If </a:t>
            </a:r>
            <a:r>
              <a:rPr lang="en-GB" sz="2000" dirty="0"/>
              <a:t>you used the Citizen Portal to make an application in the past, please check that your address, telephone number, etc. in the 'My Account' section are still correct, and edit them if they are not, before you make your new application</a:t>
            </a:r>
            <a:r>
              <a:rPr lang="en-GB" sz="2000" dirty="0" smtClean="0"/>
              <a:t>.</a:t>
            </a:r>
          </a:p>
          <a:p>
            <a:pPr marL="0" indent="0">
              <a:buNone/>
            </a:pPr>
            <a:endParaRPr lang="en-GB" sz="2000" dirty="0" smtClean="0"/>
          </a:p>
          <a:p>
            <a:pPr marL="0" indent="0">
              <a:buNone/>
            </a:pPr>
            <a:endParaRPr lang="en-GB" sz="2000" dirty="0"/>
          </a:p>
          <a:p>
            <a:pPr marL="0" indent="0">
              <a:buNone/>
            </a:pPr>
            <a:r>
              <a:rPr lang="en-GB" sz="2000" dirty="0"/>
              <a:t>If you are helping a friend/family member to apply, please ensure the parent's details (name, address, phone number, email address, etc.) are given in the 'My Account' section, not yours. The parent needs to be present when the application is submitted to confirm that they have parental responsibility for the child and that all the details submitted are correct</a:t>
            </a:r>
            <a:r>
              <a:rPr lang="en-GB" sz="2000" dirty="0" smtClean="0"/>
              <a:t>.</a:t>
            </a:r>
          </a:p>
          <a:p>
            <a:pPr marL="0" indent="0">
              <a:buNone/>
            </a:pPr>
            <a:endParaRPr lang="en-GB" sz="2400" dirty="0"/>
          </a:p>
          <a:p>
            <a:pPr marL="0" indent="0">
              <a:buNone/>
            </a:pPr>
            <a:endParaRPr lang="en-GB" sz="2400" dirty="0"/>
          </a:p>
          <a:p>
            <a:pPr marL="0" indent="0">
              <a:buNone/>
            </a:pPr>
            <a:endParaRPr lang="en-GB" sz="2800" dirty="0"/>
          </a:p>
        </p:txBody>
      </p:sp>
    </p:spTree>
    <p:extLst>
      <p:ext uri="{BB962C8B-B14F-4D97-AF65-F5344CB8AC3E}">
        <p14:creationId xmlns:p14="http://schemas.microsoft.com/office/powerpoint/2010/main" val="3913900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2</a:t>
            </a:r>
            <a:br>
              <a:rPr lang="en-GB" dirty="0" smtClean="0"/>
            </a:br>
            <a:r>
              <a:rPr lang="en-GB" dirty="0" smtClean="0"/>
              <a:t>Click on ‘apply for a school place’</a:t>
            </a:r>
            <a:endParaRPr lang="en-GB" dirty="0"/>
          </a:p>
        </p:txBody>
      </p:sp>
      <p:sp>
        <p:nvSpPr>
          <p:cNvPr id="3" name="Content Placeholder 2"/>
          <p:cNvSpPr>
            <a:spLocks noGrp="1"/>
          </p:cNvSpPr>
          <p:nvPr>
            <p:ph idx="1"/>
          </p:nvPr>
        </p:nvSpPr>
        <p:spPr/>
        <p:txBody>
          <a:bodyPr/>
          <a:lstStyle/>
          <a:p>
            <a:pPr marL="0" indent="0">
              <a:buNone/>
            </a:pPr>
            <a:endParaRPr lang="en-GB" sz="2800" dirty="0" smtClean="0"/>
          </a:p>
          <a:p>
            <a:pPr marL="0" indent="0">
              <a:buNone/>
            </a:pPr>
            <a:r>
              <a:rPr lang="en-GB" sz="2800" dirty="0" smtClean="0"/>
              <a:t>This can be located at the </a:t>
            </a:r>
            <a:r>
              <a:rPr lang="en-GB" sz="2800" dirty="0"/>
              <a:t>bottom of the </a:t>
            </a:r>
            <a:r>
              <a:rPr lang="en-GB" sz="2800" dirty="0" smtClean="0"/>
              <a:t>screen.</a:t>
            </a:r>
          </a:p>
          <a:p>
            <a:pPr marL="0" indent="0">
              <a:buNone/>
            </a:pPr>
            <a:endParaRPr lang="en-GB"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996952"/>
            <a:ext cx="6419850" cy="18383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6" name="Straight Arrow Connector 5"/>
          <p:cNvCxnSpPr/>
          <p:nvPr/>
        </p:nvCxnSpPr>
        <p:spPr>
          <a:xfrm flipH="1">
            <a:off x="2267744" y="2564904"/>
            <a:ext cx="432048"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22109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Submitting an Application – Step 3</a:t>
            </a:r>
            <a:br>
              <a:rPr lang="en-GB" dirty="0" smtClean="0"/>
            </a:br>
            <a:r>
              <a:rPr lang="en-GB" dirty="0" smtClean="0"/>
              <a:t>Adding the Child’s Details</a:t>
            </a:r>
            <a:endParaRPr lang="en-GB" dirty="0"/>
          </a:p>
        </p:txBody>
      </p:sp>
      <p:sp>
        <p:nvSpPr>
          <p:cNvPr id="3" name="Content Placeholder 2"/>
          <p:cNvSpPr>
            <a:spLocks noGrp="1"/>
          </p:cNvSpPr>
          <p:nvPr>
            <p:ph idx="1"/>
          </p:nvPr>
        </p:nvSpPr>
        <p:spPr/>
        <p:txBody>
          <a:bodyPr>
            <a:normAutofit/>
          </a:bodyPr>
          <a:lstStyle/>
          <a:p>
            <a:pPr marL="0" indent="0">
              <a:buNone/>
            </a:pPr>
            <a:endParaRPr lang="en-GB" sz="2000" dirty="0" smtClean="0"/>
          </a:p>
          <a:p>
            <a:pPr marL="0" indent="0">
              <a:buNone/>
            </a:pPr>
            <a:r>
              <a:rPr lang="en-GB" sz="2000" dirty="0" smtClean="0"/>
              <a:t>If the child’s details are not already there to select at the bottom of the page, click </a:t>
            </a:r>
            <a:r>
              <a:rPr lang="en-GB" sz="2000" dirty="0"/>
              <a:t>on ‘Add child</a:t>
            </a:r>
            <a:r>
              <a:rPr lang="en-GB" sz="2000" dirty="0" smtClean="0"/>
              <a:t>’, </a:t>
            </a:r>
            <a:r>
              <a:rPr lang="en-GB" sz="2000" dirty="0"/>
              <a:t>enter your child’s details and then press ‘Add child’ </a:t>
            </a:r>
            <a:r>
              <a:rPr lang="en-GB" sz="2000" dirty="0" smtClean="0"/>
              <a:t>again once you have filled them in.</a:t>
            </a:r>
          </a:p>
          <a:p>
            <a:pPr marL="0" indent="0">
              <a:buNone/>
            </a:pPr>
            <a:endParaRPr lang="en-GB" sz="2000" dirty="0" smtClean="0"/>
          </a:p>
          <a:p>
            <a:pPr marL="0" indent="0">
              <a:buNone/>
            </a:pPr>
            <a:endParaRPr lang="en-GB" sz="2000" dirty="0" smtClean="0"/>
          </a:p>
          <a:p>
            <a:pPr marL="0" indent="0">
              <a:buNone/>
            </a:pPr>
            <a:endParaRPr lang="en-GB" sz="2000" dirty="0" smtClean="0"/>
          </a:p>
          <a:p>
            <a:pPr marL="0" indent="0">
              <a:buNone/>
            </a:pPr>
            <a:endParaRPr lang="en-GB" sz="2000" dirty="0"/>
          </a:p>
          <a:p>
            <a:pPr marL="0" indent="0">
              <a:buNone/>
            </a:pPr>
            <a:endParaRPr lang="en-GB" sz="2000" dirty="0" smtClean="0"/>
          </a:p>
          <a:p>
            <a:pPr marL="0" indent="0">
              <a:buNone/>
            </a:pPr>
            <a:endParaRPr lang="en-GB" sz="2000" dirty="0"/>
          </a:p>
          <a:p>
            <a:pPr marL="0" indent="0">
              <a:buNone/>
            </a:pPr>
            <a:r>
              <a:rPr lang="en-GB" sz="2000" dirty="0" smtClean="0"/>
              <a:t>If this does not apply, go to Step 4.</a:t>
            </a:r>
            <a:endParaRPr lang="en-GB" sz="2000"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3249706"/>
            <a:ext cx="7884368" cy="95628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7" name="Straight Arrow Connector 6"/>
          <p:cNvCxnSpPr/>
          <p:nvPr/>
        </p:nvCxnSpPr>
        <p:spPr>
          <a:xfrm>
            <a:off x="6156176" y="2708920"/>
            <a:ext cx="1152128" cy="8640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2457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446</TotalTime>
  <Words>1266</Words>
  <Application>Microsoft Office PowerPoint</Application>
  <PresentationFormat>On-screen Show (4:3)</PresentationFormat>
  <Paragraphs>156</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How to Apply Online for a School Place</vt:lpstr>
      <vt:lpstr>Go to the Website</vt:lpstr>
      <vt:lpstr>Creating an Account - Step 1 </vt:lpstr>
      <vt:lpstr>Creating an Account - Step 2</vt:lpstr>
      <vt:lpstr>Creating an Account - Step 3</vt:lpstr>
      <vt:lpstr>Submitting an Application – Step 1 Login to Citizen Portal Account</vt:lpstr>
      <vt:lpstr>Important Notes</vt:lpstr>
      <vt:lpstr>Submitting an Application – Step 2 Click on ‘apply for a school place’</vt:lpstr>
      <vt:lpstr>Submitting an Application – Step 3 Adding the Child’s Details</vt:lpstr>
      <vt:lpstr>Submitting an Application – Step 4 Click on ‘Start new application’</vt:lpstr>
      <vt:lpstr>Submitting an Application – Step 5 Checking Your Home Authority</vt:lpstr>
      <vt:lpstr>Submitting an Application – Step 6 Selecting a Transfer Group</vt:lpstr>
      <vt:lpstr>Submitting an Application – Step 7 Additional Child’s Details</vt:lpstr>
      <vt:lpstr>Submitting an Application – Step 8 Address Details</vt:lpstr>
      <vt:lpstr>Submitting an Application – Step 9 Child’s Current School</vt:lpstr>
      <vt:lpstr>Submitting an Application – Step 10 Adding School Preferences 1 </vt:lpstr>
      <vt:lpstr>Submitting an Application – Step 10 Adding School Preferences  </vt:lpstr>
      <vt:lpstr>Submitting an Application – Step 11 Submitting the Application 1</vt:lpstr>
      <vt:lpstr>Submitting an Application – Step 11 Submitting the Application 2</vt:lpstr>
    </vt:vector>
  </TitlesOfParts>
  <Company>CBMDC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apply online</dc:title>
  <dc:creator>Nicola Russell</dc:creator>
  <cp:lastModifiedBy>louise</cp:lastModifiedBy>
  <cp:revision>32</cp:revision>
  <dcterms:created xsi:type="dcterms:W3CDTF">2020-09-09T09:34:29Z</dcterms:created>
  <dcterms:modified xsi:type="dcterms:W3CDTF">2021-10-13T12:36:27Z</dcterms:modified>
</cp:coreProperties>
</file>