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4" r:id="rId1"/>
  </p:sldMasterIdLst>
  <p:notesMasterIdLst>
    <p:notesMasterId r:id="rId30"/>
  </p:notesMasterIdLst>
  <p:sldIdLst>
    <p:sldId id="256" r:id="rId2"/>
    <p:sldId id="257" r:id="rId3"/>
    <p:sldId id="259"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88" r:id="rId21"/>
    <p:sldId id="278" r:id="rId22"/>
    <p:sldId id="280" r:id="rId23"/>
    <p:sldId id="281" r:id="rId24"/>
    <p:sldId id="283" r:id="rId25"/>
    <p:sldId id="284" r:id="rId26"/>
    <p:sldId id="285" r:id="rId27"/>
    <p:sldId id="286" r:id="rId28"/>
    <p:sldId id="287" r:id="rId29"/>
  </p:sldIdLst>
  <p:sldSz cx="12192000" cy="6858000"/>
  <p:notesSz cx="6858000" cy="9144000"/>
  <p:embeddedFontLst>
    <p:embeddedFont>
      <p:font typeface="Calibri" panose="020F0502020204030204" pitchFamily="34" charset="0"/>
      <p:regular r:id="rId31"/>
      <p:bold r:id="rId32"/>
      <p:italic r:id="rId33"/>
      <p:boldItalic r:id="rId34"/>
    </p:embeddedFont>
    <p:embeddedFont>
      <p:font typeface="Century Gothic" panose="020B0502020202020204" pitchFamily="34" charset="0"/>
      <p:regular r:id="rId35"/>
      <p:bold r:id="rId36"/>
      <p:italic r:id="rId37"/>
      <p:boldItalic r:id="rId38"/>
    </p:embeddedFont>
    <p:embeddedFont>
      <p:font typeface="Wingdings 3" panose="05040102010807070707" pitchFamily="18" charset="2"/>
      <p:regular r:id="rId39"/>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3" roundtripDataSignature="AMtx7miMBeulVShrH+1aVnf0nobLOaEwg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A47FD8B-10B5-4D56-B053-B84D24A4ECF1}">
  <a:tblStyle styleId="{BA47FD8B-10B5-4D56-B053-B84D24A4ECF1}" styleName="Table_0">
    <a:wholeTbl>
      <a:tcTxStyle b="off" i="off">
        <a:font>
          <a:latin typeface="Century Gothic"/>
          <a:ea typeface="Century Gothic"/>
          <a:cs typeface="Century Gothic"/>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2E7E6"/>
          </a:solidFill>
        </a:fill>
      </a:tcStyle>
    </a:wholeTbl>
    <a:band1H>
      <a:tcTxStyle b="off" i="off"/>
      <a:tcStyle>
        <a:tcBdr/>
        <a:fill>
          <a:solidFill>
            <a:srgbClr val="E3CACA"/>
          </a:solidFill>
        </a:fill>
      </a:tcStyle>
    </a:band1H>
    <a:band2H>
      <a:tcTxStyle b="off" i="off"/>
      <a:tcStyle>
        <a:tcBdr/>
      </a:tcStyle>
    </a:band2H>
    <a:band1V>
      <a:tcTxStyle b="off" i="off"/>
      <a:tcStyle>
        <a:tcBdr/>
        <a:fill>
          <a:solidFill>
            <a:srgbClr val="E3CACA"/>
          </a:solidFill>
        </a:fill>
      </a:tcStyle>
    </a:band1V>
    <a:band2V>
      <a:tcTxStyle b="off" i="off"/>
      <a:tcStyle>
        <a:tcBdr/>
      </a:tcStyle>
    </a:band2V>
    <a:lastCol>
      <a:tcTxStyle b="on" i="off">
        <a:font>
          <a:latin typeface="Century Gothic"/>
          <a:ea typeface="Century Gothic"/>
          <a:cs typeface="Century Gothic"/>
        </a:font>
        <a:schemeClr val="lt1"/>
      </a:tcTxStyle>
      <a:tcStyle>
        <a:tcBdr/>
        <a:fill>
          <a:solidFill>
            <a:schemeClr val="accent1"/>
          </a:solidFill>
        </a:fill>
      </a:tcStyle>
    </a:lastCol>
    <a:firstCol>
      <a:tcTxStyle b="on" i="off">
        <a:font>
          <a:latin typeface="Century Gothic"/>
          <a:ea typeface="Century Gothic"/>
          <a:cs typeface="Century Gothic"/>
        </a:font>
        <a:schemeClr val="lt1"/>
      </a:tcTxStyle>
      <a:tcStyle>
        <a:tcBdr/>
        <a:fill>
          <a:solidFill>
            <a:schemeClr val="accent1"/>
          </a:solidFill>
        </a:fill>
      </a:tcStyle>
    </a:firstCol>
    <a:lastRow>
      <a:tcTxStyle b="on" i="off">
        <a:font>
          <a:latin typeface="Century Gothic"/>
          <a:ea typeface="Century Gothic"/>
          <a:cs typeface="Century Gothic"/>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entury Gothic"/>
          <a:ea typeface="Century Gothic"/>
          <a:cs typeface="Century Gothic"/>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54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9.fntdata"/><Relationship Id="rId21" Type="http://schemas.openxmlformats.org/officeDocument/2006/relationships/slide" Target="slides/slide20.xml"/><Relationship Id="rId34" Type="http://schemas.openxmlformats.org/officeDocument/2006/relationships/font" Target="fonts/font4.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5.fntdata"/><Relationship Id="rId43" Type="http://customschemas.google.com/relationships/presentationmetadata" Target="meta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 name="Google Shape;149;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0" name="Google Shape;150;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5" name="Google Shape;235;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1" name="Google Shape;241;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7" name="Google Shape;247;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3" name="Google Shape;253;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9" name="Google Shape;259;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5" name="Google Shape;265;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2" name="Google Shape;272;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8" name="Google Shape;278;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4" name="Google Shape;284;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1" name="Google Shape;291;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9" name="Google Shape;159;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7" name="Google Shape;297;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8" name="Google Shape;298;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21</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1" name="Google Shape;311;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7" name="Google Shape;317;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2" name="Google Shape;332;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8" name="Google Shape;338;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g327a145217e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4" name="Google Shape;344;g327a145217e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5" name="Google Shape;345;g327a145217e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GB"/>
              <a:t>26</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327a145217e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g327a145217e_0_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2" name="Google Shape;352;g327a145217e_0_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GB"/>
              <a:t>27</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7" name="Google Shape;357;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2" name="Google Shape;172;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173" name="Google Shape;173;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 name="Google Shape;193;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194" name="Google Shape;194;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0" name="Google Shape;20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6" name="Google Shape;20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4" name="Google Shape;21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0" name="Google Shape;220;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8" name="Google Shape;228;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GB" smtClean="0"/>
              <a:t>‹#›</a:t>
            </a:fld>
            <a:endParaRPr lang="en-GB"/>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571843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254700075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30794131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GB" smtClean="0"/>
              <a:t>‹#›</a:t>
            </a:fld>
            <a:endParaRPr lang="en-GB"/>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417520579"/>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39253601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GB" smtClean="0"/>
              <a:t>‹#›</a:t>
            </a:fld>
            <a:endParaRPr lang="en-GB"/>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254325238"/>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2281256569"/>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41154787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475612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3875952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41779056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14211829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1944653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4243318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3042210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1662412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2754980466"/>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endParaRPr lang="en-GB"/>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GB"/>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pPr marL="0" lvl="0" indent="0" algn="ct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273252671"/>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hf sldNum="0"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1"/>
          <p:cNvSpPr txBox="1"/>
          <p:nvPr/>
        </p:nvSpPr>
        <p:spPr>
          <a:xfrm>
            <a:off x="999580" y="181722"/>
            <a:ext cx="10171374" cy="193899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6000"/>
              <a:buFont typeface="Arial"/>
              <a:buNone/>
            </a:pPr>
            <a:r>
              <a:rPr lang="en-GB" sz="6000" b="1" i="0" u="sng" strike="noStrike" cap="none">
                <a:solidFill>
                  <a:schemeClr val="lt1"/>
                </a:solidFill>
                <a:latin typeface="Arial"/>
                <a:ea typeface="Arial"/>
                <a:cs typeface="Arial"/>
                <a:sym typeface="Arial"/>
              </a:rPr>
              <a:t>Year 6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0"/>
              <a:buFont typeface="Arial"/>
              <a:buNone/>
            </a:pPr>
            <a:r>
              <a:rPr lang="en-GB" sz="6000" b="1" i="0" u="sng" strike="noStrike" cap="none">
                <a:solidFill>
                  <a:schemeClr val="lt1"/>
                </a:solidFill>
                <a:latin typeface="Arial"/>
                <a:ea typeface="Arial"/>
                <a:cs typeface="Arial"/>
                <a:sym typeface="Arial"/>
              </a:rPr>
              <a:t>Parent Information Evening </a:t>
            </a:r>
            <a:endParaRPr sz="1400" b="0" i="0" u="none" strike="noStrike" cap="none">
              <a:solidFill>
                <a:srgbClr val="000000"/>
              </a:solidFill>
              <a:latin typeface="Arial"/>
              <a:ea typeface="Arial"/>
              <a:cs typeface="Arial"/>
              <a:sym typeface="Arial"/>
            </a:endParaRPr>
          </a:p>
        </p:txBody>
      </p:sp>
      <p:sp>
        <p:nvSpPr>
          <p:cNvPr id="153" name="Google Shape;153;p1"/>
          <p:cNvSpPr txBox="1"/>
          <p:nvPr/>
        </p:nvSpPr>
        <p:spPr>
          <a:xfrm>
            <a:off x="1507872" y="5001075"/>
            <a:ext cx="9715200" cy="831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800"/>
              <a:buFont typeface="Arial"/>
              <a:buNone/>
            </a:pPr>
            <a:r>
              <a:rPr lang="en-GB" sz="4800" b="0" i="0" u="none" strike="noStrike" cap="none">
                <a:solidFill>
                  <a:schemeClr val="lt1"/>
                </a:solidFill>
                <a:latin typeface="Arial"/>
                <a:ea typeface="Arial"/>
                <a:cs typeface="Arial"/>
                <a:sym typeface="Arial"/>
              </a:rPr>
              <a:t>Thursday 22nd  </a:t>
            </a:r>
            <a:r>
              <a:rPr lang="en-GB" sz="4800" b="0" i="0" u="none" strike="noStrike" cap="none" dirty="0">
                <a:solidFill>
                  <a:schemeClr val="lt1"/>
                </a:solidFill>
                <a:latin typeface="Arial"/>
                <a:ea typeface="Arial"/>
                <a:cs typeface="Arial"/>
                <a:sym typeface="Arial"/>
              </a:rPr>
              <a:t>January, 2026</a:t>
            </a:r>
            <a:endParaRPr sz="1400" b="0" i="0" u="none" strike="noStrike" cap="none" dirty="0">
              <a:solidFill>
                <a:srgbClr val="000000"/>
              </a:solidFill>
              <a:latin typeface="Arial"/>
              <a:ea typeface="Arial"/>
              <a:cs typeface="Arial"/>
              <a:sym typeface="Arial"/>
            </a:endParaRPr>
          </a:p>
        </p:txBody>
      </p:sp>
      <p:pic>
        <p:nvPicPr>
          <p:cNvPr id="2" name="Picture 1">
            <a:extLst>
              <a:ext uri="{FF2B5EF4-FFF2-40B4-BE49-F238E27FC236}">
                <a16:creationId xmlns:a16="http://schemas.microsoft.com/office/drawing/2014/main" id="{672A3091-D69E-41E7-95F3-F194EAE17963}"/>
              </a:ext>
            </a:extLst>
          </p:cNvPr>
          <p:cNvPicPr>
            <a:picLocks noChangeAspect="1"/>
          </p:cNvPicPr>
          <p:nvPr/>
        </p:nvPicPr>
        <p:blipFill>
          <a:blip r:embed="rId3"/>
          <a:stretch>
            <a:fillRect/>
          </a:stretch>
        </p:blipFill>
        <p:spPr>
          <a:xfrm>
            <a:off x="4612609" y="2193106"/>
            <a:ext cx="2945315" cy="280796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pic>
        <p:nvPicPr>
          <p:cNvPr id="237" name="Google Shape;237;p16"/>
          <p:cNvPicPr preferRelativeResize="0"/>
          <p:nvPr/>
        </p:nvPicPr>
        <p:blipFill rotWithShape="1">
          <a:blip r:embed="rId3">
            <a:alphaModFix/>
          </a:blip>
          <a:srcRect l="32369" t="16545" r="34095" b="11946"/>
          <a:stretch/>
        </p:blipFill>
        <p:spPr>
          <a:xfrm>
            <a:off x="0" y="0"/>
            <a:ext cx="5712057" cy="6858000"/>
          </a:xfrm>
          <a:prstGeom prst="rect">
            <a:avLst/>
          </a:prstGeom>
          <a:noFill/>
          <a:ln>
            <a:noFill/>
          </a:ln>
        </p:spPr>
      </p:pic>
      <p:sp>
        <p:nvSpPr>
          <p:cNvPr id="238" name="Google Shape;238;p16"/>
          <p:cNvSpPr txBox="1"/>
          <p:nvPr/>
        </p:nvSpPr>
        <p:spPr>
          <a:xfrm>
            <a:off x="5764500" y="4441500"/>
            <a:ext cx="6358500" cy="923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Century Gothic"/>
                <a:ea typeface="Century Gothic"/>
                <a:cs typeface="Century Gothic"/>
                <a:sym typeface="Century Gothic"/>
              </a:rPr>
              <a:t>36/70 - Age related expectation </a:t>
            </a:r>
            <a:endParaRPr sz="2400" b="1" i="0" u="none" strike="noStrike" cap="none">
              <a:solidFill>
                <a:schemeClr val="lt1"/>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Century Gothic"/>
                <a:ea typeface="Century Gothic"/>
                <a:cs typeface="Century Gothic"/>
                <a:sym typeface="Century Gothic"/>
              </a:rPr>
              <a:t>56/70 - Greater Depth</a:t>
            </a:r>
            <a:endParaRPr sz="2400" b="1" i="0" u="none" strike="noStrike" cap="none">
              <a:solidFill>
                <a:schemeClr val="lt1"/>
              </a:solidFill>
              <a:latin typeface="Century Gothic"/>
              <a:ea typeface="Century Gothic"/>
              <a:cs typeface="Century Gothic"/>
              <a:sym typeface="Century Gothic"/>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17"/>
          <p:cNvSpPr txBox="1"/>
          <p:nvPr/>
        </p:nvSpPr>
        <p:spPr>
          <a:xfrm>
            <a:off x="-344876" y="120125"/>
            <a:ext cx="10721700" cy="3570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6600"/>
              <a:buFont typeface="Arial"/>
              <a:buNone/>
            </a:pPr>
            <a:r>
              <a:rPr lang="en-GB" sz="6600" b="1" i="0" u="sng" strike="noStrike" cap="none">
                <a:solidFill>
                  <a:schemeClr val="lt1"/>
                </a:solidFill>
                <a:latin typeface="Arial"/>
                <a:ea typeface="Arial"/>
                <a:cs typeface="Arial"/>
                <a:sym typeface="Arial"/>
              </a:rPr>
              <a:t>What does it all mean?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8000"/>
              <a:buFont typeface="Arial"/>
              <a:buNone/>
            </a:pPr>
            <a:endParaRPr sz="8000" b="0" i="0" u="none" strike="noStrike" cap="none">
              <a:solidFill>
                <a:schemeClr val="lt1"/>
              </a:solidFill>
              <a:latin typeface="Arial"/>
              <a:ea typeface="Arial"/>
              <a:cs typeface="Arial"/>
              <a:sym typeface="Arial"/>
            </a:endParaRPr>
          </a:p>
          <a:p>
            <a:pPr marL="685800" marR="0" lvl="0" indent="-177800" algn="ctr" rtl="0">
              <a:lnSpc>
                <a:spcPct val="100000"/>
              </a:lnSpc>
              <a:spcBef>
                <a:spcPts val="0"/>
              </a:spcBef>
              <a:spcAft>
                <a:spcPts val="0"/>
              </a:spcAft>
              <a:buClr>
                <a:schemeClr val="lt1"/>
              </a:buClr>
              <a:buSzPts val="8000"/>
              <a:buFont typeface="Noto Sans Symbols"/>
              <a:buNone/>
            </a:pPr>
            <a:endParaRPr sz="8000" b="0" i="0" u="none" strike="noStrike" cap="none">
              <a:solidFill>
                <a:schemeClr val="lt1"/>
              </a:solidFill>
              <a:latin typeface="Arial"/>
              <a:ea typeface="Arial"/>
              <a:cs typeface="Arial"/>
              <a:sym typeface="Arial"/>
            </a:endParaRPr>
          </a:p>
        </p:txBody>
      </p:sp>
      <p:sp>
        <p:nvSpPr>
          <p:cNvPr id="244" name="Google Shape;244;p17"/>
          <p:cNvSpPr/>
          <p:nvPr/>
        </p:nvSpPr>
        <p:spPr>
          <a:xfrm>
            <a:off x="518692" y="1274288"/>
            <a:ext cx="11379266" cy="526297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GB" sz="2400" b="0" i="0" u="none" strike="noStrike" cap="none" dirty="0">
                <a:solidFill>
                  <a:srgbClr val="FFFFFF"/>
                </a:solidFill>
                <a:latin typeface="Arial"/>
                <a:ea typeface="Arial"/>
                <a:cs typeface="Arial"/>
                <a:sym typeface="Arial"/>
              </a:rPr>
              <a:t>On publication of the test results in July 2026:</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rgbClr val="FFFFFF"/>
              </a:solidFill>
              <a:latin typeface="Arial"/>
              <a:ea typeface="Arial"/>
              <a:cs typeface="Arial"/>
              <a:sym typeface="Arial"/>
            </a:endParaRPr>
          </a:p>
          <a:p>
            <a:pPr marL="342900" marR="0" lvl="0" indent="-342900" algn="l" rtl="0">
              <a:lnSpc>
                <a:spcPct val="100000"/>
              </a:lnSpc>
              <a:spcBef>
                <a:spcPts val="0"/>
              </a:spcBef>
              <a:spcAft>
                <a:spcPts val="0"/>
              </a:spcAft>
              <a:buClr>
                <a:schemeClr val="lt1"/>
              </a:buClr>
              <a:buSzPts val="2400"/>
              <a:buFont typeface="Noto Sans Symbols"/>
              <a:buChar char="⮚"/>
            </a:pPr>
            <a:r>
              <a:rPr lang="en-GB" sz="2400" b="0" i="0" u="none" strike="noStrike" cap="none" dirty="0">
                <a:solidFill>
                  <a:schemeClr val="lt1"/>
                </a:solidFill>
                <a:latin typeface="Arial"/>
                <a:ea typeface="Arial"/>
                <a:cs typeface="Arial"/>
                <a:sym typeface="Arial"/>
              </a:rPr>
              <a:t>A child awarded a scaled score of 100 is judged to have met the ‘national standard’ in the area judged by the test and is said to be ‘working at the expected standard’.</a:t>
            </a:r>
            <a:br>
              <a:rPr lang="en-GB" sz="2400" b="0" i="0" u="none" strike="noStrike" cap="none" dirty="0">
                <a:solidFill>
                  <a:schemeClr val="lt1"/>
                </a:solidFill>
                <a:latin typeface="Arial"/>
                <a:ea typeface="Arial"/>
                <a:cs typeface="Arial"/>
                <a:sym typeface="Arial"/>
              </a:rPr>
            </a:br>
            <a:endParaRPr sz="2400" b="0" i="0" u="none" strike="noStrike" cap="none" dirty="0">
              <a:solidFill>
                <a:schemeClr val="lt1"/>
              </a:solidFill>
              <a:latin typeface="Arial"/>
              <a:ea typeface="Arial"/>
              <a:cs typeface="Arial"/>
              <a:sym typeface="Arial"/>
            </a:endParaRPr>
          </a:p>
          <a:p>
            <a:pPr marL="342900" marR="0" lvl="0" indent="-342900" algn="l" rtl="0">
              <a:lnSpc>
                <a:spcPct val="100000"/>
              </a:lnSpc>
              <a:spcBef>
                <a:spcPts val="0"/>
              </a:spcBef>
              <a:spcAft>
                <a:spcPts val="0"/>
              </a:spcAft>
              <a:buClr>
                <a:schemeClr val="lt1"/>
              </a:buClr>
              <a:buSzPts val="2400"/>
              <a:buFont typeface="Noto Sans Symbols"/>
              <a:buChar char="⮚"/>
            </a:pPr>
            <a:r>
              <a:rPr lang="en-GB" sz="2400" b="0" i="0" u="none" strike="noStrike" cap="none" dirty="0">
                <a:solidFill>
                  <a:schemeClr val="lt1"/>
                </a:solidFill>
                <a:latin typeface="Arial"/>
                <a:ea typeface="Arial"/>
                <a:cs typeface="Arial"/>
                <a:sym typeface="Arial"/>
              </a:rPr>
              <a:t>A child awarded a scaled score of less than 100 is judged to have not yet met the national standard and is said to be ‘working towards the expected standard.’</a:t>
            </a:r>
            <a:br>
              <a:rPr lang="en-GB" sz="2400" b="0" i="0" u="none" strike="noStrike" cap="none" dirty="0">
                <a:solidFill>
                  <a:schemeClr val="lt1"/>
                </a:solidFill>
                <a:latin typeface="Arial"/>
                <a:ea typeface="Arial"/>
                <a:cs typeface="Arial"/>
                <a:sym typeface="Arial"/>
              </a:rPr>
            </a:br>
            <a:endParaRPr sz="2400" b="0" i="0" u="none" strike="noStrike" cap="none" dirty="0">
              <a:solidFill>
                <a:schemeClr val="lt1"/>
              </a:solidFill>
              <a:latin typeface="Arial"/>
              <a:ea typeface="Arial"/>
              <a:cs typeface="Arial"/>
              <a:sym typeface="Arial"/>
            </a:endParaRPr>
          </a:p>
          <a:p>
            <a:pPr marL="342900" marR="0" lvl="0" indent="-342900" algn="l" rtl="0">
              <a:lnSpc>
                <a:spcPct val="100000"/>
              </a:lnSpc>
              <a:spcBef>
                <a:spcPts val="0"/>
              </a:spcBef>
              <a:spcAft>
                <a:spcPts val="0"/>
              </a:spcAft>
              <a:buClr>
                <a:schemeClr val="lt1"/>
              </a:buClr>
              <a:buSzPts val="2400"/>
              <a:buFont typeface="Noto Sans Symbols"/>
              <a:buChar char="⮚"/>
            </a:pPr>
            <a:r>
              <a:rPr lang="en-GB" sz="2400" b="0" i="0" u="none" strike="noStrike" cap="none" dirty="0">
                <a:solidFill>
                  <a:schemeClr val="lt1"/>
                </a:solidFill>
                <a:latin typeface="Arial"/>
                <a:ea typeface="Arial"/>
                <a:cs typeface="Arial"/>
                <a:sym typeface="Arial"/>
              </a:rPr>
              <a:t>A child awarded a scaled score of 110 or more is judged to have exceeded the national standard, demonstrating a higher than expected knowledge of the curriculum for their age, and is said to be ‘working at greater depth against the expected standard.’</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chemeClr val="lt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18"/>
          <p:cNvSpPr/>
          <p:nvPr/>
        </p:nvSpPr>
        <p:spPr>
          <a:xfrm>
            <a:off x="295826" y="2230014"/>
            <a:ext cx="11537577" cy="3970277"/>
          </a:xfrm>
          <a:prstGeom prst="rect">
            <a:avLst/>
          </a:prstGeom>
          <a:noFill/>
          <a:ln>
            <a:noFill/>
          </a:ln>
        </p:spPr>
        <p:txBody>
          <a:bodyPr spcFirstLastPara="1" wrap="square" lIns="91425" tIns="45700" rIns="91425" bIns="45700" anchor="t" anchorCtr="0">
            <a:spAutoFit/>
          </a:bodyPr>
          <a:lstStyle/>
          <a:p>
            <a:pPr marL="342900" indent="-342900">
              <a:buClr>
                <a:srgbClr val="FFFFFF"/>
              </a:buClr>
              <a:buSzPts val="2800"/>
              <a:buFont typeface="Noto Sans Symbols"/>
              <a:buChar char="⮚"/>
            </a:pPr>
            <a:r>
              <a:rPr lang="en-US" sz="2800" dirty="0">
                <a:solidFill>
                  <a:srgbClr val="FFFFFF"/>
                </a:solidFill>
              </a:rPr>
              <a:t>45 minute spelling, punctuation and grammar test involving short answer or simple explanation questions. </a:t>
            </a:r>
            <a:endParaRPr lang="en-US" dirty="0"/>
          </a:p>
          <a:p>
            <a:pPr marL="342900" marR="0" lvl="0" indent="-342900" algn="l" rtl="0">
              <a:lnSpc>
                <a:spcPct val="100000"/>
              </a:lnSpc>
              <a:spcBef>
                <a:spcPts val="0"/>
              </a:spcBef>
              <a:spcAft>
                <a:spcPts val="0"/>
              </a:spcAft>
              <a:buClr>
                <a:srgbClr val="FFFFFF"/>
              </a:buClr>
              <a:buSzPts val="2800"/>
              <a:buFont typeface="Noto Sans Symbols"/>
              <a:buChar char="⮚"/>
            </a:pPr>
            <a:endParaRPr lang="en-GB" sz="2800" b="0" i="0" u="none" strike="noStrike" cap="none" dirty="0">
              <a:solidFill>
                <a:srgbClr val="FFFFFF"/>
              </a:solidFill>
              <a:latin typeface="Arial"/>
              <a:ea typeface="Arial"/>
              <a:cs typeface="Arial"/>
              <a:sym typeface="Arial"/>
            </a:endParaRPr>
          </a:p>
          <a:p>
            <a:pPr marL="342900" marR="0" lvl="0" indent="-342900" algn="l" rtl="0">
              <a:lnSpc>
                <a:spcPct val="100000"/>
              </a:lnSpc>
              <a:spcBef>
                <a:spcPts val="0"/>
              </a:spcBef>
              <a:spcAft>
                <a:spcPts val="0"/>
              </a:spcAft>
              <a:buClr>
                <a:srgbClr val="FFFFFF"/>
              </a:buClr>
              <a:buSzPts val="2800"/>
              <a:buFont typeface="Noto Sans Symbols"/>
              <a:buChar char="⮚"/>
            </a:pPr>
            <a:r>
              <a:rPr lang="en-GB" sz="2800" b="0" i="0" u="none" strike="noStrike" cap="none" dirty="0">
                <a:solidFill>
                  <a:srgbClr val="FFFFFF"/>
                </a:solidFill>
                <a:latin typeface="Arial"/>
                <a:ea typeface="Arial"/>
                <a:cs typeface="Arial"/>
                <a:sym typeface="Arial"/>
              </a:rPr>
              <a:t>15 minute Spelling test based upon words learnt throughout Key Stage 2. </a:t>
            </a:r>
            <a:endParaRPr sz="1400" b="0" i="0" u="none" strike="noStrike" cap="none" dirty="0">
              <a:solidFill>
                <a:srgbClr val="000000"/>
              </a:solidFill>
              <a:latin typeface="Arial"/>
              <a:ea typeface="Arial"/>
              <a:cs typeface="Arial"/>
              <a:sym typeface="Arial"/>
            </a:endParaRPr>
          </a:p>
          <a:p>
            <a:pPr marL="342900" marR="0" lvl="0" indent="-165100" algn="l" rtl="0">
              <a:lnSpc>
                <a:spcPct val="100000"/>
              </a:lnSpc>
              <a:spcBef>
                <a:spcPts val="0"/>
              </a:spcBef>
              <a:spcAft>
                <a:spcPts val="0"/>
              </a:spcAft>
              <a:buClr>
                <a:schemeClr val="lt1"/>
              </a:buClr>
              <a:buSzPts val="2800"/>
              <a:buFont typeface="Noto Sans Symbols"/>
              <a:buNone/>
            </a:pPr>
            <a:endParaRPr sz="2800" b="0" i="0" u="none" strike="noStrike" cap="none" dirty="0">
              <a:solidFill>
                <a:srgbClr val="FFFFFF"/>
              </a:solidFill>
              <a:latin typeface="Arial"/>
              <a:ea typeface="Arial"/>
              <a:cs typeface="Arial"/>
              <a:sym typeface="Arial"/>
            </a:endParaRPr>
          </a:p>
          <a:p>
            <a:pPr marL="342900" marR="0" lvl="0" indent="-165100" algn="l" rtl="0">
              <a:lnSpc>
                <a:spcPct val="100000"/>
              </a:lnSpc>
              <a:spcBef>
                <a:spcPts val="0"/>
              </a:spcBef>
              <a:spcAft>
                <a:spcPts val="0"/>
              </a:spcAft>
              <a:buClr>
                <a:schemeClr val="lt1"/>
              </a:buClr>
              <a:buSzPts val="2800"/>
              <a:buFont typeface="Noto Sans Symbols"/>
              <a:buNone/>
            </a:pPr>
            <a:endParaRPr sz="2800" b="0" i="0" u="none" strike="noStrike" cap="none" dirty="0">
              <a:solidFill>
                <a:srgbClr val="FFFFFF"/>
              </a:solidFill>
              <a:latin typeface="Arial"/>
              <a:ea typeface="Arial"/>
              <a:cs typeface="Arial"/>
              <a:sym typeface="Arial"/>
            </a:endParaRPr>
          </a:p>
          <a:p>
            <a:pPr marL="342900" marR="0" lvl="0" indent="-342900" algn="l" rtl="0">
              <a:lnSpc>
                <a:spcPct val="100000"/>
              </a:lnSpc>
              <a:spcBef>
                <a:spcPts val="0"/>
              </a:spcBef>
              <a:spcAft>
                <a:spcPts val="0"/>
              </a:spcAft>
              <a:buClr>
                <a:srgbClr val="FFFFFF"/>
              </a:buClr>
              <a:buSzPts val="2800"/>
              <a:buFont typeface="Noto Sans Symbols"/>
              <a:buChar char="⮚"/>
            </a:pPr>
            <a:r>
              <a:rPr lang="en-GB" sz="2800" b="0" i="0" u="none" strike="noStrike" cap="none" dirty="0">
                <a:solidFill>
                  <a:srgbClr val="FFFFFF"/>
                </a:solidFill>
                <a:latin typeface="Arial"/>
                <a:ea typeface="Arial"/>
                <a:cs typeface="Arial"/>
                <a:sym typeface="Arial"/>
              </a:rPr>
              <a:t>Marks from both test are added together. The spelling test alone is worth 20 marks. The grammar test is worth 50 marks.</a:t>
            </a:r>
            <a:endParaRPr sz="1400" b="0" i="0" u="none" strike="noStrike" cap="none" dirty="0">
              <a:solidFill>
                <a:srgbClr val="000000"/>
              </a:solidFill>
              <a:latin typeface="Arial"/>
              <a:ea typeface="Arial"/>
              <a:cs typeface="Arial"/>
              <a:sym typeface="Arial"/>
            </a:endParaRPr>
          </a:p>
        </p:txBody>
      </p:sp>
      <p:sp>
        <p:nvSpPr>
          <p:cNvPr id="250" name="Google Shape;250;p18"/>
          <p:cNvSpPr txBox="1"/>
          <p:nvPr/>
        </p:nvSpPr>
        <p:spPr>
          <a:xfrm>
            <a:off x="295826" y="120125"/>
            <a:ext cx="9729000" cy="3786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6000"/>
              <a:buFont typeface="Arial"/>
              <a:buNone/>
            </a:pPr>
            <a:r>
              <a:rPr lang="en-GB" sz="6000" b="1" i="0" u="sng" strike="noStrike" cap="none" dirty="0">
                <a:solidFill>
                  <a:schemeClr val="lt1"/>
                </a:solidFill>
                <a:latin typeface="Arial"/>
                <a:ea typeface="Arial"/>
                <a:cs typeface="Arial"/>
                <a:sym typeface="Arial"/>
              </a:rPr>
              <a:t>English Grammar, Punctuation and Spelling </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0"/>
              <a:buFont typeface="Arial"/>
              <a:buNone/>
            </a:pPr>
            <a:endParaRPr sz="6000" b="0" i="0" u="none" strike="noStrike" cap="none" dirty="0">
              <a:solidFill>
                <a:schemeClr val="lt1"/>
              </a:solidFill>
              <a:latin typeface="Arial"/>
              <a:ea typeface="Arial"/>
              <a:cs typeface="Arial"/>
              <a:sym typeface="Arial"/>
            </a:endParaRPr>
          </a:p>
          <a:p>
            <a:pPr marL="685800" marR="0" lvl="0" indent="-304800" algn="ctr" rtl="0">
              <a:lnSpc>
                <a:spcPct val="100000"/>
              </a:lnSpc>
              <a:spcBef>
                <a:spcPts val="0"/>
              </a:spcBef>
              <a:spcAft>
                <a:spcPts val="0"/>
              </a:spcAft>
              <a:buClr>
                <a:schemeClr val="lt1"/>
              </a:buClr>
              <a:buSzPts val="6000"/>
              <a:buFont typeface="Noto Sans Symbols"/>
              <a:buNone/>
            </a:pPr>
            <a:endParaRPr sz="6000" b="0" i="0" u="none" strike="noStrike" cap="none" dirty="0">
              <a:solidFill>
                <a:schemeClr val="lt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pic>
        <p:nvPicPr>
          <p:cNvPr id="255" name="Google Shape;255;p19"/>
          <p:cNvPicPr preferRelativeResize="0"/>
          <p:nvPr/>
        </p:nvPicPr>
        <p:blipFill rotWithShape="1">
          <a:blip r:embed="rId3">
            <a:alphaModFix/>
          </a:blip>
          <a:srcRect l="7935" t="18794" r="24756" b="14656"/>
          <a:stretch/>
        </p:blipFill>
        <p:spPr>
          <a:xfrm>
            <a:off x="242578" y="103031"/>
            <a:ext cx="6864440" cy="3821441"/>
          </a:xfrm>
          <a:prstGeom prst="rect">
            <a:avLst/>
          </a:prstGeom>
          <a:noFill/>
          <a:ln>
            <a:noFill/>
          </a:ln>
        </p:spPr>
      </p:pic>
      <p:pic>
        <p:nvPicPr>
          <p:cNvPr id="256" name="Google Shape;256;p19"/>
          <p:cNvPicPr preferRelativeResize="0"/>
          <p:nvPr/>
        </p:nvPicPr>
        <p:blipFill rotWithShape="1">
          <a:blip r:embed="rId4">
            <a:alphaModFix/>
          </a:blip>
          <a:srcRect l="8250" t="32203" r="16098" b="14626"/>
          <a:stretch/>
        </p:blipFill>
        <p:spPr>
          <a:xfrm>
            <a:off x="4580877" y="3757832"/>
            <a:ext cx="7497625" cy="296696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20"/>
          <p:cNvSpPr/>
          <p:nvPr/>
        </p:nvSpPr>
        <p:spPr>
          <a:xfrm>
            <a:off x="192804" y="990294"/>
            <a:ext cx="11537577" cy="5447645"/>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chemeClr val="lt1"/>
              </a:buClr>
              <a:buSzPts val="2400"/>
              <a:buFont typeface="Noto Sans Symbols"/>
              <a:buChar char="⮚"/>
            </a:pPr>
            <a:r>
              <a:rPr lang="en-GB" sz="2400" b="0" i="0" u="none" strike="noStrike" cap="none" dirty="0">
                <a:solidFill>
                  <a:schemeClr val="lt1"/>
                </a:solidFill>
                <a:latin typeface="Arial"/>
                <a:ea typeface="Arial"/>
                <a:cs typeface="Arial"/>
                <a:sym typeface="Arial"/>
              </a:rPr>
              <a:t>60 minutes.</a:t>
            </a:r>
            <a:endParaRPr sz="1400" b="0" i="0" u="none" strike="noStrike" cap="none" dirty="0">
              <a:solidFill>
                <a:srgbClr val="000000"/>
              </a:solidFill>
              <a:latin typeface="Arial"/>
              <a:ea typeface="Arial"/>
              <a:cs typeface="Arial"/>
              <a:sym typeface="Arial"/>
            </a:endParaRPr>
          </a:p>
          <a:p>
            <a:pPr marL="342900" marR="0" lvl="0" indent="-190500" algn="l" rtl="0">
              <a:lnSpc>
                <a:spcPct val="100000"/>
              </a:lnSpc>
              <a:spcBef>
                <a:spcPts val="0"/>
              </a:spcBef>
              <a:spcAft>
                <a:spcPts val="0"/>
              </a:spcAft>
              <a:buClr>
                <a:schemeClr val="lt1"/>
              </a:buClr>
              <a:buSzPts val="2400"/>
              <a:buFont typeface="Noto Sans Symbols"/>
              <a:buNone/>
            </a:pPr>
            <a:endParaRPr sz="2400" b="0" i="0" u="none" strike="noStrike" cap="none" dirty="0">
              <a:solidFill>
                <a:schemeClr val="lt1"/>
              </a:solidFill>
              <a:latin typeface="Arial"/>
              <a:ea typeface="Arial"/>
              <a:cs typeface="Arial"/>
              <a:sym typeface="Arial"/>
            </a:endParaRPr>
          </a:p>
          <a:p>
            <a:pPr marL="342900" marR="0" lvl="0" indent="-342900" algn="l" rtl="0">
              <a:lnSpc>
                <a:spcPct val="100000"/>
              </a:lnSpc>
              <a:spcBef>
                <a:spcPts val="0"/>
              </a:spcBef>
              <a:spcAft>
                <a:spcPts val="0"/>
              </a:spcAft>
              <a:buClr>
                <a:schemeClr val="lt1"/>
              </a:buClr>
              <a:buSzPts val="2400"/>
              <a:buFont typeface="Noto Sans Symbols"/>
              <a:buChar char="⮚"/>
            </a:pPr>
            <a:r>
              <a:rPr lang="en-GB" sz="2400" b="0" i="0" u="none" strike="noStrike" cap="none" dirty="0">
                <a:solidFill>
                  <a:schemeClr val="lt1"/>
                </a:solidFill>
                <a:latin typeface="Arial"/>
                <a:ea typeface="Arial"/>
                <a:cs typeface="Arial"/>
                <a:sym typeface="Arial"/>
              </a:rPr>
              <a:t>3 unrelated texts and 1 answer booklet.</a:t>
            </a:r>
            <a:endParaRPr sz="1400" b="0" i="0" u="none" strike="noStrike" cap="none" dirty="0">
              <a:solidFill>
                <a:srgbClr val="000000"/>
              </a:solidFill>
              <a:latin typeface="Arial"/>
              <a:ea typeface="Arial"/>
              <a:cs typeface="Arial"/>
              <a:sym typeface="Arial"/>
            </a:endParaRPr>
          </a:p>
          <a:p>
            <a:pPr marL="342900" marR="0" lvl="0" indent="-190500" algn="l" rtl="0">
              <a:lnSpc>
                <a:spcPct val="100000"/>
              </a:lnSpc>
              <a:spcBef>
                <a:spcPts val="0"/>
              </a:spcBef>
              <a:spcAft>
                <a:spcPts val="0"/>
              </a:spcAft>
              <a:buClr>
                <a:schemeClr val="lt1"/>
              </a:buClr>
              <a:buSzPts val="2400"/>
              <a:buFont typeface="Noto Sans Symbols"/>
              <a:buNone/>
            </a:pPr>
            <a:endParaRPr sz="2400" b="0" i="0" u="none" strike="noStrike" cap="none" dirty="0">
              <a:solidFill>
                <a:schemeClr val="lt1"/>
              </a:solidFill>
              <a:latin typeface="Arial"/>
              <a:ea typeface="Arial"/>
              <a:cs typeface="Arial"/>
              <a:sym typeface="Arial"/>
            </a:endParaRPr>
          </a:p>
          <a:p>
            <a:pPr marL="342900" marR="0" lvl="0" indent="-342900" algn="l" rtl="0">
              <a:lnSpc>
                <a:spcPct val="100000"/>
              </a:lnSpc>
              <a:spcBef>
                <a:spcPts val="0"/>
              </a:spcBef>
              <a:spcAft>
                <a:spcPts val="0"/>
              </a:spcAft>
              <a:buClr>
                <a:schemeClr val="lt1"/>
              </a:buClr>
              <a:buSzPts val="2400"/>
              <a:buFont typeface="Noto Sans Symbols"/>
              <a:buChar char="⮚"/>
            </a:pPr>
            <a:r>
              <a:rPr lang="en-GB" sz="2400" b="0" i="0" u="none" strike="noStrike" cap="none" dirty="0">
                <a:solidFill>
                  <a:schemeClr val="lt1"/>
                </a:solidFill>
                <a:latin typeface="Arial"/>
                <a:ea typeface="Arial"/>
                <a:cs typeface="Arial"/>
                <a:sym typeface="Arial"/>
              </a:rPr>
              <a:t>The questions are designed to assess the understanding of a child's reading through a variety of comprehension questions. Questions test children’s ability to retrieve and infer, to summarise and predict and their understanding of the author’s language choices.  </a:t>
            </a:r>
            <a:endParaRPr sz="1400" b="0" i="0" u="none" strike="noStrike" cap="none" dirty="0">
              <a:solidFill>
                <a:srgbClr val="000000"/>
              </a:solidFill>
              <a:latin typeface="Arial"/>
              <a:ea typeface="Arial"/>
              <a:cs typeface="Arial"/>
              <a:sym typeface="Arial"/>
            </a:endParaRPr>
          </a:p>
          <a:p>
            <a:pPr marL="342900" marR="0" lvl="0" indent="-190500" algn="l" rtl="0">
              <a:lnSpc>
                <a:spcPct val="100000"/>
              </a:lnSpc>
              <a:spcBef>
                <a:spcPts val="0"/>
              </a:spcBef>
              <a:spcAft>
                <a:spcPts val="0"/>
              </a:spcAft>
              <a:buClr>
                <a:schemeClr val="lt1"/>
              </a:buClr>
              <a:buSzPts val="2400"/>
              <a:buFont typeface="Noto Sans Symbols"/>
              <a:buNone/>
            </a:pPr>
            <a:endParaRPr sz="2400" b="0" i="0" u="none" strike="noStrike" cap="none" dirty="0">
              <a:solidFill>
                <a:schemeClr val="lt1"/>
              </a:solidFill>
              <a:latin typeface="Arial"/>
              <a:ea typeface="Arial"/>
              <a:cs typeface="Arial"/>
              <a:sym typeface="Arial"/>
            </a:endParaRPr>
          </a:p>
          <a:p>
            <a:pPr marL="152400" marR="0" lvl="0" indent="0" algn="l" rtl="0">
              <a:lnSpc>
                <a:spcPct val="100000"/>
              </a:lnSpc>
              <a:spcBef>
                <a:spcPts val="0"/>
              </a:spcBef>
              <a:spcAft>
                <a:spcPts val="0"/>
              </a:spcAft>
              <a:buClr>
                <a:schemeClr val="lt1"/>
              </a:buClr>
              <a:buSzPts val="2400"/>
              <a:buFont typeface="Noto Sans Symbols"/>
              <a:buNone/>
            </a:pPr>
            <a:endParaRPr sz="2400" b="0" i="0" u="none" strike="noStrike" cap="none" dirty="0">
              <a:solidFill>
                <a:schemeClr val="lt1"/>
              </a:solidFill>
              <a:latin typeface="Arial"/>
              <a:ea typeface="Arial"/>
              <a:cs typeface="Arial"/>
              <a:sym typeface="Arial"/>
            </a:endParaRPr>
          </a:p>
          <a:p>
            <a:pPr marL="342900" marR="0" lvl="0" indent="-342900" algn="l" rtl="0">
              <a:lnSpc>
                <a:spcPct val="100000"/>
              </a:lnSpc>
              <a:spcBef>
                <a:spcPts val="0"/>
              </a:spcBef>
              <a:spcAft>
                <a:spcPts val="0"/>
              </a:spcAft>
              <a:buClr>
                <a:schemeClr val="lt1"/>
              </a:buClr>
              <a:buSzPts val="2400"/>
              <a:buFont typeface="Noto Sans Symbols"/>
              <a:buChar char="⮚"/>
            </a:pPr>
            <a:r>
              <a:rPr lang="en-GB" sz="2400" b="0" i="0" u="none" strike="noStrike" cap="none" dirty="0">
                <a:solidFill>
                  <a:schemeClr val="lt1"/>
                </a:solidFill>
                <a:latin typeface="Arial"/>
                <a:ea typeface="Arial"/>
                <a:cs typeface="Arial"/>
                <a:sym typeface="Arial"/>
              </a:rPr>
              <a:t>Some questions are multiple choice or selected response, others require short answers and some require an extended response or explanation.</a:t>
            </a:r>
            <a:endParaRPr sz="1400" b="0" i="0" u="none" strike="noStrike" cap="none" dirty="0">
              <a:solidFill>
                <a:srgbClr val="000000"/>
              </a:solidFill>
              <a:latin typeface="Arial"/>
              <a:ea typeface="Arial"/>
              <a:cs typeface="Arial"/>
              <a:sym typeface="Arial"/>
            </a:endParaRPr>
          </a:p>
          <a:p>
            <a:pPr marL="571500" marR="0" lvl="0" indent="-342900" algn="l" rtl="0">
              <a:lnSpc>
                <a:spcPct val="100000"/>
              </a:lnSpc>
              <a:spcBef>
                <a:spcPts val="0"/>
              </a:spcBef>
              <a:spcAft>
                <a:spcPts val="0"/>
              </a:spcAft>
              <a:buClr>
                <a:schemeClr val="lt1"/>
              </a:buClr>
              <a:buSzPts val="3600"/>
              <a:buFont typeface="Noto Sans Symbols"/>
              <a:buNone/>
            </a:pPr>
            <a:endParaRPr sz="3600" b="0" i="0" u="none" strike="noStrike" cap="none" dirty="0">
              <a:solidFill>
                <a:srgbClr val="FFFFFF"/>
              </a:solidFill>
              <a:latin typeface="Arial"/>
              <a:ea typeface="Arial"/>
              <a:cs typeface="Arial"/>
              <a:sym typeface="Arial"/>
            </a:endParaRPr>
          </a:p>
        </p:txBody>
      </p:sp>
      <p:sp>
        <p:nvSpPr>
          <p:cNvPr id="262" name="Google Shape;262;p20"/>
          <p:cNvSpPr txBox="1"/>
          <p:nvPr/>
        </p:nvSpPr>
        <p:spPr>
          <a:xfrm>
            <a:off x="2062188" y="0"/>
            <a:ext cx="7077300" cy="2862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6000"/>
              <a:buFont typeface="Arial"/>
              <a:buNone/>
            </a:pPr>
            <a:r>
              <a:rPr lang="en-GB" sz="6000" b="1" i="0" u="sng" strike="noStrike" cap="none" dirty="0">
                <a:solidFill>
                  <a:schemeClr val="lt1"/>
                </a:solidFill>
                <a:latin typeface="Arial"/>
                <a:ea typeface="Arial"/>
                <a:cs typeface="Arial"/>
                <a:sym typeface="Arial"/>
              </a:rPr>
              <a:t>Reading</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0"/>
              <a:buFont typeface="Arial"/>
              <a:buNone/>
            </a:pPr>
            <a:endParaRPr sz="6000" b="0" i="0" u="none" strike="noStrike" cap="none" dirty="0">
              <a:solidFill>
                <a:schemeClr val="lt1"/>
              </a:solidFill>
              <a:latin typeface="Arial"/>
              <a:ea typeface="Arial"/>
              <a:cs typeface="Arial"/>
              <a:sym typeface="Arial"/>
            </a:endParaRPr>
          </a:p>
          <a:p>
            <a:pPr marL="685800" marR="0" lvl="0" indent="-304800" algn="ctr" rtl="0">
              <a:lnSpc>
                <a:spcPct val="100000"/>
              </a:lnSpc>
              <a:spcBef>
                <a:spcPts val="0"/>
              </a:spcBef>
              <a:spcAft>
                <a:spcPts val="0"/>
              </a:spcAft>
              <a:buClr>
                <a:schemeClr val="lt1"/>
              </a:buClr>
              <a:buSzPts val="6000"/>
              <a:buFont typeface="Noto Sans Symbols"/>
              <a:buNone/>
            </a:pPr>
            <a:endParaRPr sz="6000" b="0" i="0" u="none" strike="noStrike" cap="none" dirty="0">
              <a:solidFill>
                <a:schemeClr val="lt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pic>
        <p:nvPicPr>
          <p:cNvPr id="267" name="Google Shape;267;p21"/>
          <p:cNvPicPr preferRelativeResize="0"/>
          <p:nvPr/>
        </p:nvPicPr>
        <p:blipFill rotWithShape="1">
          <a:blip r:embed="rId3">
            <a:alphaModFix/>
          </a:blip>
          <a:srcRect l="5557" t="16153" r="37841" b="58493"/>
          <a:stretch/>
        </p:blipFill>
        <p:spPr>
          <a:xfrm>
            <a:off x="818027" y="744080"/>
            <a:ext cx="7353836" cy="1854559"/>
          </a:xfrm>
          <a:prstGeom prst="rect">
            <a:avLst/>
          </a:prstGeom>
          <a:noFill/>
          <a:ln>
            <a:noFill/>
          </a:ln>
        </p:spPr>
      </p:pic>
      <p:pic>
        <p:nvPicPr>
          <p:cNvPr id="268" name="Google Shape;268;p21"/>
          <p:cNvPicPr preferRelativeResize="0"/>
          <p:nvPr/>
        </p:nvPicPr>
        <p:blipFill rotWithShape="1">
          <a:blip r:embed="rId3">
            <a:alphaModFix/>
          </a:blip>
          <a:srcRect l="7654" t="44704" r="35758" b="21699"/>
          <a:stretch/>
        </p:blipFill>
        <p:spPr>
          <a:xfrm>
            <a:off x="3709260" y="3263903"/>
            <a:ext cx="7351691" cy="2457718"/>
          </a:xfrm>
          <a:prstGeom prst="rect">
            <a:avLst/>
          </a:prstGeom>
          <a:noFill/>
          <a:ln>
            <a:noFill/>
          </a:ln>
        </p:spPr>
      </p:pic>
      <p:sp>
        <p:nvSpPr>
          <p:cNvPr id="269" name="Google Shape;269;p21"/>
          <p:cNvSpPr txBox="1"/>
          <p:nvPr/>
        </p:nvSpPr>
        <p:spPr>
          <a:xfrm>
            <a:off x="175500" y="3807000"/>
            <a:ext cx="7776000" cy="492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entury Gothic"/>
              <a:ea typeface="Century Gothic"/>
              <a:cs typeface="Century Gothic"/>
              <a:sym typeface="Century Gothic"/>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pic>
        <p:nvPicPr>
          <p:cNvPr id="274" name="Google Shape;274;p22"/>
          <p:cNvPicPr preferRelativeResize="0"/>
          <p:nvPr/>
        </p:nvPicPr>
        <p:blipFill rotWithShape="1">
          <a:blip r:embed="rId3">
            <a:alphaModFix/>
          </a:blip>
          <a:srcRect l="20625" t="28301" r="20195" b="11349"/>
          <a:stretch/>
        </p:blipFill>
        <p:spPr>
          <a:xfrm>
            <a:off x="1103241" y="582275"/>
            <a:ext cx="5801584" cy="3331063"/>
          </a:xfrm>
          <a:prstGeom prst="rect">
            <a:avLst/>
          </a:prstGeom>
          <a:noFill/>
          <a:ln>
            <a:noFill/>
          </a:ln>
        </p:spPr>
      </p:pic>
      <p:pic>
        <p:nvPicPr>
          <p:cNvPr id="275" name="Google Shape;275;p22"/>
          <p:cNvPicPr preferRelativeResize="0"/>
          <p:nvPr/>
        </p:nvPicPr>
        <p:blipFill rotWithShape="1">
          <a:blip r:embed="rId4">
            <a:alphaModFix/>
          </a:blip>
          <a:srcRect l="23103" t="29202" r="15733" b="17099"/>
          <a:stretch/>
        </p:blipFill>
        <p:spPr>
          <a:xfrm>
            <a:off x="5230269" y="3253622"/>
            <a:ext cx="6065949" cy="299856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23"/>
          <p:cNvSpPr/>
          <p:nvPr/>
        </p:nvSpPr>
        <p:spPr>
          <a:xfrm>
            <a:off x="205683" y="790672"/>
            <a:ext cx="11537700" cy="594000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chemeClr val="lt1"/>
              </a:buClr>
              <a:buSzPts val="2400"/>
              <a:buFont typeface="Noto Sans Symbols"/>
              <a:buChar char="⮚"/>
            </a:pPr>
            <a:r>
              <a:rPr lang="en-GB" sz="2400" b="0" i="0" u="none" strike="noStrike" cap="none" dirty="0">
                <a:solidFill>
                  <a:schemeClr val="lt1"/>
                </a:solidFill>
                <a:latin typeface="Arial"/>
                <a:ea typeface="Arial"/>
                <a:cs typeface="Arial"/>
                <a:sym typeface="Arial"/>
              </a:rPr>
              <a:t>The children will sit three tests (Paper 1, 2 and 3).</a:t>
            </a:r>
            <a:endParaRPr sz="1400" b="0" i="0" u="none" strike="noStrike" cap="none" dirty="0">
              <a:solidFill>
                <a:srgbClr val="000000"/>
              </a:solidFill>
              <a:latin typeface="Arial"/>
              <a:ea typeface="Arial"/>
              <a:cs typeface="Arial"/>
              <a:sym typeface="Arial"/>
            </a:endParaRPr>
          </a:p>
          <a:p>
            <a:pPr marL="342900" marR="0" lvl="0" indent="-190500" algn="l" rtl="0">
              <a:lnSpc>
                <a:spcPct val="100000"/>
              </a:lnSpc>
              <a:spcBef>
                <a:spcPts val="0"/>
              </a:spcBef>
              <a:spcAft>
                <a:spcPts val="0"/>
              </a:spcAft>
              <a:buClr>
                <a:schemeClr val="lt1"/>
              </a:buClr>
              <a:buSzPts val="2400"/>
              <a:buFont typeface="Noto Sans Symbols"/>
              <a:buNone/>
            </a:pPr>
            <a:endParaRPr sz="2400" b="0" i="0" u="none" strike="noStrike" cap="none" dirty="0">
              <a:solidFill>
                <a:schemeClr val="lt1"/>
              </a:solidFill>
              <a:latin typeface="Arial"/>
              <a:ea typeface="Arial"/>
              <a:cs typeface="Arial"/>
              <a:sym typeface="Arial"/>
            </a:endParaRPr>
          </a:p>
          <a:p>
            <a:pPr marL="342900" marR="0" lvl="0" indent="-342900" algn="l" rtl="0">
              <a:lnSpc>
                <a:spcPct val="100000"/>
              </a:lnSpc>
              <a:spcBef>
                <a:spcPts val="0"/>
              </a:spcBef>
              <a:spcAft>
                <a:spcPts val="0"/>
              </a:spcAft>
              <a:buClr>
                <a:schemeClr val="lt1"/>
              </a:buClr>
              <a:buSzPts val="2400"/>
              <a:buFont typeface="Noto Sans Symbols"/>
              <a:buChar char="⮚"/>
            </a:pPr>
            <a:r>
              <a:rPr lang="en-GB" sz="2400" b="0" i="0" u="none" strike="noStrike" cap="none" dirty="0">
                <a:solidFill>
                  <a:schemeClr val="lt1"/>
                </a:solidFill>
                <a:latin typeface="Arial"/>
                <a:ea typeface="Arial"/>
                <a:cs typeface="Arial"/>
                <a:sym typeface="Arial"/>
              </a:rPr>
              <a:t>Paper 1 (Arithmetic) 30 minutes. 36 questions that test calculation methods for all operations (+ - </a:t>
            </a:r>
            <a:r>
              <a:rPr lang="en-GB" sz="2000" b="0" i="0" u="none" strike="noStrike" cap="none" dirty="0">
                <a:solidFill>
                  <a:schemeClr val="lt1"/>
                </a:solidFill>
                <a:latin typeface="Arial"/>
                <a:ea typeface="Arial"/>
                <a:cs typeface="Arial"/>
                <a:sym typeface="Arial"/>
              </a:rPr>
              <a:t>x</a:t>
            </a:r>
            <a:r>
              <a:rPr lang="en-GB" sz="2400" b="0" i="0" u="none" strike="noStrike" cap="none" dirty="0">
                <a:solidFill>
                  <a:schemeClr val="lt1"/>
                </a:solidFill>
                <a:latin typeface="Arial"/>
                <a:ea typeface="Arial"/>
                <a:cs typeface="Arial"/>
                <a:sym typeface="Arial"/>
              </a:rPr>
              <a:t> ÷), including fractions, percentages and decimals. This alone is worth 40 marks. </a:t>
            </a:r>
            <a:endParaRPr sz="1400" b="0" i="0" u="none" strike="noStrike" cap="none" dirty="0">
              <a:solidFill>
                <a:srgbClr val="000000"/>
              </a:solidFill>
              <a:latin typeface="Arial"/>
              <a:ea typeface="Arial"/>
              <a:cs typeface="Arial"/>
              <a:sym typeface="Arial"/>
            </a:endParaRPr>
          </a:p>
          <a:p>
            <a:pPr marL="342900" marR="0" lvl="0" indent="-190500" algn="l" rtl="0">
              <a:lnSpc>
                <a:spcPct val="100000"/>
              </a:lnSpc>
              <a:spcBef>
                <a:spcPts val="0"/>
              </a:spcBef>
              <a:spcAft>
                <a:spcPts val="0"/>
              </a:spcAft>
              <a:buClr>
                <a:schemeClr val="lt1"/>
              </a:buClr>
              <a:buSzPts val="2400"/>
              <a:buFont typeface="Noto Sans Symbols"/>
              <a:buNone/>
            </a:pPr>
            <a:endParaRPr sz="2400" b="0" i="0" u="none" strike="noStrike" cap="none" dirty="0">
              <a:solidFill>
                <a:schemeClr val="lt1"/>
              </a:solidFill>
              <a:latin typeface="Arial"/>
              <a:ea typeface="Arial"/>
              <a:cs typeface="Arial"/>
              <a:sym typeface="Arial"/>
            </a:endParaRPr>
          </a:p>
          <a:p>
            <a:pPr marL="342900" marR="0" lvl="0" indent="-342900" algn="l" rtl="0">
              <a:lnSpc>
                <a:spcPct val="100000"/>
              </a:lnSpc>
              <a:spcBef>
                <a:spcPts val="0"/>
              </a:spcBef>
              <a:spcAft>
                <a:spcPts val="0"/>
              </a:spcAft>
              <a:buClr>
                <a:schemeClr val="lt1"/>
              </a:buClr>
              <a:buSzPts val="2400"/>
              <a:buFont typeface="Noto Sans Symbols"/>
              <a:buChar char="⮚"/>
            </a:pPr>
            <a:r>
              <a:rPr lang="en-GB" sz="2400" b="0" i="0" u="none" strike="noStrike" cap="none" dirty="0">
                <a:solidFill>
                  <a:schemeClr val="lt1"/>
                </a:solidFill>
                <a:latin typeface="Arial"/>
                <a:ea typeface="Arial"/>
                <a:cs typeface="Arial"/>
                <a:sym typeface="Arial"/>
              </a:rPr>
              <a:t>Questions increase in difficulty as the children progress through it. </a:t>
            </a:r>
            <a:endParaRPr sz="1400" b="0" i="0" u="none" strike="noStrike" cap="none" dirty="0">
              <a:solidFill>
                <a:srgbClr val="000000"/>
              </a:solidFill>
              <a:latin typeface="Arial"/>
              <a:ea typeface="Arial"/>
              <a:cs typeface="Arial"/>
              <a:sym typeface="Arial"/>
            </a:endParaRPr>
          </a:p>
          <a:p>
            <a:pPr marL="342900" marR="0" lvl="0" indent="-190500" algn="l" rtl="0">
              <a:lnSpc>
                <a:spcPct val="100000"/>
              </a:lnSpc>
              <a:spcBef>
                <a:spcPts val="0"/>
              </a:spcBef>
              <a:spcAft>
                <a:spcPts val="0"/>
              </a:spcAft>
              <a:buClr>
                <a:schemeClr val="lt1"/>
              </a:buClr>
              <a:buSzPts val="2400"/>
              <a:buFont typeface="Noto Sans Symbols"/>
              <a:buNone/>
            </a:pPr>
            <a:endParaRPr sz="2400" b="0" i="0" u="none" strike="noStrike" cap="none" dirty="0">
              <a:solidFill>
                <a:schemeClr val="lt1"/>
              </a:solidFill>
              <a:latin typeface="Arial"/>
              <a:ea typeface="Arial"/>
              <a:cs typeface="Arial"/>
              <a:sym typeface="Arial"/>
            </a:endParaRPr>
          </a:p>
          <a:p>
            <a:pPr marL="342900" marR="0" lvl="0" indent="-342900" algn="l" rtl="0">
              <a:lnSpc>
                <a:spcPct val="100000"/>
              </a:lnSpc>
              <a:spcBef>
                <a:spcPts val="0"/>
              </a:spcBef>
              <a:spcAft>
                <a:spcPts val="0"/>
              </a:spcAft>
              <a:buClr>
                <a:schemeClr val="lt1"/>
              </a:buClr>
              <a:buSzPts val="2400"/>
              <a:buFont typeface="Noto Sans Symbols"/>
              <a:buChar char="⮚"/>
            </a:pPr>
            <a:r>
              <a:rPr lang="en-GB" sz="2400" b="0" i="0" u="none" strike="noStrike" cap="none" dirty="0">
                <a:solidFill>
                  <a:schemeClr val="lt1"/>
                </a:solidFill>
                <a:latin typeface="Arial"/>
                <a:ea typeface="Arial"/>
                <a:cs typeface="Arial"/>
                <a:sym typeface="Arial"/>
              </a:rPr>
              <a:t>Paper 2 and 3 (Reasoning and Problem Solving) 40 minutes. Tests the application of calculation methods and other areas of the maths curriculum such as shape, measure, geometry and statistics. </a:t>
            </a:r>
            <a:endParaRPr sz="1400" b="0" i="0" u="none" strike="noStrike" cap="none" dirty="0">
              <a:solidFill>
                <a:srgbClr val="000000"/>
              </a:solidFill>
              <a:latin typeface="Arial"/>
              <a:ea typeface="Arial"/>
              <a:cs typeface="Arial"/>
              <a:sym typeface="Arial"/>
            </a:endParaRPr>
          </a:p>
          <a:p>
            <a:pPr marL="342900" marR="0" lvl="0" indent="-190500" algn="l" rtl="0">
              <a:lnSpc>
                <a:spcPct val="100000"/>
              </a:lnSpc>
              <a:spcBef>
                <a:spcPts val="0"/>
              </a:spcBef>
              <a:spcAft>
                <a:spcPts val="0"/>
              </a:spcAft>
              <a:buClr>
                <a:schemeClr val="lt1"/>
              </a:buClr>
              <a:buSzPts val="2400"/>
              <a:buFont typeface="Noto Sans Symbols"/>
              <a:buNone/>
            </a:pPr>
            <a:endParaRPr sz="2400" b="0" i="0" u="none" strike="noStrike" cap="none" dirty="0">
              <a:solidFill>
                <a:schemeClr val="lt1"/>
              </a:solidFill>
              <a:latin typeface="Arial"/>
              <a:ea typeface="Arial"/>
              <a:cs typeface="Arial"/>
              <a:sym typeface="Arial"/>
            </a:endParaRPr>
          </a:p>
          <a:p>
            <a:pPr marL="342900" marR="0" lvl="0" indent="-342900" algn="l" rtl="0">
              <a:lnSpc>
                <a:spcPct val="100000"/>
              </a:lnSpc>
              <a:spcBef>
                <a:spcPts val="0"/>
              </a:spcBef>
              <a:spcAft>
                <a:spcPts val="0"/>
              </a:spcAft>
              <a:buClr>
                <a:schemeClr val="lt1"/>
              </a:buClr>
              <a:buSzPts val="2400"/>
              <a:buFont typeface="Noto Sans Symbols"/>
              <a:buChar char="⮚"/>
            </a:pPr>
            <a:r>
              <a:rPr lang="en-GB" sz="2400" b="0" i="0" u="none" strike="noStrike" cap="none" dirty="0">
                <a:solidFill>
                  <a:schemeClr val="lt1"/>
                </a:solidFill>
                <a:latin typeface="Arial"/>
                <a:ea typeface="Arial"/>
                <a:cs typeface="Arial"/>
                <a:sym typeface="Arial"/>
              </a:rPr>
              <a:t>Pupils must read each question carefully and there may be several steps involved  in order to find a final answer. </a:t>
            </a:r>
            <a:endParaRPr sz="2400" b="0" i="0" u="none" strike="noStrike" cap="none" dirty="0">
              <a:solidFill>
                <a:schemeClr val="lt1"/>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chemeClr val="lt1"/>
              </a:solidFill>
              <a:latin typeface="Arial"/>
              <a:ea typeface="Arial"/>
              <a:cs typeface="Arial"/>
              <a:sym typeface="Arial"/>
            </a:endParaRPr>
          </a:p>
          <a:p>
            <a:pPr marL="342900" marR="0" lvl="0" indent="-342900" algn="l" rtl="0">
              <a:lnSpc>
                <a:spcPct val="100000"/>
              </a:lnSpc>
              <a:spcBef>
                <a:spcPts val="0"/>
              </a:spcBef>
              <a:spcAft>
                <a:spcPts val="0"/>
              </a:spcAft>
              <a:buClr>
                <a:schemeClr val="lt1"/>
              </a:buClr>
              <a:buSzPts val="2400"/>
              <a:buFont typeface="Arial"/>
              <a:buChar char="⮚"/>
            </a:pPr>
            <a:r>
              <a:rPr lang="en-GB" sz="2400" b="0" i="0" u="none" strike="noStrike" cap="none" dirty="0">
                <a:solidFill>
                  <a:schemeClr val="lt1"/>
                </a:solidFill>
                <a:latin typeface="Arial"/>
                <a:ea typeface="Arial"/>
                <a:cs typeface="Arial"/>
                <a:sym typeface="Arial"/>
              </a:rPr>
              <a:t>Children can ask an adult to read a question to them.</a:t>
            </a:r>
            <a:endParaRPr sz="2400" b="0" i="0" u="none" strike="noStrike" cap="none" dirty="0">
              <a:solidFill>
                <a:schemeClr val="lt1"/>
              </a:solidFill>
              <a:latin typeface="Arial"/>
              <a:ea typeface="Arial"/>
              <a:cs typeface="Arial"/>
              <a:sym typeface="Arial"/>
            </a:endParaRPr>
          </a:p>
          <a:p>
            <a:pPr marL="571500" marR="0" lvl="0" indent="-292100" algn="l" rtl="0">
              <a:lnSpc>
                <a:spcPct val="100000"/>
              </a:lnSpc>
              <a:spcBef>
                <a:spcPts val="0"/>
              </a:spcBef>
              <a:spcAft>
                <a:spcPts val="0"/>
              </a:spcAft>
              <a:buClr>
                <a:schemeClr val="lt1"/>
              </a:buClr>
              <a:buSzPts val="4400"/>
              <a:buFont typeface="Noto Sans Symbols"/>
              <a:buNone/>
            </a:pPr>
            <a:endParaRPr sz="4400" b="0" i="0" u="none" strike="noStrike" cap="none" dirty="0">
              <a:solidFill>
                <a:srgbClr val="FFFFFF"/>
              </a:solidFill>
              <a:latin typeface="Arial"/>
              <a:ea typeface="Arial"/>
              <a:cs typeface="Arial"/>
              <a:sym typeface="Arial"/>
            </a:endParaRPr>
          </a:p>
        </p:txBody>
      </p:sp>
      <p:sp>
        <p:nvSpPr>
          <p:cNvPr id="281" name="Google Shape;281;p23"/>
          <p:cNvSpPr txBox="1"/>
          <p:nvPr/>
        </p:nvSpPr>
        <p:spPr>
          <a:xfrm>
            <a:off x="631366" y="-95765"/>
            <a:ext cx="10386000" cy="2862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6000"/>
              <a:buFont typeface="Arial"/>
              <a:buNone/>
            </a:pPr>
            <a:r>
              <a:rPr lang="en-GB" sz="6000" b="1" i="0" u="sng" strike="noStrike" cap="none" dirty="0">
                <a:solidFill>
                  <a:schemeClr val="lt1"/>
                </a:solidFill>
                <a:latin typeface="Arial"/>
                <a:ea typeface="Arial"/>
                <a:cs typeface="Arial"/>
                <a:sym typeface="Arial"/>
              </a:rPr>
              <a:t>Mathematics</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0"/>
              <a:buFont typeface="Arial"/>
              <a:buNone/>
            </a:pPr>
            <a:endParaRPr sz="6000" b="0" i="0" u="none" strike="noStrike" cap="none" dirty="0">
              <a:solidFill>
                <a:schemeClr val="lt1"/>
              </a:solidFill>
              <a:latin typeface="Arial"/>
              <a:ea typeface="Arial"/>
              <a:cs typeface="Arial"/>
              <a:sym typeface="Arial"/>
            </a:endParaRPr>
          </a:p>
          <a:p>
            <a:pPr marL="685800" marR="0" lvl="0" indent="-304800" algn="ctr" rtl="0">
              <a:lnSpc>
                <a:spcPct val="100000"/>
              </a:lnSpc>
              <a:spcBef>
                <a:spcPts val="0"/>
              </a:spcBef>
              <a:spcAft>
                <a:spcPts val="0"/>
              </a:spcAft>
              <a:buClr>
                <a:schemeClr val="lt1"/>
              </a:buClr>
              <a:buSzPts val="6000"/>
              <a:buFont typeface="Noto Sans Symbols"/>
              <a:buNone/>
            </a:pPr>
            <a:endParaRPr sz="6000" b="0" i="0" u="none" strike="noStrike" cap="none" dirty="0">
              <a:solidFill>
                <a:schemeClr val="lt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pic>
        <p:nvPicPr>
          <p:cNvPr id="286" name="Google Shape;286;p24"/>
          <p:cNvPicPr preferRelativeResize="0"/>
          <p:nvPr/>
        </p:nvPicPr>
        <p:blipFill rotWithShape="1">
          <a:blip r:embed="rId3">
            <a:alphaModFix/>
          </a:blip>
          <a:srcRect l="30805" t="12485" r="33196" b="5383"/>
          <a:stretch/>
        </p:blipFill>
        <p:spPr>
          <a:xfrm>
            <a:off x="653348" y="125553"/>
            <a:ext cx="5087157" cy="6592107"/>
          </a:xfrm>
          <a:prstGeom prst="rect">
            <a:avLst/>
          </a:prstGeom>
          <a:noFill/>
          <a:ln>
            <a:noFill/>
          </a:ln>
        </p:spPr>
      </p:pic>
      <p:pic>
        <p:nvPicPr>
          <p:cNvPr id="287" name="Google Shape;287;p24"/>
          <p:cNvPicPr preferRelativeResize="0"/>
          <p:nvPr/>
        </p:nvPicPr>
        <p:blipFill rotWithShape="1">
          <a:blip r:embed="rId4">
            <a:alphaModFix/>
          </a:blip>
          <a:srcRect l="32322" t="23757" r="32685" b="45643"/>
          <a:stretch/>
        </p:blipFill>
        <p:spPr>
          <a:xfrm>
            <a:off x="6382009" y="125553"/>
            <a:ext cx="5234425" cy="2577306"/>
          </a:xfrm>
          <a:prstGeom prst="rect">
            <a:avLst/>
          </a:prstGeom>
          <a:noFill/>
          <a:ln>
            <a:noFill/>
          </a:ln>
        </p:spPr>
      </p:pic>
      <p:pic>
        <p:nvPicPr>
          <p:cNvPr id="288" name="Google Shape;288;p24"/>
          <p:cNvPicPr preferRelativeResize="0"/>
          <p:nvPr/>
        </p:nvPicPr>
        <p:blipFill rotWithShape="1">
          <a:blip r:embed="rId5">
            <a:alphaModFix/>
          </a:blip>
          <a:srcRect l="32140" t="28683" r="32369" b="41915"/>
          <a:stretch/>
        </p:blipFill>
        <p:spPr>
          <a:xfrm>
            <a:off x="6382009" y="2873276"/>
            <a:ext cx="5277470" cy="2461837"/>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pic>
        <p:nvPicPr>
          <p:cNvPr id="293" name="Google Shape;293;p25"/>
          <p:cNvPicPr preferRelativeResize="0"/>
          <p:nvPr/>
        </p:nvPicPr>
        <p:blipFill rotWithShape="1">
          <a:blip r:embed="rId3">
            <a:alphaModFix/>
          </a:blip>
          <a:srcRect l="10613" t="26012" r="32486" b="9551"/>
          <a:stretch/>
        </p:blipFill>
        <p:spPr>
          <a:xfrm>
            <a:off x="-18075" y="102658"/>
            <a:ext cx="6001474" cy="3826742"/>
          </a:xfrm>
          <a:prstGeom prst="rect">
            <a:avLst/>
          </a:prstGeom>
          <a:noFill/>
          <a:ln>
            <a:noFill/>
          </a:ln>
        </p:spPr>
      </p:pic>
      <p:pic>
        <p:nvPicPr>
          <p:cNvPr id="294" name="Google Shape;294;p25"/>
          <p:cNvPicPr preferRelativeResize="0"/>
          <p:nvPr/>
        </p:nvPicPr>
        <p:blipFill rotWithShape="1">
          <a:blip r:embed="rId4">
            <a:alphaModFix/>
          </a:blip>
          <a:srcRect l="15669" t="37324" r="36651" b="10136"/>
          <a:stretch/>
        </p:blipFill>
        <p:spPr>
          <a:xfrm>
            <a:off x="6214775" y="1617625"/>
            <a:ext cx="6001477" cy="37233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
          <p:cNvSpPr txBox="1"/>
          <p:nvPr/>
        </p:nvSpPr>
        <p:spPr>
          <a:xfrm>
            <a:off x="1624399" y="376525"/>
            <a:ext cx="9953400" cy="1015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en-GB" sz="6000" b="1" i="0" u="sng" strike="noStrike" cap="none">
                <a:solidFill>
                  <a:schemeClr val="lt1"/>
                </a:solidFill>
                <a:latin typeface="Arial"/>
                <a:ea typeface="Arial"/>
                <a:cs typeface="Arial"/>
                <a:sym typeface="Arial"/>
              </a:rPr>
              <a:t>Overview of the evening</a:t>
            </a:r>
            <a:endParaRPr sz="1400" b="0" i="0" u="none" strike="noStrike" cap="none">
              <a:solidFill>
                <a:srgbClr val="000000"/>
              </a:solidFill>
              <a:latin typeface="Arial"/>
              <a:ea typeface="Arial"/>
              <a:cs typeface="Arial"/>
              <a:sym typeface="Arial"/>
            </a:endParaRPr>
          </a:p>
        </p:txBody>
      </p:sp>
      <p:sp>
        <p:nvSpPr>
          <p:cNvPr id="162" name="Google Shape;162;p2"/>
          <p:cNvSpPr txBox="1"/>
          <p:nvPr/>
        </p:nvSpPr>
        <p:spPr>
          <a:xfrm>
            <a:off x="465424" y="1484525"/>
            <a:ext cx="11446200" cy="4556100"/>
          </a:xfrm>
          <a:prstGeom prst="rect">
            <a:avLst/>
          </a:prstGeom>
          <a:noFill/>
          <a:ln>
            <a:noFill/>
          </a:ln>
        </p:spPr>
        <p:txBody>
          <a:bodyPr spcFirstLastPara="1" wrap="square" lIns="91425" tIns="45700" rIns="91425" bIns="45700" anchor="t" anchorCtr="0">
            <a:spAutoFit/>
          </a:bodyPr>
          <a:lstStyle/>
          <a:p>
            <a:pPr marL="857250" marR="0" lvl="0" indent="-857250" algn="l" rtl="0">
              <a:lnSpc>
                <a:spcPct val="100000"/>
              </a:lnSpc>
              <a:spcBef>
                <a:spcPts val="0"/>
              </a:spcBef>
              <a:spcAft>
                <a:spcPts val="0"/>
              </a:spcAft>
              <a:buClr>
                <a:schemeClr val="lt1"/>
              </a:buClr>
              <a:buSzPts val="5400"/>
              <a:buFont typeface="Arial"/>
              <a:buChar char="•"/>
            </a:pPr>
            <a:r>
              <a:rPr lang="en-GB" sz="5400" b="0" i="0" u="none" strike="noStrike" cap="none">
                <a:solidFill>
                  <a:schemeClr val="lt1"/>
                </a:solidFill>
                <a:latin typeface="Arial"/>
                <a:ea typeface="Arial"/>
                <a:cs typeface="Arial"/>
                <a:sym typeface="Arial"/>
              </a:rPr>
              <a:t>Year 6 expectations</a:t>
            </a:r>
            <a:endParaRPr sz="1400" b="0" i="0" u="none" strike="noStrike" cap="none">
              <a:solidFill>
                <a:srgbClr val="000000"/>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857250" marR="0" lvl="0" indent="-857250" algn="l" rtl="0">
              <a:lnSpc>
                <a:spcPct val="100000"/>
              </a:lnSpc>
              <a:spcBef>
                <a:spcPts val="0"/>
              </a:spcBef>
              <a:spcAft>
                <a:spcPts val="0"/>
              </a:spcAft>
              <a:buClr>
                <a:schemeClr val="lt1"/>
              </a:buClr>
              <a:buSzPts val="5400"/>
              <a:buFont typeface="Arial"/>
              <a:buChar char="•"/>
            </a:pPr>
            <a:r>
              <a:rPr lang="en-GB" sz="5400" b="0" i="0" u="none" strike="noStrike" cap="none">
                <a:solidFill>
                  <a:schemeClr val="lt1"/>
                </a:solidFill>
                <a:latin typeface="Arial"/>
                <a:ea typeface="Arial"/>
                <a:cs typeface="Arial"/>
                <a:sym typeface="Arial"/>
              </a:rPr>
              <a:t>SATs</a:t>
            </a:r>
            <a:endParaRPr sz="1400" b="0" i="0" u="none" strike="noStrike" cap="none">
              <a:solidFill>
                <a:srgbClr val="000000"/>
              </a:solidFill>
              <a:latin typeface="Arial"/>
              <a:ea typeface="Arial"/>
              <a:cs typeface="Arial"/>
              <a:sym typeface="Arial"/>
            </a:endParaRPr>
          </a:p>
          <a:p>
            <a:pPr marL="857250" marR="0" lvl="0" indent="-857250" algn="l" rtl="0">
              <a:lnSpc>
                <a:spcPct val="100000"/>
              </a:lnSpc>
              <a:spcBef>
                <a:spcPts val="0"/>
              </a:spcBef>
              <a:spcAft>
                <a:spcPts val="0"/>
              </a:spcAft>
              <a:buClr>
                <a:schemeClr val="lt1"/>
              </a:buClr>
              <a:buSzPts val="5400"/>
              <a:buFont typeface="Arial"/>
              <a:buChar char="•"/>
            </a:pPr>
            <a:r>
              <a:rPr lang="en-GB" sz="5400" b="0" i="0" u="none" strike="noStrike" cap="none">
                <a:solidFill>
                  <a:schemeClr val="lt1"/>
                </a:solidFill>
                <a:latin typeface="Arial"/>
                <a:ea typeface="Arial"/>
                <a:cs typeface="Arial"/>
                <a:sym typeface="Arial"/>
              </a:rPr>
              <a:t>Transition to Secondary School</a:t>
            </a:r>
            <a:endParaRPr sz="5400" b="0" i="0" u="none" strike="noStrike" cap="none">
              <a:solidFill>
                <a:schemeClr val="lt1"/>
              </a:solidFill>
              <a:latin typeface="Arial"/>
              <a:ea typeface="Arial"/>
              <a:cs typeface="Arial"/>
              <a:sym typeface="Arial"/>
            </a:endParaRPr>
          </a:p>
          <a:p>
            <a:pPr marL="857250" marR="0" lvl="0" indent="-857250" algn="l" rtl="0">
              <a:lnSpc>
                <a:spcPct val="100000"/>
              </a:lnSpc>
              <a:spcBef>
                <a:spcPts val="0"/>
              </a:spcBef>
              <a:spcAft>
                <a:spcPts val="0"/>
              </a:spcAft>
              <a:buClr>
                <a:schemeClr val="lt1"/>
              </a:buClr>
              <a:buSzPts val="5400"/>
              <a:buFont typeface="Arial"/>
              <a:buChar char="•"/>
            </a:pPr>
            <a:r>
              <a:rPr lang="en-GB" sz="5400" b="0" i="0" u="none" strike="noStrike" cap="none">
                <a:solidFill>
                  <a:schemeClr val="lt1"/>
                </a:solidFill>
                <a:latin typeface="Arial"/>
                <a:ea typeface="Arial"/>
                <a:cs typeface="Arial"/>
                <a:sym typeface="Arial"/>
              </a:rPr>
              <a:t>Bewerley Park Residential</a:t>
            </a:r>
            <a:endParaRPr sz="54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6000"/>
              <a:buFont typeface="Arial"/>
              <a:buNone/>
            </a:pPr>
            <a:endParaRPr sz="6000" b="0" i="0" u="none" strike="noStrike" cap="none">
              <a:solidFill>
                <a:schemeClr val="lt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355FE22-AE23-4CE6-B85F-A45D70DE3CE4}"/>
              </a:ext>
            </a:extLst>
          </p:cNvPr>
          <p:cNvSpPr txBox="1"/>
          <p:nvPr/>
        </p:nvSpPr>
        <p:spPr>
          <a:xfrm>
            <a:off x="3899647" y="537882"/>
            <a:ext cx="2818400" cy="1107996"/>
          </a:xfrm>
          <a:prstGeom prst="rect">
            <a:avLst/>
          </a:prstGeom>
          <a:noFill/>
        </p:spPr>
        <p:txBody>
          <a:bodyPr wrap="none" rtlCol="0">
            <a:spAutoFit/>
          </a:bodyPr>
          <a:lstStyle/>
          <a:p>
            <a:r>
              <a:rPr lang="en-US" sz="6600" dirty="0">
                <a:solidFill>
                  <a:schemeClr val="bg1"/>
                </a:solidFill>
              </a:rPr>
              <a:t>Writing</a:t>
            </a:r>
            <a:endParaRPr lang="en-GB" sz="6600" dirty="0">
              <a:solidFill>
                <a:schemeClr val="bg1"/>
              </a:solidFill>
            </a:endParaRPr>
          </a:p>
        </p:txBody>
      </p:sp>
      <p:sp>
        <p:nvSpPr>
          <p:cNvPr id="3" name="TextBox 2">
            <a:extLst>
              <a:ext uri="{FF2B5EF4-FFF2-40B4-BE49-F238E27FC236}">
                <a16:creationId xmlns:a16="http://schemas.microsoft.com/office/drawing/2014/main" id="{FB2BD426-92C6-49E6-8547-4AFBF5BF4DD1}"/>
              </a:ext>
            </a:extLst>
          </p:cNvPr>
          <p:cNvSpPr txBox="1"/>
          <p:nvPr/>
        </p:nvSpPr>
        <p:spPr>
          <a:xfrm>
            <a:off x="1147482" y="2545976"/>
            <a:ext cx="9898469" cy="3970318"/>
          </a:xfrm>
          <a:prstGeom prst="rect">
            <a:avLst/>
          </a:prstGeom>
          <a:noFill/>
        </p:spPr>
        <p:txBody>
          <a:bodyPr wrap="square" rtlCol="0">
            <a:spAutoFit/>
          </a:bodyPr>
          <a:lstStyle/>
          <a:p>
            <a:r>
              <a:rPr lang="en-US" sz="2800" dirty="0">
                <a:solidFill>
                  <a:schemeClr val="bg1"/>
                </a:solidFill>
              </a:rPr>
              <a:t>Once the SATs are over, our focus will move to writing. Writing is teacher assessed and outcomes are submitted by the end of June. We may have a moderator visit school to quality assure our judgements.</a:t>
            </a:r>
          </a:p>
          <a:p>
            <a:r>
              <a:rPr lang="en-US" sz="2800" dirty="0">
                <a:solidFill>
                  <a:schemeClr val="bg1"/>
                </a:solidFill>
              </a:rPr>
              <a:t>The judgements are as follows:</a:t>
            </a:r>
          </a:p>
          <a:p>
            <a:pPr marL="457200" indent="-457200">
              <a:buFont typeface="Arial" panose="020B0604020202020204" pitchFamily="34" charset="0"/>
              <a:buChar char="•"/>
            </a:pPr>
            <a:r>
              <a:rPr lang="en-US" sz="2800" dirty="0">
                <a:solidFill>
                  <a:schemeClr val="bg1"/>
                </a:solidFill>
              </a:rPr>
              <a:t>PKS</a:t>
            </a:r>
          </a:p>
          <a:p>
            <a:pPr marL="457200" indent="-457200">
              <a:buFont typeface="Arial" panose="020B0604020202020204" pitchFamily="34" charset="0"/>
              <a:buChar char="•"/>
            </a:pPr>
            <a:r>
              <a:rPr lang="en-US" sz="2800" dirty="0">
                <a:solidFill>
                  <a:schemeClr val="bg1"/>
                </a:solidFill>
              </a:rPr>
              <a:t>Working towards the expected standard</a:t>
            </a:r>
          </a:p>
          <a:p>
            <a:pPr marL="457200" indent="-457200">
              <a:buFont typeface="Arial" panose="020B0604020202020204" pitchFamily="34" charset="0"/>
              <a:buChar char="•"/>
            </a:pPr>
            <a:r>
              <a:rPr lang="en-US" sz="2800" dirty="0">
                <a:solidFill>
                  <a:schemeClr val="bg1"/>
                </a:solidFill>
              </a:rPr>
              <a:t>Working at the expected standard </a:t>
            </a:r>
          </a:p>
          <a:p>
            <a:pPr marL="457200" indent="-457200">
              <a:buFont typeface="Arial" panose="020B0604020202020204" pitchFamily="34" charset="0"/>
              <a:buChar char="•"/>
            </a:pPr>
            <a:r>
              <a:rPr lang="en-US" sz="2800" dirty="0">
                <a:solidFill>
                  <a:schemeClr val="bg1"/>
                </a:solidFill>
              </a:rPr>
              <a:t>Working at greater depth</a:t>
            </a:r>
            <a:endParaRPr lang="en-GB" sz="2800" dirty="0">
              <a:solidFill>
                <a:schemeClr val="bg1"/>
              </a:solidFill>
            </a:endParaRPr>
          </a:p>
        </p:txBody>
      </p:sp>
    </p:spTree>
    <p:extLst>
      <p:ext uri="{BB962C8B-B14F-4D97-AF65-F5344CB8AC3E}">
        <p14:creationId xmlns:p14="http://schemas.microsoft.com/office/powerpoint/2010/main" val="28949509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26"/>
          <p:cNvSpPr/>
          <p:nvPr/>
        </p:nvSpPr>
        <p:spPr>
          <a:xfrm>
            <a:off x="407831" y="1205165"/>
            <a:ext cx="11054366" cy="135417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a:p>
            <a:pPr marL="342900" marR="0" lvl="0" indent="-215900" algn="l" rtl="0">
              <a:lnSpc>
                <a:spcPct val="100000"/>
              </a:lnSpc>
              <a:spcBef>
                <a:spcPts val="0"/>
              </a:spcBef>
              <a:spcAft>
                <a:spcPts val="0"/>
              </a:spcAft>
              <a:buClr>
                <a:schemeClr val="lt1"/>
              </a:buClr>
              <a:buSzPts val="2000"/>
              <a:buFont typeface="Noto Sans Symbols"/>
              <a:buNone/>
            </a:pPr>
            <a:endParaRPr sz="2000" b="0" i="0" u="none" strike="noStrike" cap="none" dirty="0">
              <a:solidFill>
                <a:srgbClr val="FFFFFF"/>
              </a:solidFill>
              <a:latin typeface="Arial"/>
              <a:ea typeface="Arial"/>
              <a:cs typeface="Arial"/>
              <a:sym typeface="Arial"/>
            </a:endParaRPr>
          </a:p>
          <a:p>
            <a:pPr marL="342900" marR="0" lvl="0" indent="-342900" algn="l" rtl="0">
              <a:lnSpc>
                <a:spcPct val="100000"/>
              </a:lnSpc>
              <a:spcBef>
                <a:spcPts val="0"/>
              </a:spcBef>
              <a:spcAft>
                <a:spcPts val="0"/>
              </a:spcAft>
              <a:buClr>
                <a:srgbClr val="FFFFFF"/>
              </a:buClr>
              <a:buSzPts val="2000"/>
              <a:buFont typeface="Noto Sans Symbols"/>
              <a:buChar char="⮚"/>
            </a:pPr>
            <a:r>
              <a:rPr lang="en-GB" sz="2000" b="0" i="0" u="none" strike="noStrike" cap="none" dirty="0">
                <a:solidFill>
                  <a:srgbClr val="FFFFFF"/>
                </a:solidFill>
                <a:latin typeface="Arial"/>
                <a:ea typeface="Arial"/>
                <a:cs typeface="Arial"/>
                <a:sym typeface="Arial"/>
              </a:rPr>
              <a:t>CPG revision books available</a:t>
            </a:r>
            <a:r>
              <a:rPr lang="en-GB" sz="2400" dirty="0">
                <a:solidFill>
                  <a:srgbClr val="FFFFFF"/>
                </a:solidFill>
              </a:rPr>
              <a:t> (order by tomorrow).</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rgbClr val="FFFFFF"/>
              </a:solidFill>
              <a:latin typeface="Arial"/>
              <a:ea typeface="Arial"/>
              <a:cs typeface="Arial"/>
              <a:sym typeface="Arial"/>
            </a:endParaRPr>
          </a:p>
        </p:txBody>
      </p:sp>
      <p:sp>
        <p:nvSpPr>
          <p:cNvPr id="301" name="Google Shape;301;p26"/>
          <p:cNvSpPr txBox="1"/>
          <p:nvPr/>
        </p:nvSpPr>
        <p:spPr>
          <a:xfrm>
            <a:off x="1072936" y="0"/>
            <a:ext cx="8961300" cy="1015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6000"/>
              <a:buFont typeface="Arial"/>
              <a:buNone/>
            </a:pPr>
            <a:r>
              <a:rPr lang="en-GB" sz="6000" b="1" i="0" u="sng" strike="noStrike" cap="none" dirty="0">
                <a:solidFill>
                  <a:schemeClr val="lt1"/>
                </a:solidFill>
                <a:latin typeface="Arial"/>
                <a:ea typeface="Arial"/>
                <a:cs typeface="Arial"/>
                <a:sym typeface="Arial"/>
              </a:rPr>
              <a:t>How can you help?</a:t>
            </a:r>
            <a:endParaRPr sz="6000" b="0" i="0" u="none" strike="noStrike" cap="none" dirty="0">
              <a:solidFill>
                <a:schemeClr val="lt1"/>
              </a:solidFill>
              <a:latin typeface="Arial"/>
              <a:ea typeface="Arial"/>
              <a:cs typeface="Arial"/>
              <a:sym typeface="Arial"/>
            </a:endParaRPr>
          </a:p>
        </p:txBody>
      </p:sp>
      <p:pic>
        <p:nvPicPr>
          <p:cNvPr id="302" name="Google Shape;302;p26"/>
          <p:cNvPicPr preferRelativeResize="0"/>
          <p:nvPr/>
        </p:nvPicPr>
        <p:blipFill rotWithShape="1">
          <a:blip r:embed="rId3">
            <a:alphaModFix/>
          </a:blip>
          <a:srcRect l="26374" t="61576" r="52562" b="12515"/>
          <a:stretch/>
        </p:blipFill>
        <p:spPr>
          <a:xfrm>
            <a:off x="963643" y="3053449"/>
            <a:ext cx="3194614" cy="2212603"/>
          </a:xfrm>
          <a:prstGeom prst="rect">
            <a:avLst/>
          </a:prstGeom>
          <a:noFill/>
          <a:ln>
            <a:noFill/>
          </a:ln>
        </p:spPr>
      </p:pic>
      <p:pic>
        <p:nvPicPr>
          <p:cNvPr id="2" name="Picture 1">
            <a:extLst>
              <a:ext uri="{FF2B5EF4-FFF2-40B4-BE49-F238E27FC236}">
                <a16:creationId xmlns:a16="http://schemas.microsoft.com/office/drawing/2014/main" id="{B4873837-E19D-4628-85DB-8A62ACCCBA6C}"/>
              </a:ext>
            </a:extLst>
          </p:cNvPr>
          <p:cNvPicPr>
            <a:picLocks noChangeAspect="1"/>
          </p:cNvPicPr>
          <p:nvPr/>
        </p:nvPicPr>
        <p:blipFill>
          <a:blip r:embed="rId4"/>
          <a:stretch>
            <a:fillRect/>
          </a:stretch>
        </p:blipFill>
        <p:spPr>
          <a:xfrm>
            <a:off x="4947864" y="2419394"/>
            <a:ext cx="5344271" cy="3381847"/>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27"/>
          <p:cNvSpPr txBox="1"/>
          <p:nvPr/>
        </p:nvSpPr>
        <p:spPr>
          <a:xfrm>
            <a:off x="167498" y="120125"/>
            <a:ext cx="9085500" cy="2862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6000"/>
              <a:buFont typeface="Arial"/>
              <a:buNone/>
            </a:pPr>
            <a:r>
              <a:rPr lang="en-GB" sz="6000" b="1" i="0" u="sng" strike="noStrike" cap="none">
                <a:solidFill>
                  <a:schemeClr val="lt1"/>
                </a:solidFill>
                <a:latin typeface="Arial"/>
                <a:ea typeface="Arial"/>
                <a:cs typeface="Arial"/>
                <a:sym typeface="Arial"/>
              </a:rPr>
              <a:t>How can you help?</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0"/>
              <a:buFont typeface="Arial"/>
              <a:buNone/>
            </a:pPr>
            <a:endParaRPr sz="6000" b="0" i="0" u="none" strike="noStrike" cap="none">
              <a:solidFill>
                <a:schemeClr val="lt1"/>
              </a:solidFill>
              <a:latin typeface="Arial"/>
              <a:ea typeface="Arial"/>
              <a:cs typeface="Arial"/>
              <a:sym typeface="Arial"/>
            </a:endParaRPr>
          </a:p>
          <a:p>
            <a:pPr marL="685800" marR="0" lvl="0" indent="-304800" algn="ctr" rtl="0">
              <a:lnSpc>
                <a:spcPct val="100000"/>
              </a:lnSpc>
              <a:spcBef>
                <a:spcPts val="0"/>
              </a:spcBef>
              <a:spcAft>
                <a:spcPts val="0"/>
              </a:spcAft>
              <a:buClr>
                <a:schemeClr val="lt1"/>
              </a:buClr>
              <a:buSzPts val="6000"/>
              <a:buFont typeface="Noto Sans Symbols"/>
              <a:buNone/>
            </a:pPr>
            <a:endParaRPr sz="6000" b="0" i="0" u="none" strike="noStrike" cap="none">
              <a:solidFill>
                <a:schemeClr val="lt1"/>
              </a:solidFill>
              <a:latin typeface="Arial"/>
              <a:ea typeface="Arial"/>
              <a:cs typeface="Arial"/>
              <a:sym typeface="Arial"/>
            </a:endParaRPr>
          </a:p>
        </p:txBody>
      </p:sp>
      <p:sp>
        <p:nvSpPr>
          <p:cNvPr id="314" name="Google Shape;314;p27"/>
          <p:cNvSpPr/>
          <p:nvPr/>
        </p:nvSpPr>
        <p:spPr>
          <a:xfrm>
            <a:off x="367073" y="1460593"/>
            <a:ext cx="11530885" cy="4708941"/>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FFFFFF"/>
              </a:buClr>
              <a:buSzPts val="2400"/>
              <a:buFont typeface="Noto Sans Symbols"/>
              <a:buChar char="⮚"/>
            </a:pPr>
            <a:r>
              <a:rPr lang="en-GB" sz="2400" b="0" i="0" u="none" strike="noStrike" cap="none" dirty="0">
                <a:solidFill>
                  <a:srgbClr val="FFFFFF"/>
                </a:solidFill>
                <a:latin typeface="Arial"/>
                <a:ea typeface="Arial"/>
                <a:cs typeface="Arial"/>
                <a:sym typeface="Arial"/>
              </a:rPr>
              <a:t>First and foremost, support and reassure your child that there is nothing to worry about and that all we can ask for is them to try their best. Praise and encouragement works wonders!</a:t>
            </a: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1200"/>
              </a:spcBef>
              <a:spcAft>
                <a:spcPts val="0"/>
              </a:spcAft>
              <a:buClr>
                <a:srgbClr val="FFFFFF"/>
              </a:buClr>
              <a:buSzPts val="2400"/>
              <a:buFont typeface="Noto Sans Symbols"/>
              <a:buChar char="⮚"/>
            </a:pPr>
            <a:r>
              <a:rPr lang="en-GB" sz="2400" b="0" i="0" u="none" strike="noStrike" cap="none" dirty="0">
                <a:solidFill>
                  <a:srgbClr val="FFFFFF"/>
                </a:solidFill>
                <a:latin typeface="Arial"/>
                <a:ea typeface="Arial"/>
                <a:cs typeface="Arial"/>
                <a:sym typeface="Arial"/>
              </a:rPr>
              <a:t>Ensure your child has the best possible attendance at school.</a:t>
            </a: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1200"/>
              </a:spcBef>
              <a:spcAft>
                <a:spcPts val="0"/>
              </a:spcAft>
              <a:buClr>
                <a:schemeClr val="lt1"/>
              </a:buClr>
              <a:buSzPts val="2400"/>
              <a:buFont typeface="Noto Sans Symbols"/>
              <a:buChar char="⮚"/>
            </a:pPr>
            <a:r>
              <a:rPr lang="en-GB" sz="2400" b="0" i="0" u="none" strike="noStrike" cap="none" dirty="0">
                <a:solidFill>
                  <a:schemeClr val="lt1"/>
                </a:solidFill>
                <a:latin typeface="Arial"/>
                <a:ea typeface="Arial"/>
                <a:cs typeface="Arial"/>
                <a:sym typeface="Arial"/>
              </a:rPr>
              <a:t>Regular spelling and arithmetic (e.g. times tables) practise will be useful.</a:t>
            </a: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1200"/>
              </a:spcBef>
              <a:spcAft>
                <a:spcPts val="0"/>
              </a:spcAft>
              <a:buClr>
                <a:schemeClr val="lt1"/>
              </a:buClr>
              <a:buSzPts val="2400"/>
              <a:buFont typeface="Noto Sans Symbols"/>
              <a:buChar char="⮚"/>
            </a:pPr>
            <a:r>
              <a:rPr lang="en-GB" sz="2400" b="0" i="0" u="none" strike="noStrike" cap="none" dirty="0">
                <a:solidFill>
                  <a:schemeClr val="lt1"/>
                </a:solidFill>
                <a:latin typeface="Arial"/>
                <a:ea typeface="Arial"/>
                <a:cs typeface="Arial"/>
                <a:sym typeface="Arial"/>
              </a:rPr>
              <a:t>Listen to your child read regularly and discuss what they are reading with them.</a:t>
            </a:r>
            <a:endParaRPr sz="1400" b="0" i="0" u="none" strike="noStrike" cap="none" dirty="0">
              <a:solidFill>
                <a:srgbClr val="000000"/>
              </a:solidFill>
              <a:latin typeface="Arial"/>
              <a:ea typeface="Arial"/>
              <a:cs typeface="Arial"/>
              <a:sym typeface="Arial"/>
            </a:endParaRPr>
          </a:p>
          <a:p>
            <a:pPr marL="342900" marR="0" lvl="0" indent="-342900" algn="l" rtl="0">
              <a:lnSpc>
                <a:spcPct val="100000"/>
              </a:lnSpc>
              <a:spcBef>
                <a:spcPts val="1200"/>
              </a:spcBef>
              <a:spcAft>
                <a:spcPts val="0"/>
              </a:spcAft>
              <a:buClr>
                <a:schemeClr val="lt1"/>
              </a:buClr>
              <a:buSzPts val="2400"/>
              <a:buFont typeface="Noto Sans Symbols"/>
              <a:buChar char="⮚"/>
            </a:pPr>
            <a:r>
              <a:rPr lang="en-GB" sz="2400" b="0" i="0" u="none" strike="noStrike" cap="none" dirty="0">
                <a:solidFill>
                  <a:schemeClr val="lt1"/>
                </a:solidFill>
                <a:latin typeface="Arial"/>
                <a:ea typeface="Arial"/>
                <a:cs typeface="Arial"/>
                <a:sym typeface="Arial"/>
              </a:rPr>
              <a:t>Talk to your child about what they have learnt at school.</a:t>
            </a:r>
            <a:endParaRPr sz="1400" b="0" i="0" u="none" strike="noStrike" cap="none" dirty="0">
              <a:solidFill>
                <a:srgbClr val="000000"/>
              </a:solidFill>
              <a:latin typeface="Arial"/>
              <a:ea typeface="Arial"/>
              <a:cs typeface="Arial"/>
              <a:sym typeface="Arial"/>
            </a:endParaRPr>
          </a:p>
          <a:p>
            <a:pPr marL="342900" marR="0" lvl="0" indent="-342900" algn="l" rtl="0">
              <a:lnSpc>
                <a:spcPct val="100000"/>
              </a:lnSpc>
              <a:spcBef>
                <a:spcPts val="1200"/>
              </a:spcBef>
              <a:spcAft>
                <a:spcPts val="0"/>
              </a:spcAft>
              <a:buClr>
                <a:schemeClr val="lt1"/>
              </a:buClr>
              <a:buSzPts val="2400"/>
              <a:buFont typeface="Noto Sans Symbols"/>
              <a:buChar char="⮚"/>
            </a:pPr>
            <a:r>
              <a:rPr lang="en-GB" sz="2400" b="0" i="0" u="none" strike="noStrike" cap="none" dirty="0">
                <a:solidFill>
                  <a:schemeClr val="lt1"/>
                </a:solidFill>
                <a:latin typeface="Arial"/>
                <a:ea typeface="Arial"/>
                <a:cs typeface="Arial"/>
                <a:sym typeface="Arial"/>
              </a:rPr>
              <a:t>Make sure your child has plenty sleep and a healthy breakfast each morning. </a:t>
            </a:r>
            <a:endParaRPr sz="1400" b="0" i="0" u="none" strike="noStrike" cap="none" dirty="0">
              <a:solidFill>
                <a:srgbClr val="000000"/>
              </a:solidFill>
              <a:latin typeface="Arial"/>
              <a:ea typeface="Arial"/>
              <a:cs typeface="Arial"/>
              <a:sym typeface="Arial"/>
            </a:endParaRPr>
          </a:p>
          <a:p>
            <a:pPr marL="285750" marR="0" lvl="0" indent="-133350" algn="l" rtl="0">
              <a:lnSpc>
                <a:spcPct val="100000"/>
              </a:lnSpc>
              <a:spcBef>
                <a:spcPts val="1200"/>
              </a:spcBef>
              <a:spcAft>
                <a:spcPts val="0"/>
              </a:spcAft>
              <a:buClr>
                <a:schemeClr val="lt1"/>
              </a:buClr>
              <a:buSzPts val="2400"/>
              <a:buFont typeface="Noto Sans Symbols"/>
              <a:buNone/>
            </a:pPr>
            <a:endParaRPr sz="2400" b="0" i="0" u="none" strike="noStrike" cap="none" dirty="0">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rgbClr val="FFFFFF"/>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43"/>
          <p:cNvSpPr/>
          <p:nvPr/>
        </p:nvSpPr>
        <p:spPr>
          <a:xfrm>
            <a:off x="0" y="921225"/>
            <a:ext cx="12523800" cy="2308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7200"/>
              <a:buFont typeface="Arial"/>
              <a:buNone/>
            </a:pPr>
            <a:r>
              <a:rPr lang="en-GB" sz="7200" b="1" i="0" u="sng" strike="noStrike" cap="none" dirty="0">
                <a:solidFill>
                  <a:schemeClr val="lt1"/>
                </a:solidFill>
                <a:latin typeface="Arial"/>
                <a:ea typeface="Arial"/>
                <a:cs typeface="Arial"/>
                <a:sym typeface="Arial"/>
              </a:rPr>
              <a:t>  Transition to Secondary </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200"/>
              <a:buFont typeface="Arial"/>
              <a:buNone/>
            </a:pPr>
            <a:r>
              <a:rPr lang="en-GB" sz="7200" b="1" i="0" u="sng" strike="noStrike" cap="none" dirty="0">
                <a:solidFill>
                  <a:schemeClr val="lt1"/>
                </a:solidFill>
                <a:latin typeface="Arial"/>
                <a:ea typeface="Arial"/>
                <a:cs typeface="Arial"/>
                <a:sym typeface="Arial"/>
              </a:rPr>
              <a:t>School</a:t>
            </a:r>
            <a:endParaRPr sz="1400" b="0" i="0" u="none" strike="noStrike" cap="none" dirty="0">
              <a:solidFill>
                <a:srgbClr val="000000"/>
              </a:solidFill>
              <a:latin typeface="Arial"/>
              <a:ea typeface="Arial"/>
              <a:cs typeface="Arial"/>
              <a:sym typeface="Arial"/>
            </a:endParaRPr>
          </a:p>
        </p:txBody>
      </p:sp>
      <p:sp>
        <p:nvSpPr>
          <p:cNvPr id="320" name="Google Shape;320;p43"/>
          <p:cNvSpPr/>
          <p:nvPr/>
        </p:nvSpPr>
        <p:spPr>
          <a:xfrm>
            <a:off x="439974" y="4224741"/>
            <a:ext cx="2743200" cy="2077500"/>
          </a:xfrm>
          <a:prstGeom prst="rect">
            <a:avLst/>
          </a:prstGeom>
          <a:solidFill>
            <a:srgbClr val="C00000"/>
          </a:solidFill>
          <a:ln w="19050" cap="rnd" cmpd="sng">
            <a:solidFill>
              <a:srgbClr val="800F0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0" i="0" u="none" strike="noStrike" cap="none">
              <a:solidFill>
                <a:srgbClr val="840F0E"/>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800"/>
              <a:buFont typeface="Arial"/>
              <a:buNone/>
            </a:pPr>
            <a:r>
              <a:rPr lang="en-GB" sz="2800" b="0" i="0" u="none" strike="noStrike" cap="none">
                <a:solidFill>
                  <a:schemeClr val="dk1"/>
                </a:solidFill>
                <a:latin typeface="Arial"/>
                <a:ea typeface="Arial"/>
                <a:cs typeface="Arial"/>
                <a:sym typeface="Arial"/>
              </a:rPr>
              <a:t>Growing up is hard to do – friendships and relationships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rgbClr val="840F0E"/>
              </a:solidFill>
              <a:latin typeface="Arial"/>
              <a:ea typeface="Arial"/>
              <a:cs typeface="Arial"/>
              <a:sym typeface="Arial"/>
            </a:endParaRPr>
          </a:p>
        </p:txBody>
      </p:sp>
      <p:sp>
        <p:nvSpPr>
          <p:cNvPr id="321" name="Google Shape;321;p43"/>
          <p:cNvSpPr/>
          <p:nvPr/>
        </p:nvSpPr>
        <p:spPr>
          <a:xfrm>
            <a:off x="4488784" y="3538422"/>
            <a:ext cx="2743200" cy="2077500"/>
          </a:xfrm>
          <a:prstGeom prst="rect">
            <a:avLst/>
          </a:prstGeom>
          <a:solidFill>
            <a:srgbClr val="FFC000"/>
          </a:solidFill>
          <a:ln w="19050" cap="rnd" cmpd="sng">
            <a:solidFill>
              <a:srgbClr val="800F0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r>
              <a:rPr lang="en-GB" sz="2800" b="0" i="0" u="none" strike="noStrike" cap="none">
                <a:solidFill>
                  <a:schemeClr val="dk1"/>
                </a:solidFill>
                <a:latin typeface="Arial"/>
                <a:ea typeface="Arial"/>
                <a:cs typeface="Arial"/>
                <a:sym typeface="Arial"/>
              </a:rPr>
              <a:t>When and how does transition happen</a:t>
            </a:r>
            <a:r>
              <a:rPr lang="en-GB" sz="2800" b="0" i="0" u="none" strike="noStrike" cap="none">
                <a:solidFill>
                  <a:srgbClr val="840F0E"/>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840F0E"/>
              </a:solidFill>
              <a:latin typeface="Arial"/>
              <a:ea typeface="Arial"/>
              <a:cs typeface="Arial"/>
              <a:sym typeface="Arial"/>
            </a:endParaRPr>
          </a:p>
        </p:txBody>
      </p:sp>
      <p:sp>
        <p:nvSpPr>
          <p:cNvPr id="322" name="Google Shape;322;p43"/>
          <p:cNvSpPr/>
          <p:nvPr/>
        </p:nvSpPr>
        <p:spPr>
          <a:xfrm>
            <a:off x="9001313" y="4057242"/>
            <a:ext cx="2744100" cy="2077500"/>
          </a:xfrm>
          <a:prstGeom prst="rect">
            <a:avLst/>
          </a:prstGeom>
          <a:solidFill>
            <a:srgbClr val="92D050"/>
          </a:solidFill>
          <a:ln w="19050" cap="rnd" cmpd="sng">
            <a:solidFill>
              <a:srgbClr val="800F0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en-GB" sz="3200" b="0" i="0" u="none" strike="noStrike" cap="none">
                <a:solidFill>
                  <a:schemeClr val="dk1"/>
                </a:solidFill>
                <a:latin typeface="Arial"/>
                <a:ea typeface="Arial"/>
                <a:cs typeface="Arial"/>
                <a:sym typeface="Arial"/>
              </a:rPr>
              <a:t>Who is there to help?</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840F0E"/>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45"/>
          <p:cNvSpPr/>
          <p:nvPr/>
        </p:nvSpPr>
        <p:spPr>
          <a:xfrm>
            <a:off x="300990" y="923329"/>
            <a:ext cx="12024574"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800"/>
              <a:buFont typeface="Arial"/>
              <a:buNone/>
            </a:pPr>
            <a:r>
              <a:rPr lang="en-GB" sz="4800" b="1" i="0" u="sng" strike="noStrike" cap="none">
                <a:solidFill>
                  <a:schemeClr val="lt1"/>
                </a:solidFill>
                <a:latin typeface="Arial"/>
                <a:ea typeface="Arial"/>
                <a:cs typeface="Arial"/>
                <a:sym typeface="Arial"/>
              </a:rPr>
              <a:t>When and how does transition happen?</a:t>
            </a:r>
            <a:endParaRPr sz="1400" b="0" i="0" u="none" strike="noStrike" cap="none">
              <a:solidFill>
                <a:srgbClr val="000000"/>
              </a:solidFill>
              <a:latin typeface="Arial"/>
              <a:ea typeface="Arial"/>
              <a:cs typeface="Arial"/>
              <a:sym typeface="Arial"/>
            </a:endParaRPr>
          </a:p>
        </p:txBody>
      </p:sp>
      <p:sp>
        <p:nvSpPr>
          <p:cNvPr id="335" name="Google Shape;335;p45"/>
          <p:cNvSpPr txBox="1"/>
          <p:nvPr/>
        </p:nvSpPr>
        <p:spPr>
          <a:xfrm>
            <a:off x="398451" y="1754326"/>
            <a:ext cx="11562523" cy="4525963"/>
          </a:xfrm>
          <a:prstGeom prst="rect">
            <a:avLst/>
          </a:prstGeom>
          <a:noFill/>
          <a:ln>
            <a:noFill/>
          </a:ln>
        </p:spPr>
        <p:txBody>
          <a:bodyPr spcFirstLastPara="1" wrap="square" lIns="91425" tIns="45700" rIns="91425" bIns="45700" anchor="t" anchorCtr="0">
            <a:noAutofit/>
          </a:bodyPr>
          <a:lstStyle/>
          <a:p>
            <a:pPr marL="285750" marR="0" lvl="0" indent="-285750" algn="l" rtl="0">
              <a:lnSpc>
                <a:spcPct val="100000"/>
              </a:lnSpc>
              <a:spcBef>
                <a:spcPts val="0"/>
              </a:spcBef>
              <a:spcAft>
                <a:spcPts val="0"/>
              </a:spcAft>
              <a:buClr>
                <a:schemeClr val="lt1"/>
              </a:buClr>
              <a:buSzPts val="1920"/>
              <a:buFont typeface="Noto Sans Symbols"/>
              <a:buChar char="⮚"/>
            </a:pPr>
            <a:r>
              <a:rPr lang="en-GB" sz="2400" b="0" i="0" u="none" strike="noStrike" cap="none" dirty="0">
                <a:solidFill>
                  <a:schemeClr val="lt1"/>
                </a:solidFill>
                <a:latin typeface="Arial"/>
                <a:ea typeface="Arial"/>
                <a:cs typeface="Arial"/>
                <a:sym typeface="Arial"/>
              </a:rPr>
              <a:t>On Monday 2nd March, families will find out which secondary school their child has been offered a place at – you will need to accept this or appeal if unhappy with the allocation offer. </a:t>
            </a: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1080"/>
              </a:spcBef>
              <a:spcAft>
                <a:spcPts val="0"/>
              </a:spcAft>
              <a:buClr>
                <a:schemeClr val="lt1"/>
              </a:buClr>
              <a:buSzPts val="1920"/>
              <a:buFont typeface="Noto Sans Symbols"/>
              <a:buChar char="⮚"/>
            </a:pPr>
            <a:r>
              <a:rPr lang="en-GB" sz="2400" b="0" i="0" u="none" strike="noStrike" cap="none" dirty="0">
                <a:solidFill>
                  <a:schemeClr val="lt1"/>
                </a:solidFill>
                <a:latin typeface="Arial"/>
                <a:ea typeface="Arial"/>
                <a:cs typeface="Arial"/>
                <a:sym typeface="Arial"/>
              </a:rPr>
              <a:t>Once the children have taken their SATs in May, members of staff from secondary schools will begin to come to </a:t>
            </a:r>
            <a:r>
              <a:rPr lang="en-GB" sz="2400" b="0" i="0" u="none" strike="noStrike" cap="none" dirty="0" err="1">
                <a:solidFill>
                  <a:schemeClr val="lt1"/>
                </a:solidFill>
                <a:latin typeface="Arial"/>
                <a:ea typeface="Arial"/>
                <a:cs typeface="Arial"/>
                <a:sym typeface="Arial"/>
              </a:rPr>
              <a:t>Blakehill</a:t>
            </a:r>
            <a:r>
              <a:rPr lang="en-GB" sz="2400" b="0" i="0" u="none" strike="noStrike" cap="none" dirty="0">
                <a:solidFill>
                  <a:schemeClr val="lt1"/>
                </a:solidFill>
                <a:latin typeface="Arial"/>
                <a:ea typeface="Arial"/>
                <a:cs typeface="Arial"/>
                <a:sym typeface="Arial"/>
              </a:rPr>
              <a:t> to meet the children prior to their transition day. </a:t>
            </a: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1080"/>
              </a:spcBef>
              <a:spcAft>
                <a:spcPts val="0"/>
              </a:spcAft>
              <a:buClr>
                <a:schemeClr val="lt1"/>
              </a:buClr>
              <a:buSzPts val="1920"/>
              <a:buFont typeface="Noto Sans Symbols"/>
              <a:buChar char="⮚"/>
            </a:pPr>
            <a:r>
              <a:rPr lang="en-GB" sz="2400" b="0" i="0" u="none" strike="noStrike" cap="none" dirty="0">
                <a:solidFill>
                  <a:schemeClr val="lt1"/>
                </a:solidFill>
                <a:latin typeface="Arial"/>
                <a:ea typeface="Arial"/>
                <a:cs typeface="Arial"/>
                <a:sym typeface="Arial"/>
              </a:rPr>
              <a:t>Early July  - most children attending secondary schools in Bradford have their transition day. 	We will let you know the date when it is confirmed.</a:t>
            </a: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600"/>
              </a:spcBef>
              <a:spcAft>
                <a:spcPts val="0"/>
              </a:spcAft>
              <a:buClr>
                <a:schemeClr val="lt1"/>
              </a:buClr>
              <a:buSzPts val="1920"/>
              <a:buFont typeface="Noto Sans Symbols"/>
              <a:buChar char="⮚"/>
            </a:pPr>
            <a:r>
              <a:rPr lang="en-GB" sz="2400" b="0" i="0" u="none" strike="noStrike" cap="none" dirty="0">
                <a:solidFill>
                  <a:schemeClr val="lt1"/>
                </a:solidFill>
                <a:latin typeface="Arial"/>
                <a:ea typeface="Arial"/>
                <a:cs typeface="Arial"/>
                <a:sym typeface="Arial"/>
              </a:rPr>
              <a:t>Children who we feel need extra support during transition will have additional sessions at their school before and after this date. </a:t>
            </a: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920"/>
              <a:buFont typeface="Noto Sans Symbols"/>
              <a:buChar char="⮚"/>
            </a:pPr>
            <a:r>
              <a:rPr lang="en-GB" sz="2400" b="0" i="0" u="none" strike="noStrike" cap="none" dirty="0">
                <a:solidFill>
                  <a:schemeClr val="lt1"/>
                </a:solidFill>
                <a:latin typeface="Arial"/>
                <a:ea typeface="Arial"/>
                <a:cs typeface="Arial"/>
                <a:sym typeface="Arial"/>
              </a:rPr>
              <a:t>Children attending Leeds Secondary Schools may have a different transition day. </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46"/>
          <p:cNvSpPr/>
          <p:nvPr/>
        </p:nvSpPr>
        <p:spPr>
          <a:xfrm>
            <a:off x="1" y="131175"/>
            <a:ext cx="9882300" cy="1015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6000"/>
              <a:buFont typeface="Arial"/>
              <a:buNone/>
            </a:pPr>
            <a:r>
              <a:rPr lang="en-GB" sz="6000" b="1" i="0" u="sng" strike="noStrike" cap="none">
                <a:solidFill>
                  <a:schemeClr val="lt1"/>
                </a:solidFill>
                <a:latin typeface="Arial"/>
                <a:ea typeface="Arial"/>
                <a:cs typeface="Arial"/>
                <a:sym typeface="Arial"/>
              </a:rPr>
              <a:t>Who is there to help?</a:t>
            </a:r>
            <a:endParaRPr sz="1400" b="0" i="0" u="none" strike="noStrike" cap="none">
              <a:solidFill>
                <a:srgbClr val="000000"/>
              </a:solidFill>
              <a:latin typeface="Arial"/>
              <a:ea typeface="Arial"/>
              <a:cs typeface="Arial"/>
              <a:sym typeface="Arial"/>
            </a:endParaRPr>
          </a:p>
        </p:txBody>
      </p:sp>
      <p:sp>
        <p:nvSpPr>
          <p:cNvPr id="341" name="Google Shape;341;p46"/>
          <p:cNvSpPr txBox="1"/>
          <p:nvPr/>
        </p:nvSpPr>
        <p:spPr>
          <a:xfrm>
            <a:off x="431515" y="1146828"/>
            <a:ext cx="11562523" cy="4525963"/>
          </a:xfrm>
          <a:prstGeom prst="rect">
            <a:avLst/>
          </a:prstGeom>
          <a:noFill/>
          <a:ln>
            <a:noFill/>
          </a:ln>
        </p:spPr>
        <p:txBody>
          <a:bodyPr spcFirstLastPara="1" wrap="square" lIns="91425" tIns="45700" rIns="91425" bIns="45700" anchor="t" anchorCtr="0">
            <a:noAutofit/>
          </a:bodyPr>
          <a:lstStyle/>
          <a:p>
            <a:pPr marL="285750" marR="0" lvl="0" indent="-285750" algn="l" rtl="0">
              <a:lnSpc>
                <a:spcPct val="100000"/>
              </a:lnSpc>
              <a:spcBef>
                <a:spcPts val="0"/>
              </a:spcBef>
              <a:spcAft>
                <a:spcPts val="0"/>
              </a:spcAft>
              <a:buClr>
                <a:schemeClr val="lt1"/>
              </a:buClr>
              <a:buSzPts val="2240"/>
              <a:buFont typeface="Noto Sans Symbols"/>
              <a:buChar char="⮚"/>
            </a:pPr>
            <a:r>
              <a:rPr lang="en-GB" sz="2800" b="0" i="0" u="none" strike="noStrike" cap="none" dirty="0">
                <a:solidFill>
                  <a:schemeClr val="lt1"/>
                </a:solidFill>
                <a:latin typeface="Arial"/>
                <a:ea typeface="Arial"/>
                <a:cs typeface="Arial"/>
                <a:sym typeface="Arial"/>
              </a:rPr>
              <a:t>Within school, </a:t>
            </a:r>
            <a:r>
              <a:rPr lang="en-GB" sz="2800" dirty="0">
                <a:solidFill>
                  <a:schemeClr val="lt1"/>
                </a:solidFill>
              </a:rPr>
              <a:t>class teachers </a:t>
            </a:r>
            <a:r>
              <a:rPr lang="en-GB" sz="2800" b="0" i="0" u="none" strike="noStrike" cap="none" dirty="0">
                <a:solidFill>
                  <a:schemeClr val="lt1"/>
                </a:solidFill>
                <a:latin typeface="Arial"/>
                <a:ea typeface="Arial"/>
                <a:cs typeface="Arial"/>
                <a:sym typeface="Arial"/>
              </a:rPr>
              <a:t>will co-ordinate the transition process, liaising with school.</a:t>
            </a: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1160"/>
              </a:spcBef>
              <a:spcAft>
                <a:spcPts val="0"/>
              </a:spcAft>
              <a:buClr>
                <a:schemeClr val="lt1"/>
              </a:buClr>
              <a:buSzPts val="2240"/>
              <a:buFont typeface="Noto Sans Symbols"/>
              <a:buChar char="⮚"/>
            </a:pPr>
            <a:r>
              <a:rPr lang="en-GB" sz="2800" b="0" i="0" u="none" strike="noStrike" cap="none" dirty="0">
                <a:solidFill>
                  <a:schemeClr val="lt1"/>
                </a:solidFill>
                <a:latin typeface="Arial"/>
                <a:ea typeface="Arial"/>
                <a:cs typeface="Arial"/>
                <a:sym typeface="Arial"/>
              </a:rPr>
              <a:t>Mrs Shaw will provide additional support around transition. </a:t>
            </a: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1160"/>
              </a:spcBef>
              <a:spcAft>
                <a:spcPts val="0"/>
              </a:spcAft>
              <a:buClr>
                <a:schemeClr val="lt1"/>
              </a:buClr>
              <a:buSzPts val="2240"/>
              <a:buFont typeface="Noto Sans Symbols"/>
              <a:buChar char="⮚"/>
            </a:pPr>
            <a:r>
              <a:rPr lang="en-GB" sz="2800" b="0" i="0" u="none" strike="noStrike" cap="none" dirty="0">
                <a:solidFill>
                  <a:schemeClr val="lt1"/>
                </a:solidFill>
                <a:latin typeface="Arial"/>
                <a:ea typeface="Arial"/>
                <a:cs typeface="Arial"/>
                <a:sym typeface="Arial"/>
              </a:rPr>
              <a:t>Either Mrs Shaw or Year 6 TAs will attend the extra transition sessions with children. </a:t>
            </a: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1160"/>
              </a:spcBef>
              <a:spcAft>
                <a:spcPts val="0"/>
              </a:spcAft>
              <a:buClr>
                <a:schemeClr val="lt1"/>
              </a:buClr>
              <a:buSzPts val="2240"/>
              <a:buFont typeface="Noto Sans Symbols"/>
              <a:buChar char="⮚"/>
            </a:pPr>
            <a:r>
              <a:rPr lang="en-GB" sz="2800" b="0" i="0" u="none" strike="noStrike" cap="none" dirty="0">
                <a:solidFill>
                  <a:schemeClr val="lt1"/>
                </a:solidFill>
                <a:latin typeface="Arial"/>
                <a:ea typeface="Arial"/>
                <a:cs typeface="Arial"/>
                <a:sym typeface="Arial"/>
              </a:rPr>
              <a:t>Secondary schools will run a parents evening around the time of transition where key information will be shared. </a:t>
            </a: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600"/>
              </a:spcBef>
              <a:spcAft>
                <a:spcPts val="0"/>
              </a:spcAft>
              <a:buClr>
                <a:schemeClr val="lt1"/>
              </a:buClr>
              <a:buSzPts val="2240"/>
              <a:buFont typeface="Noto Sans Symbols"/>
              <a:buChar char="⮚"/>
            </a:pPr>
            <a:r>
              <a:rPr lang="en-GB" sz="2800" b="0" i="0" u="none" strike="noStrike" cap="none" dirty="0">
                <a:solidFill>
                  <a:schemeClr val="lt1"/>
                </a:solidFill>
                <a:latin typeface="Arial"/>
                <a:ea typeface="Arial"/>
                <a:cs typeface="Arial"/>
                <a:sym typeface="Arial"/>
              </a:rPr>
              <a:t>During our curriculum time after the SATs, we will ensure time is dedicated to preparing the children for their transition to secondary school. </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g327a145217e_0_0"/>
          <p:cNvSpPr txBox="1"/>
          <p:nvPr/>
        </p:nvSpPr>
        <p:spPr>
          <a:xfrm>
            <a:off x="4731755" y="4051230"/>
            <a:ext cx="3112363" cy="630912"/>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900"/>
              <a:buFont typeface="Arial"/>
              <a:buNone/>
            </a:pPr>
            <a:r>
              <a:rPr lang="en-US" sz="2900" b="0" i="0" u="none" strike="noStrike" cap="none" dirty="0">
                <a:solidFill>
                  <a:schemeClr val="lt1"/>
                </a:solidFill>
                <a:latin typeface="Century Gothic"/>
                <a:ea typeface="Century Gothic"/>
                <a:cs typeface="Century Gothic"/>
                <a:sym typeface="Century Gothic"/>
              </a:rPr>
              <a:t>Any questions?</a:t>
            </a:r>
            <a:endParaRPr sz="2900" b="0" i="0" u="none" strike="noStrike" cap="none" dirty="0">
              <a:solidFill>
                <a:schemeClr val="lt1"/>
              </a:solidFill>
              <a:latin typeface="Century Gothic"/>
              <a:ea typeface="Century Gothic"/>
              <a:cs typeface="Century Gothic"/>
              <a:sym typeface="Century Gothic"/>
            </a:endParaRPr>
          </a:p>
        </p:txBody>
      </p:sp>
      <p:pic>
        <p:nvPicPr>
          <p:cNvPr id="348" name="Google Shape;348;g327a145217e_0_0"/>
          <p:cNvPicPr preferRelativeResize="0"/>
          <p:nvPr/>
        </p:nvPicPr>
        <p:blipFill rotWithShape="1">
          <a:blip r:embed="rId3">
            <a:alphaModFix/>
          </a:blip>
          <a:srcRect/>
          <a:stretch/>
        </p:blipFill>
        <p:spPr>
          <a:xfrm>
            <a:off x="0" y="285750"/>
            <a:ext cx="12192001" cy="28522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pic>
        <p:nvPicPr>
          <p:cNvPr id="354" name="Google Shape;354;g327a145217e_0_12"/>
          <p:cNvPicPr preferRelativeResize="0"/>
          <p:nvPr/>
        </p:nvPicPr>
        <p:blipFill rotWithShape="1">
          <a:blip r:embed="rId3">
            <a:alphaModFix/>
          </a:blip>
          <a:srcRect/>
          <a:stretch/>
        </p:blipFill>
        <p:spPr>
          <a:xfrm>
            <a:off x="152400" y="152400"/>
            <a:ext cx="11887199" cy="5547814"/>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47"/>
          <p:cNvSpPr txBox="1"/>
          <p:nvPr/>
        </p:nvSpPr>
        <p:spPr>
          <a:xfrm>
            <a:off x="924674" y="1643270"/>
            <a:ext cx="10315254" cy="34163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7200"/>
              <a:buFont typeface="Arial"/>
              <a:buNone/>
            </a:pPr>
            <a:r>
              <a:rPr lang="en-GB" sz="7200" b="0" i="0" u="none" strike="noStrike" cap="none" dirty="0">
                <a:solidFill>
                  <a:schemeClr val="lt1"/>
                </a:solidFill>
                <a:latin typeface="Arial"/>
                <a:ea typeface="Arial"/>
                <a:cs typeface="Arial"/>
                <a:sym typeface="Arial"/>
              </a:rPr>
              <a:t>Thank you for listening.</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200"/>
              <a:buFont typeface="Arial"/>
              <a:buNone/>
            </a:pPr>
            <a:endParaRPr sz="72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200"/>
              <a:buFont typeface="Arial"/>
              <a:buNone/>
            </a:pPr>
            <a:r>
              <a:rPr lang="en-GB" sz="7200" dirty="0">
                <a:solidFill>
                  <a:schemeClr val="lt1"/>
                </a:solidFill>
              </a:rPr>
              <a:t>Any q</a:t>
            </a:r>
            <a:r>
              <a:rPr lang="en-GB" sz="7200" b="0" i="0" u="none" strike="noStrike" cap="none" dirty="0">
                <a:solidFill>
                  <a:schemeClr val="lt1"/>
                </a:solidFill>
                <a:latin typeface="Arial"/>
                <a:ea typeface="Arial"/>
                <a:cs typeface="Arial"/>
                <a:sym typeface="Arial"/>
              </a:rPr>
              <a:t>uestions?</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4"/>
          <p:cNvSpPr txBox="1"/>
          <p:nvPr/>
        </p:nvSpPr>
        <p:spPr>
          <a:xfrm>
            <a:off x="465419" y="376525"/>
            <a:ext cx="106887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GB" sz="5400" b="1" i="0" u="sng" strike="noStrike" cap="none">
                <a:solidFill>
                  <a:schemeClr val="lt1"/>
                </a:solidFill>
                <a:latin typeface="Arial"/>
                <a:ea typeface="Arial"/>
                <a:cs typeface="Arial"/>
                <a:sym typeface="Arial"/>
              </a:rPr>
              <a:t>Year 6 expectations</a:t>
            </a:r>
            <a:endParaRPr sz="1400" b="0" i="0" u="none" strike="noStrike" cap="none">
              <a:solidFill>
                <a:srgbClr val="000000"/>
              </a:solidFill>
              <a:latin typeface="Arial"/>
              <a:ea typeface="Arial"/>
              <a:cs typeface="Arial"/>
              <a:sym typeface="Arial"/>
            </a:endParaRPr>
          </a:p>
        </p:txBody>
      </p:sp>
      <p:sp>
        <p:nvSpPr>
          <p:cNvPr id="176" name="Google Shape;176;p4"/>
          <p:cNvSpPr txBox="1"/>
          <p:nvPr/>
        </p:nvSpPr>
        <p:spPr>
          <a:xfrm>
            <a:off x="391544" y="1512705"/>
            <a:ext cx="11363100" cy="3632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0" i="0" u="none" strike="noStrike" cap="none" dirty="0">
                <a:solidFill>
                  <a:schemeClr val="lt1"/>
                </a:solidFill>
                <a:latin typeface="Arial"/>
                <a:ea typeface="Arial"/>
                <a:cs typeface="Arial"/>
                <a:sym typeface="Arial"/>
              </a:rPr>
              <a:t>Home reading </a:t>
            </a:r>
            <a:endParaRPr sz="1400" b="0" i="0" u="none" strike="noStrike" cap="none" dirty="0">
              <a:solidFill>
                <a:srgbClr val="000000"/>
              </a:solidFill>
              <a:latin typeface="Arial"/>
              <a:ea typeface="Arial"/>
              <a:cs typeface="Arial"/>
              <a:sym typeface="Arial"/>
            </a:endParaRPr>
          </a:p>
          <a:p>
            <a:pPr marL="685800" marR="0" lvl="0" indent="-685800" algn="l" rtl="0">
              <a:lnSpc>
                <a:spcPct val="100000"/>
              </a:lnSpc>
              <a:spcBef>
                <a:spcPts val="0"/>
              </a:spcBef>
              <a:spcAft>
                <a:spcPts val="0"/>
              </a:spcAft>
              <a:buClr>
                <a:schemeClr val="lt1"/>
              </a:buClr>
              <a:buSzPts val="3600"/>
              <a:buFont typeface="Arial"/>
              <a:buChar char="•"/>
            </a:pPr>
            <a:r>
              <a:rPr lang="en-GB" sz="3600" b="0" i="0" u="none" strike="noStrike" cap="none" dirty="0">
                <a:solidFill>
                  <a:schemeClr val="lt1"/>
                </a:solidFill>
                <a:latin typeface="Arial"/>
                <a:ea typeface="Arial"/>
                <a:cs typeface="Arial"/>
                <a:sym typeface="Arial"/>
              </a:rPr>
              <a:t>At least 3 x a week. </a:t>
            </a:r>
            <a:endParaRPr sz="1400" b="0" i="0" u="none" strike="noStrike" cap="none" dirty="0">
              <a:solidFill>
                <a:srgbClr val="000000"/>
              </a:solidFill>
              <a:latin typeface="Arial"/>
              <a:ea typeface="Arial"/>
              <a:cs typeface="Arial"/>
              <a:sym typeface="Arial"/>
            </a:endParaRPr>
          </a:p>
          <a:p>
            <a:pPr marL="685800" marR="0" lvl="0" indent="-685800" algn="l" rtl="0">
              <a:lnSpc>
                <a:spcPct val="100000"/>
              </a:lnSpc>
              <a:spcBef>
                <a:spcPts val="0"/>
              </a:spcBef>
              <a:spcAft>
                <a:spcPts val="0"/>
              </a:spcAft>
              <a:buClr>
                <a:schemeClr val="lt1"/>
              </a:buClr>
              <a:buSzPts val="3600"/>
              <a:buFont typeface="Arial"/>
              <a:buChar char="•"/>
            </a:pPr>
            <a:r>
              <a:rPr lang="en-GB" sz="3600" b="0" i="0" u="none" strike="noStrike" cap="none" dirty="0">
                <a:solidFill>
                  <a:schemeClr val="lt1"/>
                </a:solidFill>
                <a:latin typeface="Arial"/>
                <a:ea typeface="Arial"/>
                <a:cs typeface="Arial"/>
                <a:sym typeface="Arial"/>
              </a:rPr>
              <a:t>To build reading stamina, introduction to new vocabulary and develop comprehension skills. </a:t>
            </a:r>
            <a:endParaRPr sz="1400" b="0" i="0" u="none" strike="noStrike" cap="none" dirty="0">
              <a:solidFill>
                <a:srgbClr val="000000"/>
              </a:solidFill>
              <a:latin typeface="Arial"/>
              <a:ea typeface="Arial"/>
              <a:cs typeface="Arial"/>
              <a:sym typeface="Arial"/>
            </a:endParaRPr>
          </a:p>
          <a:p>
            <a:pPr marL="685800" marR="0" lvl="0" indent="-685800" algn="l" rtl="0">
              <a:lnSpc>
                <a:spcPct val="100000"/>
              </a:lnSpc>
              <a:spcBef>
                <a:spcPts val="0"/>
              </a:spcBef>
              <a:spcAft>
                <a:spcPts val="0"/>
              </a:spcAft>
              <a:buClr>
                <a:schemeClr val="lt1"/>
              </a:buClr>
              <a:buSzPts val="3600"/>
              <a:buFont typeface="Arial"/>
              <a:buChar char="•"/>
            </a:pPr>
            <a:r>
              <a:rPr lang="en-GB" sz="3600" b="0" i="0" u="none" strike="noStrike" cap="none" dirty="0">
                <a:solidFill>
                  <a:schemeClr val="lt1"/>
                </a:solidFill>
                <a:latin typeface="Arial"/>
                <a:ea typeface="Arial"/>
                <a:cs typeface="Arial"/>
                <a:sym typeface="Arial"/>
              </a:rPr>
              <a:t>Evidence connecting good readers and good writers.</a:t>
            </a:r>
            <a:endParaRPr sz="1400" b="0" i="0" u="none" strike="noStrike" cap="none" dirty="0">
              <a:solidFill>
                <a:srgbClr val="000000"/>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7"/>
          <p:cNvSpPr txBox="1"/>
          <p:nvPr/>
        </p:nvSpPr>
        <p:spPr>
          <a:xfrm>
            <a:off x="465416" y="376525"/>
            <a:ext cx="126693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GB" sz="5400" b="1" i="0" u="sng" strike="noStrike" cap="none">
                <a:solidFill>
                  <a:schemeClr val="lt1"/>
                </a:solidFill>
                <a:latin typeface="Arial"/>
                <a:ea typeface="Arial"/>
                <a:cs typeface="Arial"/>
                <a:sym typeface="Arial"/>
              </a:rPr>
              <a:t>Year 6 expectations</a:t>
            </a:r>
            <a:endParaRPr sz="1400" b="0" i="0" u="none" strike="noStrike" cap="none">
              <a:solidFill>
                <a:srgbClr val="000000"/>
              </a:solidFill>
              <a:latin typeface="Arial"/>
              <a:ea typeface="Arial"/>
              <a:cs typeface="Arial"/>
              <a:sym typeface="Arial"/>
            </a:endParaRPr>
          </a:p>
        </p:txBody>
      </p:sp>
      <p:sp>
        <p:nvSpPr>
          <p:cNvPr id="197" name="Google Shape;197;p7"/>
          <p:cNvSpPr txBox="1"/>
          <p:nvPr/>
        </p:nvSpPr>
        <p:spPr>
          <a:xfrm>
            <a:off x="391544" y="1512705"/>
            <a:ext cx="11363134" cy="30469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GB" sz="3200" b="0" i="0" u="none" strike="noStrike" cap="none">
                <a:solidFill>
                  <a:schemeClr val="lt1"/>
                </a:solidFill>
                <a:latin typeface="Arial"/>
                <a:ea typeface="Arial"/>
                <a:cs typeface="Arial"/>
                <a:sym typeface="Arial"/>
              </a:rPr>
              <a:t>Attendance  </a:t>
            </a:r>
            <a:endParaRPr sz="1400" b="0" i="0" u="none" strike="noStrike" cap="none">
              <a:solidFill>
                <a:srgbClr val="000000"/>
              </a:solidFill>
              <a:latin typeface="Arial"/>
              <a:ea typeface="Arial"/>
              <a:cs typeface="Arial"/>
              <a:sym typeface="Arial"/>
            </a:endParaRPr>
          </a:p>
          <a:p>
            <a:pPr marL="571500" marR="0" lvl="0" indent="-571500" algn="l" rtl="0">
              <a:lnSpc>
                <a:spcPct val="100000"/>
              </a:lnSpc>
              <a:spcBef>
                <a:spcPts val="0"/>
              </a:spcBef>
              <a:spcAft>
                <a:spcPts val="0"/>
              </a:spcAft>
              <a:buClr>
                <a:schemeClr val="lt1"/>
              </a:buClr>
              <a:buSzPts val="3200"/>
              <a:buFont typeface="Arial"/>
              <a:buChar char="•"/>
            </a:pPr>
            <a:r>
              <a:rPr lang="en-GB" sz="3200" b="0" i="0" u="none" strike="noStrike" cap="none">
                <a:solidFill>
                  <a:schemeClr val="lt1"/>
                </a:solidFill>
                <a:latin typeface="Arial"/>
                <a:ea typeface="Arial"/>
                <a:cs typeface="Arial"/>
                <a:sym typeface="Arial"/>
              </a:rPr>
              <a:t>It is important that pupils attend school regularly. </a:t>
            </a:r>
            <a:endParaRPr sz="1400" b="0" i="0" u="none" strike="noStrike" cap="none">
              <a:solidFill>
                <a:srgbClr val="000000"/>
              </a:solidFill>
              <a:latin typeface="Arial"/>
              <a:ea typeface="Arial"/>
              <a:cs typeface="Arial"/>
              <a:sym typeface="Arial"/>
            </a:endParaRPr>
          </a:p>
          <a:p>
            <a:pPr marL="571500" marR="0" lvl="0" indent="-571500" algn="l" rtl="0">
              <a:lnSpc>
                <a:spcPct val="100000"/>
              </a:lnSpc>
              <a:spcBef>
                <a:spcPts val="0"/>
              </a:spcBef>
              <a:spcAft>
                <a:spcPts val="0"/>
              </a:spcAft>
              <a:buClr>
                <a:schemeClr val="lt1"/>
              </a:buClr>
              <a:buSzPts val="3200"/>
              <a:buFont typeface="Arial"/>
              <a:buChar char="•"/>
            </a:pPr>
            <a:r>
              <a:rPr lang="en-GB" sz="3200" b="0" i="0" u="none" strike="noStrike" cap="none">
                <a:solidFill>
                  <a:schemeClr val="lt1"/>
                </a:solidFill>
                <a:latin typeface="Arial"/>
                <a:ea typeface="Arial"/>
                <a:cs typeface="Arial"/>
                <a:sym typeface="Arial"/>
              </a:rPr>
              <a:t>Due to the depth of learning in Year 6, any absences will result in your child missing key aspects of the curriculum.</a:t>
            </a:r>
            <a:endParaRPr sz="1400" b="0" i="0" u="none" strike="noStrike" cap="none">
              <a:solidFill>
                <a:srgbClr val="000000"/>
              </a:solidFill>
              <a:latin typeface="Arial"/>
              <a:ea typeface="Arial"/>
              <a:cs typeface="Arial"/>
              <a:sym typeface="Arial"/>
            </a:endParaRPr>
          </a:p>
          <a:p>
            <a:pPr marL="571500" marR="0" lvl="0" indent="-571500" algn="l" rtl="0">
              <a:lnSpc>
                <a:spcPct val="100000"/>
              </a:lnSpc>
              <a:spcBef>
                <a:spcPts val="0"/>
              </a:spcBef>
              <a:spcAft>
                <a:spcPts val="0"/>
              </a:spcAft>
              <a:buClr>
                <a:schemeClr val="lt1"/>
              </a:buClr>
              <a:buSzPts val="3200"/>
              <a:buFont typeface="Arial"/>
              <a:buChar char="•"/>
            </a:pPr>
            <a:r>
              <a:rPr lang="en-GB" sz="3200" b="0" i="0" u="none" strike="noStrike" cap="none">
                <a:solidFill>
                  <a:schemeClr val="lt1"/>
                </a:solidFill>
                <a:latin typeface="Arial"/>
                <a:ea typeface="Arial"/>
                <a:cs typeface="Arial"/>
                <a:sym typeface="Arial"/>
              </a:rPr>
              <a:t>If there are issues, please come and speak to a member of the Year 6 team.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9"/>
          <p:cNvSpPr txBox="1"/>
          <p:nvPr/>
        </p:nvSpPr>
        <p:spPr>
          <a:xfrm>
            <a:off x="4193288" y="120126"/>
            <a:ext cx="3452837" cy="37856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8000"/>
              <a:buFont typeface="Arial"/>
              <a:buNone/>
            </a:pPr>
            <a:r>
              <a:rPr lang="en-GB" sz="8000" b="1" i="0" u="sng" strike="noStrike" cap="none" dirty="0">
                <a:solidFill>
                  <a:schemeClr val="lt1"/>
                </a:solidFill>
                <a:latin typeface="Arial"/>
                <a:ea typeface="Arial"/>
                <a:cs typeface="Arial"/>
                <a:sym typeface="Arial"/>
              </a:rPr>
              <a:t>SATs</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8000"/>
              <a:buFont typeface="Arial"/>
              <a:buNone/>
            </a:pPr>
            <a:endParaRPr sz="8000" b="0" i="0" u="none" strike="noStrike" cap="none" dirty="0">
              <a:solidFill>
                <a:schemeClr val="lt1"/>
              </a:solidFill>
              <a:latin typeface="Arial"/>
              <a:ea typeface="Arial"/>
              <a:cs typeface="Arial"/>
              <a:sym typeface="Arial"/>
            </a:endParaRPr>
          </a:p>
          <a:p>
            <a:pPr marL="685800" marR="0" lvl="0" indent="-177800" algn="ctr" rtl="0">
              <a:lnSpc>
                <a:spcPct val="100000"/>
              </a:lnSpc>
              <a:spcBef>
                <a:spcPts val="0"/>
              </a:spcBef>
              <a:spcAft>
                <a:spcPts val="0"/>
              </a:spcAft>
              <a:buClr>
                <a:schemeClr val="lt1"/>
              </a:buClr>
              <a:buSzPts val="8000"/>
              <a:buFont typeface="Noto Sans Symbols"/>
              <a:buNone/>
            </a:pPr>
            <a:endParaRPr sz="8000" b="0" i="0" u="none" strike="noStrike" cap="none" dirty="0">
              <a:solidFill>
                <a:schemeClr val="lt1"/>
              </a:solidFill>
              <a:latin typeface="Arial"/>
              <a:ea typeface="Arial"/>
              <a:cs typeface="Arial"/>
              <a:sym typeface="Arial"/>
            </a:endParaRPr>
          </a:p>
        </p:txBody>
      </p:sp>
      <p:pic>
        <p:nvPicPr>
          <p:cNvPr id="203" name="Google Shape;203;p9" descr="Related image"/>
          <p:cNvPicPr preferRelativeResize="0"/>
          <p:nvPr/>
        </p:nvPicPr>
        <p:blipFill rotWithShape="1">
          <a:blip r:embed="rId3">
            <a:alphaModFix/>
          </a:blip>
          <a:srcRect/>
          <a:stretch/>
        </p:blipFill>
        <p:spPr>
          <a:xfrm>
            <a:off x="3322749" y="1404548"/>
            <a:ext cx="5002461" cy="500246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10"/>
          <p:cNvSpPr txBox="1"/>
          <p:nvPr/>
        </p:nvSpPr>
        <p:spPr>
          <a:xfrm>
            <a:off x="1963794" y="120126"/>
            <a:ext cx="7720383" cy="37856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8000"/>
              <a:buFont typeface="Arial"/>
              <a:buNone/>
            </a:pPr>
            <a:r>
              <a:rPr lang="en-GB" sz="8000" b="1" i="0" u="sng" strike="noStrike" cap="none">
                <a:solidFill>
                  <a:schemeClr val="lt1"/>
                </a:solidFill>
                <a:latin typeface="Arial"/>
                <a:ea typeface="Arial"/>
                <a:cs typeface="Arial"/>
                <a:sym typeface="Arial"/>
              </a:rPr>
              <a:t>SATs week 2023</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8000"/>
              <a:buFont typeface="Arial"/>
              <a:buNone/>
            </a:pPr>
            <a:endParaRPr sz="8000" b="0" i="0" u="none" strike="noStrike" cap="none">
              <a:solidFill>
                <a:schemeClr val="lt1"/>
              </a:solidFill>
              <a:latin typeface="Arial"/>
              <a:ea typeface="Arial"/>
              <a:cs typeface="Arial"/>
              <a:sym typeface="Arial"/>
            </a:endParaRPr>
          </a:p>
          <a:p>
            <a:pPr marL="685800" marR="0" lvl="0" indent="-177800" algn="ctr" rtl="0">
              <a:lnSpc>
                <a:spcPct val="100000"/>
              </a:lnSpc>
              <a:spcBef>
                <a:spcPts val="0"/>
              </a:spcBef>
              <a:spcAft>
                <a:spcPts val="0"/>
              </a:spcAft>
              <a:buClr>
                <a:schemeClr val="lt1"/>
              </a:buClr>
              <a:buSzPts val="8000"/>
              <a:buFont typeface="Noto Sans Symbols"/>
              <a:buNone/>
            </a:pPr>
            <a:endParaRPr sz="8000" b="0" i="0" u="none" strike="noStrike" cap="none">
              <a:solidFill>
                <a:schemeClr val="lt1"/>
              </a:solidFill>
              <a:latin typeface="Arial"/>
              <a:ea typeface="Arial"/>
              <a:cs typeface="Arial"/>
              <a:sym typeface="Arial"/>
            </a:endParaRPr>
          </a:p>
        </p:txBody>
      </p:sp>
      <p:graphicFrame>
        <p:nvGraphicFramePr>
          <p:cNvPr id="209" name="Google Shape;209;p10"/>
          <p:cNvGraphicFramePr/>
          <p:nvPr>
            <p:extLst>
              <p:ext uri="{D42A27DB-BD31-4B8C-83A1-F6EECF244321}">
                <p14:modId xmlns:p14="http://schemas.microsoft.com/office/powerpoint/2010/main" val="3579612887"/>
              </p:ext>
            </p:extLst>
          </p:nvPr>
        </p:nvGraphicFramePr>
        <p:xfrm>
          <a:off x="962210" y="1371735"/>
          <a:ext cx="9723550" cy="3108970"/>
        </p:xfrm>
        <a:graphic>
          <a:graphicData uri="http://schemas.openxmlformats.org/drawingml/2006/table">
            <a:tbl>
              <a:tblPr firstRow="1" bandRow="1">
                <a:noFill/>
                <a:tableStyleId>{BA47FD8B-10B5-4D56-B053-B84D24A4ECF1}</a:tableStyleId>
              </a:tblPr>
              <a:tblGrid>
                <a:gridCol w="2609075">
                  <a:extLst>
                    <a:ext uri="{9D8B030D-6E8A-4147-A177-3AD203B41FA5}">
                      <a16:colId xmlns:a16="http://schemas.microsoft.com/office/drawing/2014/main" val="20000"/>
                    </a:ext>
                  </a:extLst>
                </a:gridCol>
                <a:gridCol w="7114475">
                  <a:extLst>
                    <a:ext uri="{9D8B030D-6E8A-4147-A177-3AD203B41FA5}">
                      <a16:colId xmlns:a16="http://schemas.microsoft.com/office/drawing/2014/main" val="20001"/>
                    </a:ext>
                  </a:extLst>
                </a:gridCol>
              </a:tblGrid>
              <a:tr h="370850">
                <a:tc>
                  <a:txBody>
                    <a:bodyPr/>
                    <a:lstStyle/>
                    <a:p>
                      <a:pPr marL="0" marR="0" lvl="0" indent="0" algn="l" rtl="0">
                        <a:lnSpc>
                          <a:spcPct val="100000"/>
                        </a:lnSpc>
                        <a:spcBef>
                          <a:spcPts val="0"/>
                        </a:spcBef>
                        <a:spcAft>
                          <a:spcPts val="0"/>
                        </a:spcAft>
                        <a:buClr>
                          <a:srgbClr val="000000"/>
                        </a:buClr>
                        <a:buSzPts val="2800"/>
                        <a:buFont typeface="Arial"/>
                        <a:buNone/>
                      </a:pPr>
                      <a:r>
                        <a:rPr lang="en-GB" sz="2800" u="none" strike="noStrike" cap="none">
                          <a:latin typeface="Arial"/>
                          <a:ea typeface="Arial"/>
                          <a:cs typeface="Arial"/>
                          <a:sym typeface="Arial"/>
                        </a:rPr>
                        <a:t>Date</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2800"/>
                        <a:buFont typeface="Arial"/>
                        <a:buNone/>
                      </a:pPr>
                      <a:r>
                        <a:rPr lang="en-GB" sz="2800" u="none" strike="noStrike" cap="none">
                          <a:latin typeface="Arial"/>
                          <a:ea typeface="Arial"/>
                          <a:cs typeface="Arial"/>
                          <a:sym typeface="Arial"/>
                        </a:rPr>
                        <a:t>Activity </a:t>
                      </a:r>
                      <a:endParaRPr sz="28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rgbClr val="000000"/>
                        </a:buClr>
                        <a:buSzPts val="2000"/>
                        <a:buFont typeface="Arial"/>
                        <a:buNone/>
                      </a:pPr>
                      <a:r>
                        <a:rPr lang="en-GB" sz="2000" b="0" u="none" strike="noStrike" cap="none" dirty="0">
                          <a:latin typeface="Arial"/>
                          <a:ea typeface="Arial"/>
                          <a:cs typeface="Arial"/>
                          <a:sym typeface="Arial"/>
                        </a:rPr>
                        <a:t>Monday </a:t>
                      </a:r>
                      <a:r>
                        <a:rPr lang="en-GB" sz="2000" u="none" strike="noStrike" cap="none" dirty="0">
                          <a:latin typeface="Arial"/>
                          <a:ea typeface="Arial"/>
                          <a:cs typeface="Arial"/>
                          <a:sym typeface="Arial"/>
                        </a:rPr>
                        <a:t>11</a:t>
                      </a:r>
                      <a:r>
                        <a:rPr lang="en-GB" sz="2000" b="0" u="none" strike="noStrike" cap="none" dirty="0">
                          <a:latin typeface="Arial"/>
                          <a:ea typeface="Arial"/>
                          <a:cs typeface="Arial"/>
                          <a:sym typeface="Arial"/>
                        </a:rPr>
                        <a:t> May</a:t>
                      </a:r>
                      <a:endParaRPr sz="1400" u="none" strike="noStrike" cap="none" dirty="0"/>
                    </a:p>
                  </a:txBody>
                  <a:tcPr marL="91450" marR="95250" marT="95250" marB="95250"/>
                </a:tc>
                <a:tc>
                  <a:txBody>
                    <a:bodyPr/>
                    <a:lstStyle/>
                    <a:p>
                      <a:pPr marL="0" marR="0" lvl="0" indent="0" algn="l" rtl="0">
                        <a:lnSpc>
                          <a:spcPct val="100000"/>
                        </a:lnSpc>
                        <a:spcBef>
                          <a:spcPts val="0"/>
                        </a:spcBef>
                        <a:spcAft>
                          <a:spcPts val="0"/>
                        </a:spcAft>
                        <a:buClr>
                          <a:srgbClr val="000000"/>
                        </a:buClr>
                        <a:buSzPts val="2000"/>
                        <a:buFont typeface="Arial"/>
                        <a:buNone/>
                      </a:pPr>
                      <a:r>
                        <a:rPr lang="en-GB" sz="2000" b="0" u="none" strike="noStrike" cap="none">
                          <a:latin typeface="Arial"/>
                          <a:ea typeface="Arial"/>
                          <a:cs typeface="Arial"/>
                          <a:sym typeface="Arial"/>
                        </a:rPr>
                        <a:t>English grammar, punctuation and spelling paper 1 </a:t>
                      </a:r>
                      <a:endParaRPr sz="1400" u="none" strike="noStrike" cap="none"/>
                    </a:p>
                    <a:p>
                      <a:pPr marL="0" marR="0" lvl="0" indent="0" algn="l" rtl="0">
                        <a:lnSpc>
                          <a:spcPct val="100000"/>
                        </a:lnSpc>
                        <a:spcBef>
                          <a:spcPts val="0"/>
                        </a:spcBef>
                        <a:spcAft>
                          <a:spcPts val="0"/>
                        </a:spcAft>
                        <a:buClr>
                          <a:srgbClr val="000000"/>
                        </a:buClr>
                        <a:buSzPts val="2000"/>
                        <a:buFont typeface="Arial"/>
                        <a:buNone/>
                      </a:pPr>
                      <a:r>
                        <a:rPr lang="en-GB" sz="2000" b="0" u="none" strike="noStrike" cap="none">
                          <a:latin typeface="Arial"/>
                          <a:ea typeface="Arial"/>
                          <a:cs typeface="Arial"/>
                          <a:sym typeface="Arial"/>
                        </a:rPr>
                        <a:t>English grammar, punctuation and spelling paper 2</a:t>
                      </a:r>
                      <a:endParaRPr sz="1400" u="none" strike="noStrike" cap="none"/>
                    </a:p>
                  </a:txBody>
                  <a:tcPr marL="91450" marR="95250" marT="95250" marB="95250"/>
                </a:tc>
                <a:extLst>
                  <a:ext uri="{0D108BD9-81ED-4DB2-BD59-A6C34878D82A}">
                    <a16:rowId xmlns:a16="http://schemas.microsoft.com/office/drawing/2014/main" val="10001"/>
                  </a:ext>
                </a:extLst>
              </a:tr>
              <a:tr h="370850">
                <a:tc>
                  <a:txBody>
                    <a:bodyPr/>
                    <a:lstStyle/>
                    <a:p>
                      <a:pPr marL="0" marR="0" lvl="0" indent="0" algn="l" rtl="0">
                        <a:lnSpc>
                          <a:spcPct val="100000"/>
                        </a:lnSpc>
                        <a:spcBef>
                          <a:spcPts val="0"/>
                        </a:spcBef>
                        <a:spcAft>
                          <a:spcPts val="0"/>
                        </a:spcAft>
                        <a:buClr>
                          <a:srgbClr val="000000"/>
                        </a:buClr>
                        <a:buSzPts val="2000"/>
                        <a:buFont typeface="Arial"/>
                        <a:buNone/>
                      </a:pPr>
                      <a:r>
                        <a:rPr lang="en-GB" sz="2000" b="0" u="none" strike="noStrike" cap="none" dirty="0">
                          <a:latin typeface="Arial"/>
                          <a:ea typeface="Arial"/>
                          <a:cs typeface="Arial"/>
                          <a:sym typeface="Arial"/>
                        </a:rPr>
                        <a:t>Tuesday </a:t>
                      </a:r>
                      <a:r>
                        <a:rPr lang="en-GB" sz="2000" u="none" strike="noStrike" cap="none" dirty="0">
                          <a:latin typeface="Arial"/>
                          <a:ea typeface="Arial"/>
                          <a:cs typeface="Arial"/>
                          <a:sym typeface="Arial"/>
                        </a:rPr>
                        <a:t>12</a:t>
                      </a:r>
                      <a:r>
                        <a:rPr lang="en-GB" sz="2000" b="0" u="none" strike="noStrike" cap="none" dirty="0">
                          <a:latin typeface="Arial"/>
                          <a:ea typeface="Arial"/>
                          <a:cs typeface="Arial"/>
                          <a:sym typeface="Arial"/>
                        </a:rPr>
                        <a:t> May</a:t>
                      </a:r>
                      <a:endParaRPr sz="1400" u="none" strike="noStrike" cap="none" dirty="0"/>
                    </a:p>
                  </a:txBody>
                  <a:tcPr marL="91450" marR="95250" marT="95250" marB="95250"/>
                </a:tc>
                <a:tc>
                  <a:txBody>
                    <a:bodyPr/>
                    <a:lstStyle/>
                    <a:p>
                      <a:pPr marL="0" marR="0" lvl="0" indent="0" algn="l" rtl="0">
                        <a:lnSpc>
                          <a:spcPct val="100000"/>
                        </a:lnSpc>
                        <a:spcBef>
                          <a:spcPts val="0"/>
                        </a:spcBef>
                        <a:spcAft>
                          <a:spcPts val="0"/>
                        </a:spcAft>
                        <a:buClr>
                          <a:srgbClr val="000000"/>
                        </a:buClr>
                        <a:buSzPts val="2000"/>
                        <a:buFont typeface="Arial"/>
                        <a:buNone/>
                      </a:pPr>
                      <a:r>
                        <a:rPr lang="en-GB" sz="2000" b="0" u="none" strike="noStrike" cap="none">
                          <a:latin typeface="Arial"/>
                          <a:ea typeface="Arial"/>
                          <a:cs typeface="Arial"/>
                          <a:sym typeface="Arial"/>
                        </a:rPr>
                        <a:t>English reading</a:t>
                      </a:r>
                      <a:endParaRPr sz="1400" u="none" strike="noStrike" cap="none"/>
                    </a:p>
                  </a:txBody>
                  <a:tcPr marL="91450" marR="95250" marT="95250" marB="95250"/>
                </a:tc>
                <a:extLst>
                  <a:ext uri="{0D108BD9-81ED-4DB2-BD59-A6C34878D82A}">
                    <a16:rowId xmlns:a16="http://schemas.microsoft.com/office/drawing/2014/main" val="10002"/>
                  </a:ext>
                </a:extLst>
              </a:tr>
              <a:tr h="370850">
                <a:tc>
                  <a:txBody>
                    <a:bodyPr/>
                    <a:lstStyle/>
                    <a:p>
                      <a:pPr marL="0" marR="0" lvl="0" indent="0" algn="l" rtl="0">
                        <a:lnSpc>
                          <a:spcPct val="100000"/>
                        </a:lnSpc>
                        <a:spcBef>
                          <a:spcPts val="0"/>
                        </a:spcBef>
                        <a:spcAft>
                          <a:spcPts val="0"/>
                        </a:spcAft>
                        <a:buClr>
                          <a:srgbClr val="000000"/>
                        </a:buClr>
                        <a:buSzPts val="2000"/>
                        <a:buFont typeface="Arial"/>
                        <a:buNone/>
                      </a:pPr>
                      <a:r>
                        <a:rPr lang="en-GB" sz="2000" b="0" u="none" strike="noStrike" cap="none" dirty="0">
                          <a:latin typeface="Arial"/>
                          <a:ea typeface="Arial"/>
                          <a:cs typeface="Arial"/>
                          <a:sym typeface="Arial"/>
                        </a:rPr>
                        <a:t>Wednesday </a:t>
                      </a:r>
                      <a:r>
                        <a:rPr lang="en-GB" sz="2000" u="none" strike="noStrike" cap="none" dirty="0">
                          <a:latin typeface="Arial"/>
                          <a:ea typeface="Arial"/>
                          <a:cs typeface="Arial"/>
                          <a:sym typeface="Arial"/>
                        </a:rPr>
                        <a:t>13</a:t>
                      </a:r>
                      <a:r>
                        <a:rPr lang="en-GB" sz="2000" b="0" u="none" strike="noStrike" cap="none" dirty="0">
                          <a:latin typeface="Arial"/>
                          <a:ea typeface="Arial"/>
                          <a:cs typeface="Arial"/>
                          <a:sym typeface="Arial"/>
                        </a:rPr>
                        <a:t> May</a:t>
                      </a:r>
                      <a:endParaRPr sz="1400" u="none" strike="noStrike" cap="none" dirty="0"/>
                    </a:p>
                  </a:txBody>
                  <a:tcPr marL="91450" marR="95250" marT="95250" marB="95250"/>
                </a:tc>
                <a:tc>
                  <a:txBody>
                    <a:bodyPr/>
                    <a:lstStyle/>
                    <a:p>
                      <a:pPr marL="0" marR="0" lvl="0" indent="0" algn="l" rtl="0">
                        <a:lnSpc>
                          <a:spcPct val="100000"/>
                        </a:lnSpc>
                        <a:spcBef>
                          <a:spcPts val="0"/>
                        </a:spcBef>
                        <a:spcAft>
                          <a:spcPts val="0"/>
                        </a:spcAft>
                        <a:buClr>
                          <a:srgbClr val="000000"/>
                        </a:buClr>
                        <a:buSzPts val="2000"/>
                        <a:buFont typeface="Arial"/>
                        <a:buNone/>
                      </a:pPr>
                      <a:r>
                        <a:rPr lang="en-GB" sz="2000" b="0" u="none" strike="noStrike" cap="none">
                          <a:latin typeface="Arial"/>
                          <a:ea typeface="Arial"/>
                          <a:cs typeface="Arial"/>
                          <a:sym typeface="Arial"/>
                        </a:rPr>
                        <a:t>Mathematics paper 1</a:t>
                      </a:r>
                      <a:endParaRPr sz="1400" u="none" strike="noStrike" cap="none"/>
                    </a:p>
                    <a:p>
                      <a:pPr marL="0" marR="0" lvl="0" indent="0" algn="l" rtl="0">
                        <a:lnSpc>
                          <a:spcPct val="100000"/>
                        </a:lnSpc>
                        <a:spcBef>
                          <a:spcPts val="0"/>
                        </a:spcBef>
                        <a:spcAft>
                          <a:spcPts val="0"/>
                        </a:spcAft>
                        <a:buClr>
                          <a:srgbClr val="000000"/>
                        </a:buClr>
                        <a:buSzPts val="2000"/>
                        <a:buFont typeface="Arial"/>
                        <a:buNone/>
                      </a:pPr>
                      <a:r>
                        <a:rPr lang="en-GB" sz="2000" b="0" u="none" strike="noStrike" cap="none">
                          <a:latin typeface="Arial"/>
                          <a:ea typeface="Arial"/>
                          <a:cs typeface="Arial"/>
                          <a:sym typeface="Arial"/>
                        </a:rPr>
                        <a:t>Mathematics paper 2</a:t>
                      </a:r>
                      <a:endParaRPr sz="1400" u="none" strike="noStrike" cap="none"/>
                    </a:p>
                  </a:txBody>
                  <a:tcPr marL="91450" marR="95250" marT="95250" marB="95250"/>
                </a:tc>
                <a:extLst>
                  <a:ext uri="{0D108BD9-81ED-4DB2-BD59-A6C34878D82A}">
                    <a16:rowId xmlns:a16="http://schemas.microsoft.com/office/drawing/2014/main" val="10003"/>
                  </a:ext>
                </a:extLst>
              </a:tr>
              <a:tr h="370850">
                <a:tc>
                  <a:txBody>
                    <a:bodyPr/>
                    <a:lstStyle/>
                    <a:p>
                      <a:pPr marL="0" marR="0" lvl="0" indent="0" algn="l" rtl="0">
                        <a:lnSpc>
                          <a:spcPct val="100000"/>
                        </a:lnSpc>
                        <a:spcBef>
                          <a:spcPts val="0"/>
                        </a:spcBef>
                        <a:spcAft>
                          <a:spcPts val="0"/>
                        </a:spcAft>
                        <a:buClr>
                          <a:srgbClr val="000000"/>
                        </a:buClr>
                        <a:buSzPts val="2000"/>
                        <a:buFont typeface="Arial"/>
                        <a:buNone/>
                      </a:pPr>
                      <a:r>
                        <a:rPr lang="en-GB" sz="2000" b="0" u="none" strike="noStrike" cap="none">
                          <a:latin typeface="Arial"/>
                          <a:ea typeface="Arial"/>
                          <a:cs typeface="Arial"/>
                          <a:sym typeface="Arial"/>
                        </a:rPr>
                        <a:t>Thursday 14 May</a:t>
                      </a:r>
                      <a:endParaRPr sz="1400" u="none" strike="noStrike" cap="none" dirty="0"/>
                    </a:p>
                  </a:txBody>
                  <a:tcPr marL="91450" marR="95250" marT="95250" marB="95250"/>
                </a:tc>
                <a:tc>
                  <a:txBody>
                    <a:bodyPr/>
                    <a:lstStyle/>
                    <a:p>
                      <a:pPr marL="0" marR="0" lvl="0" indent="0" algn="l" rtl="0">
                        <a:lnSpc>
                          <a:spcPct val="100000"/>
                        </a:lnSpc>
                        <a:spcBef>
                          <a:spcPts val="0"/>
                        </a:spcBef>
                        <a:spcAft>
                          <a:spcPts val="0"/>
                        </a:spcAft>
                        <a:buClr>
                          <a:srgbClr val="000000"/>
                        </a:buClr>
                        <a:buSzPts val="2000"/>
                        <a:buFont typeface="Arial"/>
                        <a:buNone/>
                      </a:pPr>
                      <a:r>
                        <a:rPr lang="en-GB" sz="2000" b="0" u="none" strike="noStrike" cap="none" dirty="0">
                          <a:latin typeface="Arial"/>
                          <a:ea typeface="Arial"/>
                          <a:cs typeface="Arial"/>
                          <a:sym typeface="Arial"/>
                        </a:rPr>
                        <a:t>Mathematics paper 3</a:t>
                      </a:r>
                      <a:endParaRPr sz="1400" u="none" strike="noStrike" cap="none" dirty="0"/>
                    </a:p>
                  </a:txBody>
                  <a:tcPr marL="91450" marR="95250" marT="95250" marB="95250"/>
                </a:tc>
                <a:extLst>
                  <a:ext uri="{0D108BD9-81ED-4DB2-BD59-A6C34878D82A}">
                    <a16:rowId xmlns:a16="http://schemas.microsoft.com/office/drawing/2014/main" val="10004"/>
                  </a:ext>
                </a:extLst>
              </a:tr>
            </a:tbl>
          </a:graphicData>
        </a:graphic>
      </p:graphicFrame>
      <p:sp>
        <p:nvSpPr>
          <p:cNvPr id="210" name="Google Shape;210;p10"/>
          <p:cNvSpPr txBox="1"/>
          <p:nvPr/>
        </p:nvSpPr>
        <p:spPr>
          <a:xfrm>
            <a:off x="-841875" y="5475125"/>
            <a:ext cx="13331700" cy="2493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700"/>
              <a:buFont typeface="Arial"/>
              <a:buNone/>
            </a:pPr>
            <a:r>
              <a:rPr lang="en-GB" sz="3700" b="0" i="0" u="none" strike="noStrike" cap="none">
                <a:solidFill>
                  <a:schemeClr val="lt1"/>
                </a:solidFill>
                <a:latin typeface="Arial"/>
                <a:ea typeface="Arial"/>
                <a:cs typeface="Arial"/>
                <a:sym typeface="Arial"/>
              </a:rPr>
              <a:t>Please ensure there are no absences </a:t>
            </a:r>
            <a:endParaRPr sz="7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700"/>
              <a:buFont typeface="Arial"/>
              <a:buNone/>
            </a:pPr>
            <a:r>
              <a:rPr lang="en-GB" sz="3700" b="0" i="0" u="none" strike="noStrike" cap="none">
                <a:solidFill>
                  <a:schemeClr val="lt1"/>
                </a:solidFill>
                <a:latin typeface="Arial"/>
                <a:ea typeface="Arial"/>
                <a:cs typeface="Arial"/>
                <a:sym typeface="Arial"/>
              </a:rPr>
              <a:t>during this week.</a:t>
            </a:r>
            <a:endParaRPr sz="7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4100"/>
              <a:buFont typeface="Arial"/>
              <a:buNone/>
            </a:pPr>
            <a:endParaRPr sz="4100" b="0" i="0" u="none" strike="noStrike" cap="none">
              <a:solidFill>
                <a:schemeClr val="lt1"/>
              </a:solidFill>
              <a:latin typeface="Arial"/>
              <a:ea typeface="Arial"/>
              <a:cs typeface="Arial"/>
              <a:sym typeface="Arial"/>
            </a:endParaRPr>
          </a:p>
          <a:p>
            <a:pPr marL="685800" marR="0" lvl="0" indent="-381000" algn="ctr" rtl="0">
              <a:lnSpc>
                <a:spcPct val="100000"/>
              </a:lnSpc>
              <a:spcBef>
                <a:spcPts val="0"/>
              </a:spcBef>
              <a:spcAft>
                <a:spcPts val="0"/>
              </a:spcAft>
              <a:buClr>
                <a:schemeClr val="lt1"/>
              </a:buClr>
              <a:buSzPts val="4800"/>
              <a:buFont typeface="Noto Sans Symbols"/>
              <a:buNone/>
            </a:pPr>
            <a:endParaRPr sz="4100" b="0" i="0" u="none" strike="noStrike" cap="none">
              <a:solidFill>
                <a:schemeClr val="lt1"/>
              </a:solidFill>
              <a:latin typeface="Arial"/>
              <a:ea typeface="Arial"/>
              <a:cs typeface="Arial"/>
              <a:sym typeface="Arial"/>
            </a:endParaRPr>
          </a:p>
        </p:txBody>
      </p:sp>
      <p:sp>
        <p:nvSpPr>
          <p:cNvPr id="211" name="Google Shape;211;p10"/>
          <p:cNvSpPr txBox="1"/>
          <p:nvPr/>
        </p:nvSpPr>
        <p:spPr>
          <a:xfrm>
            <a:off x="-294813" y="4543693"/>
            <a:ext cx="12812400" cy="1723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GB" sz="2800" b="0" i="0" u="none" strike="noStrike" cap="none">
                <a:solidFill>
                  <a:schemeClr val="lt1"/>
                </a:solidFill>
                <a:latin typeface="Arial"/>
                <a:ea typeface="Arial"/>
                <a:cs typeface="Arial"/>
                <a:sym typeface="Arial"/>
              </a:rPr>
              <a:t>Additional arrangements will be made for the start of the day for Year 6.</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200"/>
              <a:buFont typeface="Arial"/>
              <a:buNone/>
            </a:pPr>
            <a:endParaRPr sz="3200" b="0" i="0" u="none" strike="noStrike" cap="none">
              <a:solidFill>
                <a:schemeClr val="lt1"/>
              </a:solidFill>
              <a:latin typeface="Arial"/>
              <a:ea typeface="Arial"/>
              <a:cs typeface="Arial"/>
              <a:sym typeface="Arial"/>
            </a:endParaRPr>
          </a:p>
          <a:p>
            <a:pPr marL="685800" marR="0" lvl="0" indent="-482600" algn="ctr" rtl="0">
              <a:lnSpc>
                <a:spcPct val="100000"/>
              </a:lnSpc>
              <a:spcBef>
                <a:spcPts val="0"/>
              </a:spcBef>
              <a:spcAft>
                <a:spcPts val="0"/>
              </a:spcAft>
              <a:buClr>
                <a:schemeClr val="lt1"/>
              </a:buClr>
              <a:buSzPts val="3200"/>
              <a:buFont typeface="Noto Sans Symbols"/>
              <a:buNone/>
            </a:pPr>
            <a:endParaRPr sz="3200" b="0" i="0" u="none" strike="noStrike" cap="none">
              <a:solidFill>
                <a:schemeClr val="lt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12"/>
          <p:cNvSpPr txBox="1"/>
          <p:nvPr/>
        </p:nvSpPr>
        <p:spPr>
          <a:xfrm>
            <a:off x="-423699" y="120125"/>
            <a:ext cx="11609100" cy="3786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8000"/>
              <a:buFont typeface="Arial"/>
              <a:buNone/>
            </a:pPr>
            <a:r>
              <a:rPr lang="en-GB" sz="8000" b="0" i="0" u="none" strike="noStrike" cap="none" dirty="0">
                <a:solidFill>
                  <a:schemeClr val="lt1"/>
                </a:solidFill>
                <a:latin typeface="Arial"/>
                <a:ea typeface="Arial"/>
                <a:cs typeface="Arial"/>
                <a:sym typeface="Arial"/>
              </a:rPr>
              <a:t>  What is a scaled score?</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8000"/>
              <a:buFont typeface="Arial"/>
              <a:buNone/>
            </a:pPr>
            <a:endParaRPr sz="8000" b="0" i="0" u="none" strike="noStrike" cap="none" dirty="0">
              <a:solidFill>
                <a:schemeClr val="lt1"/>
              </a:solidFill>
              <a:latin typeface="Arial"/>
              <a:ea typeface="Arial"/>
              <a:cs typeface="Arial"/>
              <a:sym typeface="Arial"/>
            </a:endParaRPr>
          </a:p>
          <a:p>
            <a:pPr marL="685800" marR="0" lvl="0" indent="-177800" algn="ctr" rtl="0">
              <a:lnSpc>
                <a:spcPct val="100000"/>
              </a:lnSpc>
              <a:spcBef>
                <a:spcPts val="0"/>
              </a:spcBef>
              <a:spcAft>
                <a:spcPts val="0"/>
              </a:spcAft>
              <a:buClr>
                <a:schemeClr val="lt1"/>
              </a:buClr>
              <a:buSzPts val="8000"/>
              <a:buFont typeface="Noto Sans Symbols"/>
              <a:buNone/>
            </a:pPr>
            <a:endParaRPr sz="8000" b="0" i="0" u="none" strike="noStrike" cap="none" dirty="0">
              <a:solidFill>
                <a:schemeClr val="lt1"/>
              </a:solidFill>
              <a:latin typeface="Arial"/>
              <a:ea typeface="Arial"/>
              <a:cs typeface="Arial"/>
              <a:sym typeface="Arial"/>
            </a:endParaRPr>
          </a:p>
        </p:txBody>
      </p:sp>
      <p:sp>
        <p:nvSpPr>
          <p:cNvPr id="217" name="Google Shape;217;p12"/>
          <p:cNvSpPr/>
          <p:nvPr/>
        </p:nvSpPr>
        <p:spPr>
          <a:xfrm>
            <a:off x="231820" y="1497355"/>
            <a:ext cx="11861442" cy="6124754"/>
          </a:xfrm>
          <a:prstGeom prst="rect">
            <a:avLst/>
          </a:prstGeom>
          <a:noFill/>
          <a:ln>
            <a:noFill/>
          </a:ln>
        </p:spPr>
        <p:txBody>
          <a:bodyPr spcFirstLastPara="1" wrap="square" lIns="91425" tIns="45700" rIns="91425" bIns="45700" anchor="t" anchorCtr="0">
            <a:spAutoFit/>
          </a:bodyPr>
          <a:lstStyle/>
          <a:p>
            <a:pPr marL="457200" marR="0" lvl="0" indent="-457200" algn="l" rtl="0">
              <a:lnSpc>
                <a:spcPct val="100000"/>
              </a:lnSpc>
              <a:spcBef>
                <a:spcPts val="0"/>
              </a:spcBef>
              <a:spcAft>
                <a:spcPts val="0"/>
              </a:spcAft>
              <a:buClr>
                <a:schemeClr val="lt1"/>
              </a:buClr>
              <a:buSzPts val="2800"/>
              <a:buFont typeface="Noto Sans Symbols"/>
              <a:buChar char="⮚"/>
            </a:pPr>
            <a:r>
              <a:rPr lang="en-GB" sz="2800" b="0" i="0" u="none" strike="noStrike" cap="none">
                <a:solidFill>
                  <a:schemeClr val="lt1"/>
                </a:solidFill>
                <a:latin typeface="Arial"/>
                <a:ea typeface="Arial"/>
                <a:cs typeface="Arial"/>
                <a:sym typeface="Arial"/>
              </a:rPr>
              <a:t>Each pupil will be given a raw mark (the number of marks they get on a test) which is then converted into a scaled score using a conversion table.</a:t>
            </a:r>
            <a:br>
              <a:rPr lang="en-GB" sz="2800" b="0" i="0" u="none" strike="noStrike" cap="none">
                <a:solidFill>
                  <a:schemeClr val="lt1"/>
                </a:solidFill>
                <a:latin typeface="Arial"/>
                <a:ea typeface="Arial"/>
                <a:cs typeface="Arial"/>
                <a:sym typeface="Arial"/>
              </a:rPr>
            </a:br>
            <a:endParaRPr sz="2800" b="0" i="0" u="none" strike="noStrike" cap="none">
              <a:solidFill>
                <a:schemeClr val="lt1"/>
              </a:solidFill>
              <a:latin typeface="Arial"/>
              <a:ea typeface="Arial"/>
              <a:cs typeface="Arial"/>
              <a:sym typeface="Arial"/>
            </a:endParaRPr>
          </a:p>
          <a:p>
            <a:pPr marL="457200" marR="0" lvl="0" indent="-457200" algn="l" rtl="0">
              <a:lnSpc>
                <a:spcPct val="100000"/>
              </a:lnSpc>
              <a:spcBef>
                <a:spcPts val="0"/>
              </a:spcBef>
              <a:spcAft>
                <a:spcPts val="0"/>
              </a:spcAft>
              <a:buClr>
                <a:schemeClr val="lt1"/>
              </a:buClr>
              <a:buSzPts val="2800"/>
              <a:buFont typeface="Noto Sans Symbols"/>
              <a:buChar char="⮚"/>
            </a:pPr>
            <a:r>
              <a:rPr lang="en-GB" sz="2800" b="0" i="0" u="none" strike="noStrike" cap="none">
                <a:solidFill>
                  <a:schemeClr val="lt1"/>
                </a:solidFill>
                <a:latin typeface="Arial"/>
                <a:ea typeface="Arial"/>
                <a:cs typeface="Arial"/>
                <a:sym typeface="Arial"/>
              </a:rPr>
              <a:t>A scaled score of '100' represents the 'national standard'.</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lt1"/>
              </a:solidFill>
              <a:latin typeface="Arial"/>
              <a:ea typeface="Arial"/>
              <a:cs typeface="Arial"/>
              <a:sym typeface="Arial"/>
            </a:endParaRPr>
          </a:p>
          <a:p>
            <a:pPr marL="457200" marR="0" lvl="0" indent="-457200" algn="l" rtl="0">
              <a:lnSpc>
                <a:spcPct val="100000"/>
              </a:lnSpc>
              <a:spcBef>
                <a:spcPts val="0"/>
              </a:spcBef>
              <a:spcAft>
                <a:spcPts val="0"/>
              </a:spcAft>
              <a:buClr>
                <a:schemeClr val="lt1"/>
              </a:buClr>
              <a:buSzPts val="2800"/>
              <a:buFont typeface="Noto Sans Symbols"/>
              <a:buChar char="⮚"/>
            </a:pPr>
            <a:r>
              <a:rPr lang="en-GB" sz="2800" b="0" i="0" u="none" strike="noStrike" cap="none">
                <a:solidFill>
                  <a:schemeClr val="lt1"/>
                </a:solidFill>
                <a:latin typeface="Arial"/>
                <a:ea typeface="Arial"/>
                <a:cs typeface="Arial"/>
                <a:sym typeface="Arial"/>
              </a:rPr>
              <a:t>A scaled score of '100' or more means that a child is working at the national standard for a child of their age.</a:t>
            </a:r>
            <a:br>
              <a:rPr lang="en-GB" sz="2800" b="0" i="0" u="none" strike="noStrike" cap="none">
                <a:solidFill>
                  <a:schemeClr val="lt1"/>
                </a:solidFill>
                <a:latin typeface="Arial"/>
                <a:ea typeface="Arial"/>
                <a:cs typeface="Arial"/>
                <a:sym typeface="Arial"/>
              </a:rPr>
            </a:br>
            <a:endParaRPr sz="2800" b="0" i="0" u="none" strike="noStrike" cap="none">
              <a:solidFill>
                <a:schemeClr val="lt1"/>
              </a:solidFill>
              <a:latin typeface="Arial"/>
              <a:ea typeface="Arial"/>
              <a:cs typeface="Arial"/>
              <a:sym typeface="Arial"/>
            </a:endParaRPr>
          </a:p>
          <a:p>
            <a:pPr marL="457200" marR="0" lvl="0" indent="-457200" algn="l" rtl="0">
              <a:lnSpc>
                <a:spcPct val="100000"/>
              </a:lnSpc>
              <a:spcBef>
                <a:spcPts val="0"/>
              </a:spcBef>
              <a:spcAft>
                <a:spcPts val="0"/>
              </a:spcAft>
              <a:buClr>
                <a:schemeClr val="lt1"/>
              </a:buClr>
              <a:buSzPts val="2800"/>
              <a:buFont typeface="Noto Sans Symbols"/>
              <a:buChar char="⮚"/>
            </a:pPr>
            <a:r>
              <a:rPr lang="en-GB" sz="2800" b="0" i="0" u="none" strike="noStrike" cap="none">
                <a:solidFill>
                  <a:schemeClr val="lt1"/>
                </a:solidFill>
                <a:latin typeface="Arial"/>
                <a:ea typeface="Arial"/>
                <a:cs typeface="Arial"/>
                <a:sym typeface="Arial"/>
              </a:rPr>
              <a:t>A scaled score of ‘110’ or more means that a child is working at greater depth against the national standard for a child of their age.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lt1"/>
              </a:solidFill>
              <a:latin typeface="Arial"/>
              <a:ea typeface="Arial"/>
              <a:cs typeface="Arial"/>
              <a:sym typeface="Arial"/>
            </a:endParaRPr>
          </a:p>
          <a:p>
            <a:pPr marL="457200" marR="0" lvl="0" indent="-279400" algn="l" rtl="0">
              <a:lnSpc>
                <a:spcPct val="100000"/>
              </a:lnSpc>
              <a:spcBef>
                <a:spcPts val="0"/>
              </a:spcBef>
              <a:spcAft>
                <a:spcPts val="0"/>
              </a:spcAft>
              <a:buClr>
                <a:schemeClr val="lt1"/>
              </a:buClr>
              <a:buSzPts val="2800"/>
              <a:buFont typeface="Noto Sans Symbols"/>
              <a:buNone/>
            </a:pPr>
            <a:endParaRPr sz="2800" b="0" i="0" u="none" strike="noStrike" cap="none">
              <a:solidFill>
                <a:schemeClr val="lt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13"/>
          <p:cNvSpPr txBox="1"/>
          <p:nvPr/>
        </p:nvSpPr>
        <p:spPr>
          <a:xfrm>
            <a:off x="80999" y="0"/>
            <a:ext cx="10347300" cy="2247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400"/>
              <a:buFont typeface="Arial"/>
              <a:buNone/>
            </a:pPr>
            <a:r>
              <a:rPr lang="en-GB" sz="4400" b="1" i="0" u="none" strike="noStrike" cap="none">
                <a:solidFill>
                  <a:schemeClr val="lt1"/>
                </a:solidFill>
                <a:latin typeface="Arial"/>
                <a:ea typeface="Arial"/>
                <a:cs typeface="Arial"/>
                <a:sym typeface="Arial"/>
              </a:rPr>
              <a:t>Scaled score conversion tables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4800"/>
              <a:buFont typeface="Arial"/>
              <a:buNone/>
            </a:pPr>
            <a:endParaRPr sz="4800" b="1" i="0" u="none" strike="noStrike" cap="none">
              <a:solidFill>
                <a:schemeClr val="lt1"/>
              </a:solidFill>
              <a:latin typeface="Arial"/>
              <a:ea typeface="Arial"/>
              <a:cs typeface="Arial"/>
              <a:sym typeface="Arial"/>
            </a:endParaRPr>
          </a:p>
          <a:p>
            <a:pPr marL="685800" marR="0" lvl="0" indent="-381000" algn="ctr" rtl="0">
              <a:lnSpc>
                <a:spcPct val="100000"/>
              </a:lnSpc>
              <a:spcBef>
                <a:spcPts val="0"/>
              </a:spcBef>
              <a:spcAft>
                <a:spcPts val="0"/>
              </a:spcAft>
              <a:buClr>
                <a:schemeClr val="lt1"/>
              </a:buClr>
              <a:buSzPts val="4800"/>
              <a:buFont typeface="Noto Sans Symbols"/>
              <a:buNone/>
            </a:pPr>
            <a:endParaRPr sz="4800" b="1" i="0" u="none" strike="noStrike" cap="none">
              <a:solidFill>
                <a:schemeClr val="lt1"/>
              </a:solidFill>
              <a:latin typeface="Arial"/>
              <a:ea typeface="Arial"/>
              <a:cs typeface="Arial"/>
              <a:sym typeface="Arial"/>
            </a:endParaRPr>
          </a:p>
        </p:txBody>
      </p:sp>
      <p:pic>
        <p:nvPicPr>
          <p:cNvPr id="224" name="Google Shape;224;p13"/>
          <p:cNvPicPr preferRelativeResize="0"/>
          <p:nvPr/>
        </p:nvPicPr>
        <p:blipFill rotWithShape="1">
          <a:blip r:embed="rId3">
            <a:alphaModFix/>
          </a:blip>
          <a:srcRect l="28791" t="23463" r="30079" b="12319"/>
          <a:stretch/>
        </p:blipFill>
        <p:spPr>
          <a:xfrm>
            <a:off x="602251" y="1078250"/>
            <a:ext cx="6328725" cy="5563749"/>
          </a:xfrm>
          <a:prstGeom prst="rect">
            <a:avLst/>
          </a:prstGeom>
          <a:noFill/>
          <a:ln>
            <a:noFill/>
          </a:ln>
        </p:spPr>
      </p:pic>
      <p:sp>
        <p:nvSpPr>
          <p:cNvPr id="225" name="Google Shape;225;p13"/>
          <p:cNvSpPr txBox="1"/>
          <p:nvPr/>
        </p:nvSpPr>
        <p:spPr>
          <a:xfrm>
            <a:off x="6930975" y="2497500"/>
            <a:ext cx="5261100" cy="954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500"/>
              <a:buFont typeface="Arial"/>
              <a:buNone/>
            </a:pPr>
            <a:r>
              <a:rPr lang="en-GB" sz="2500" b="0" i="0" u="none" strike="noStrike" cap="none">
                <a:solidFill>
                  <a:schemeClr val="lt1"/>
                </a:solidFill>
                <a:latin typeface="Century Gothic"/>
                <a:ea typeface="Century Gothic"/>
                <a:cs typeface="Century Gothic"/>
                <a:sym typeface="Century Gothic"/>
              </a:rPr>
              <a:t>25/50 - Age related expectation </a:t>
            </a:r>
            <a:endParaRPr sz="2500" b="0" i="0" u="none" strike="noStrike" cap="none">
              <a:solidFill>
                <a:schemeClr val="lt1"/>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2500"/>
              <a:buFont typeface="Arial"/>
              <a:buNone/>
            </a:pPr>
            <a:r>
              <a:rPr lang="en-GB" sz="2500" b="0" i="0" u="none" strike="noStrike" cap="none">
                <a:solidFill>
                  <a:schemeClr val="lt1"/>
                </a:solidFill>
                <a:latin typeface="Century Gothic"/>
                <a:ea typeface="Century Gothic"/>
                <a:cs typeface="Century Gothic"/>
                <a:sym typeface="Century Gothic"/>
              </a:rPr>
              <a:t>39/50 - Greater Depth</a:t>
            </a:r>
            <a:endParaRPr sz="2500" b="0" i="0" u="none" strike="noStrike" cap="none">
              <a:solidFill>
                <a:schemeClr val="lt1"/>
              </a:solidFill>
              <a:latin typeface="Century Gothic"/>
              <a:ea typeface="Century Gothic"/>
              <a:cs typeface="Century Gothic"/>
              <a:sym typeface="Century Gothic"/>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pic>
        <p:nvPicPr>
          <p:cNvPr id="230" name="Google Shape;230;p14"/>
          <p:cNvPicPr preferRelativeResize="0"/>
          <p:nvPr/>
        </p:nvPicPr>
        <p:blipFill rotWithShape="1">
          <a:blip r:embed="rId3">
            <a:alphaModFix/>
          </a:blip>
          <a:srcRect l="32421" t="20202" r="33675" b="5383"/>
          <a:stretch/>
        </p:blipFill>
        <p:spPr>
          <a:xfrm>
            <a:off x="234848" y="196067"/>
            <a:ext cx="5187157" cy="6410623"/>
          </a:xfrm>
          <a:prstGeom prst="rect">
            <a:avLst/>
          </a:prstGeom>
          <a:noFill/>
          <a:ln>
            <a:noFill/>
          </a:ln>
        </p:spPr>
      </p:pic>
      <p:pic>
        <p:nvPicPr>
          <p:cNvPr id="231" name="Google Shape;231;p14"/>
          <p:cNvPicPr preferRelativeResize="0"/>
          <p:nvPr/>
        </p:nvPicPr>
        <p:blipFill rotWithShape="1">
          <a:blip r:embed="rId4">
            <a:alphaModFix/>
          </a:blip>
          <a:srcRect l="33001" t="44300" r="34005" b="16162"/>
          <a:stretch/>
        </p:blipFill>
        <p:spPr>
          <a:xfrm>
            <a:off x="5704384" y="196067"/>
            <a:ext cx="6193574" cy="4178999"/>
          </a:xfrm>
          <a:prstGeom prst="rect">
            <a:avLst/>
          </a:prstGeom>
          <a:noFill/>
          <a:ln>
            <a:noFill/>
          </a:ln>
        </p:spPr>
      </p:pic>
      <p:sp>
        <p:nvSpPr>
          <p:cNvPr id="232" name="Google Shape;232;p14"/>
          <p:cNvSpPr txBox="1"/>
          <p:nvPr/>
        </p:nvSpPr>
        <p:spPr>
          <a:xfrm>
            <a:off x="5764500" y="4441500"/>
            <a:ext cx="6358500" cy="923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Century Gothic"/>
                <a:ea typeface="Century Gothic"/>
                <a:cs typeface="Century Gothic"/>
                <a:sym typeface="Century Gothic"/>
              </a:rPr>
              <a:t>57/110 - Age related expectation </a:t>
            </a:r>
            <a:endParaRPr sz="2400" b="1" i="0" u="none" strike="noStrike" cap="none">
              <a:solidFill>
                <a:schemeClr val="lt1"/>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Century Gothic"/>
                <a:ea typeface="Century Gothic"/>
                <a:cs typeface="Century Gothic"/>
                <a:sym typeface="Century Gothic"/>
              </a:rPr>
              <a:t>95/110 - Greater Depth</a:t>
            </a:r>
            <a:endParaRPr sz="2400" b="1" i="0" u="none" strike="noStrike" cap="none">
              <a:solidFill>
                <a:schemeClr val="lt1"/>
              </a:solidFill>
              <a:latin typeface="Century Gothic"/>
              <a:ea typeface="Century Gothic"/>
              <a:cs typeface="Century Gothic"/>
              <a:sym typeface="Century Gothic"/>
            </a:endParaRPr>
          </a:p>
        </p:txBody>
      </p:sp>
    </p:spTree>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Slice</Template>
  <TotalTime>177</TotalTime>
  <Words>1180</Words>
  <Application>Microsoft Office PowerPoint</Application>
  <PresentationFormat>Widescreen</PresentationFormat>
  <Paragraphs>133</Paragraphs>
  <Slides>28</Slides>
  <Notes>27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Wingdings 3</vt:lpstr>
      <vt:lpstr>Century Gothic</vt:lpstr>
      <vt:lpstr>Arial</vt:lpstr>
      <vt:lpstr>Calibri</vt:lpstr>
      <vt:lpstr>Noto Sans Symbols</vt:lpstr>
      <vt:lpstr>Slice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louise</dc:creator>
  <cp:lastModifiedBy>Sacha Neslon</cp:lastModifiedBy>
  <cp:revision>8</cp:revision>
  <dcterms:created xsi:type="dcterms:W3CDTF">2017-10-30T15:44:55Z</dcterms:created>
  <dcterms:modified xsi:type="dcterms:W3CDTF">2026-01-22T16:47:57Z</dcterms:modified>
</cp:coreProperties>
</file>