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9" r:id="rId4"/>
    <p:sldId id="270" r:id="rId5"/>
    <p:sldId id="271" r:id="rId6"/>
    <p:sldId id="272" r:id="rId7"/>
    <p:sldId id="273" r:id="rId8"/>
    <p:sldId id="274" r:id="rId9"/>
    <p:sldId id="260" r:id="rId10"/>
    <p:sldId id="276" r:id="rId11"/>
    <p:sldId id="275" r:id="rId12"/>
    <p:sldId id="277" r:id="rId13"/>
    <p:sldId id="278" r:id="rId14"/>
    <p:sldId id="269"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52" y="14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8BD5E6-636C-4FE8-B254-A0B194BF6D2E}" type="datetimeFigureOut">
              <a:rPr lang="en-GB" smtClean="0"/>
              <a:t>15/04/2021</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9A5828-9606-4578-BF7B-C98B5C150AC1}" type="slidenum">
              <a:rPr lang="en-GB" smtClean="0"/>
              <a:t>‹#›</a:t>
            </a:fld>
            <a:endParaRPr lang="en-GB"/>
          </a:p>
        </p:txBody>
      </p:sp>
    </p:spTree>
    <p:extLst>
      <p:ext uri="{BB962C8B-B14F-4D97-AF65-F5344CB8AC3E}">
        <p14:creationId xmlns:p14="http://schemas.microsoft.com/office/powerpoint/2010/main" val="2158380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9A5828-9606-4578-BF7B-C98B5C150AC1}" type="slidenum">
              <a:rPr lang="en-GB" smtClean="0"/>
              <a:t>14</a:t>
            </a:fld>
            <a:endParaRPr lang="en-GB"/>
          </a:p>
        </p:txBody>
      </p:sp>
    </p:spTree>
    <p:extLst>
      <p:ext uri="{BB962C8B-B14F-4D97-AF65-F5344CB8AC3E}">
        <p14:creationId xmlns:p14="http://schemas.microsoft.com/office/powerpoint/2010/main" val="1905928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CF3793D-C06F-4FB6-BD1A-2A3B46A24CB4}" type="datetimeFigureOut">
              <a:rPr lang="en-GB" smtClean="0"/>
              <a:t>15/04/2021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725C8D-EC25-403F-BD9C-A856DF1009AB}" type="slidenum">
              <a:rPr lang="en-GB" smtClean="0"/>
              <a:t>‹#›</a:t>
            </a:fld>
            <a:endParaRPr lang="en-GB"/>
          </a:p>
        </p:txBody>
      </p:sp>
    </p:spTree>
    <p:extLst>
      <p:ext uri="{BB962C8B-B14F-4D97-AF65-F5344CB8AC3E}">
        <p14:creationId xmlns:p14="http://schemas.microsoft.com/office/powerpoint/2010/main" val="1198707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CF3793D-C06F-4FB6-BD1A-2A3B46A24CB4}" type="datetimeFigureOut">
              <a:rPr lang="en-GB" smtClean="0"/>
              <a:t>15/04/2021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725C8D-EC25-403F-BD9C-A856DF1009AB}" type="slidenum">
              <a:rPr lang="en-GB" smtClean="0"/>
              <a:t>‹#›</a:t>
            </a:fld>
            <a:endParaRPr lang="en-GB"/>
          </a:p>
        </p:txBody>
      </p:sp>
    </p:spTree>
    <p:extLst>
      <p:ext uri="{BB962C8B-B14F-4D97-AF65-F5344CB8AC3E}">
        <p14:creationId xmlns:p14="http://schemas.microsoft.com/office/powerpoint/2010/main" val="2395298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CF3793D-C06F-4FB6-BD1A-2A3B46A24CB4}" type="datetimeFigureOut">
              <a:rPr lang="en-GB" smtClean="0"/>
              <a:t>15/04/2021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725C8D-EC25-403F-BD9C-A856DF1009AB}" type="slidenum">
              <a:rPr lang="en-GB" smtClean="0"/>
              <a:t>‹#›</a:t>
            </a:fld>
            <a:endParaRPr lang="en-GB"/>
          </a:p>
        </p:txBody>
      </p:sp>
    </p:spTree>
    <p:extLst>
      <p:ext uri="{BB962C8B-B14F-4D97-AF65-F5344CB8AC3E}">
        <p14:creationId xmlns:p14="http://schemas.microsoft.com/office/powerpoint/2010/main" val="1919029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CF3793D-C06F-4FB6-BD1A-2A3B46A24CB4}" type="datetimeFigureOut">
              <a:rPr lang="en-GB" smtClean="0"/>
              <a:t>15/04/2021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725C8D-EC25-403F-BD9C-A856DF1009AB}" type="slidenum">
              <a:rPr lang="en-GB" smtClean="0"/>
              <a:t>‹#›</a:t>
            </a:fld>
            <a:endParaRPr lang="en-GB"/>
          </a:p>
        </p:txBody>
      </p:sp>
    </p:spTree>
    <p:extLst>
      <p:ext uri="{BB962C8B-B14F-4D97-AF65-F5344CB8AC3E}">
        <p14:creationId xmlns:p14="http://schemas.microsoft.com/office/powerpoint/2010/main" val="25755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F3793D-C06F-4FB6-BD1A-2A3B46A24CB4}" type="datetimeFigureOut">
              <a:rPr lang="en-GB" smtClean="0"/>
              <a:t>15/04/2021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725C8D-EC25-403F-BD9C-A856DF1009AB}" type="slidenum">
              <a:rPr lang="en-GB" smtClean="0"/>
              <a:t>‹#›</a:t>
            </a:fld>
            <a:endParaRPr lang="en-GB"/>
          </a:p>
        </p:txBody>
      </p:sp>
    </p:spTree>
    <p:extLst>
      <p:ext uri="{BB962C8B-B14F-4D97-AF65-F5344CB8AC3E}">
        <p14:creationId xmlns:p14="http://schemas.microsoft.com/office/powerpoint/2010/main" val="3326593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CF3793D-C06F-4FB6-BD1A-2A3B46A24CB4}" type="datetimeFigureOut">
              <a:rPr lang="en-GB" smtClean="0"/>
              <a:t>15/04/2021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725C8D-EC25-403F-BD9C-A856DF1009AB}" type="slidenum">
              <a:rPr lang="en-GB" smtClean="0"/>
              <a:t>‹#›</a:t>
            </a:fld>
            <a:endParaRPr lang="en-GB"/>
          </a:p>
        </p:txBody>
      </p:sp>
    </p:spTree>
    <p:extLst>
      <p:ext uri="{BB962C8B-B14F-4D97-AF65-F5344CB8AC3E}">
        <p14:creationId xmlns:p14="http://schemas.microsoft.com/office/powerpoint/2010/main" val="3893636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CF3793D-C06F-4FB6-BD1A-2A3B46A24CB4}" type="datetimeFigureOut">
              <a:rPr lang="en-GB" smtClean="0"/>
              <a:t>15/04/2021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E725C8D-EC25-403F-BD9C-A856DF1009AB}" type="slidenum">
              <a:rPr lang="en-GB" smtClean="0"/>
              <a:t>‹#›</a:t>
            </a:fld>
            <a:endParaRPr lang="en-GB"/>
          </a:p>
        </p:txBody>
      </p:sp>
    </p:spTree>
    <p:extLst>
      <p:ext uri="{BB962C8B-B14F-4D97-AF65-F5344CB8AC3E}">
        <p14:creationId xmlns:p14="http://schemas.microsoft.com/office/powerpoint/2010/main" val="810856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CF3793D-C06F-4FB6-BD1A-2A3B46A24CB4}" type="datetimeFigureOut">
              <a:rPr lang="en-GB" smtClean="0"/>
              <a:t>15/04/2021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E725C8D-EC25-403F-BD9C-A856DF1009AB}" type="slidenum">
              <a:rPr lang="en-GB" smtClean="0"/>
              <a:t>‹#›</a:t>
            </a:fld>
            <a:endParaRPr lang="en-GB"/>
          </a:p>
        </p:txBody>
      </p:sp>
    </p:spTree>
    <p:extLst>
      <p:ext uri="{BB962C8B-B14F-4D97-AF65-F5344CB8AC3E}">
        <p14:creationId xmlns:p14="http://schemas.microsoft.com/office/powerpoint/2010/main" val="1155696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F3793D-C06F-4FB6-BD1A-2A3B46A24CB4}" type="datetimeFigureOut">
              <a:rPr lang="en-GB" smtClean="0"/>
              <a:t>15/04/2021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E725C8D-EC25-403F-BD9C-A856DF1009AB}" type="slidenum">
              <a:rPr lang="en-GB" smtClean="0"/>
              <a:t>‹#›</a:t>
            </a:fld>
            <a:endParaRPr lang="en-GB"/>
          </a:p>
        </p:txBody>
      </p:sp>
    </p:spTree>
    <p:extLst>
      <p:ext uri="{BB962C8B-B14F-4D97-AF65-F5344CB8AC3E}">
        <p14:creationId xmlns:p14="http://schemas.microsoft.com/office/powerpoint/2010/main" val="828572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3793D-C06F-4FB6-BD1A-2A3B46A24CB4}" type="datetimeFigureOut">
              <a:rPr lang="en-GB" smtClean="0"/>
              <a:t>15/04/2021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725C8D-EC25-403F-BD9C-A856DF1009AB}" type="slidenum">
              <a:rPr lang="en-GB" smtClean="0"/>
              <a:t>‹#›</a:t>
            </a:fld>
            <a:endParaRPr lang="en-GB"/>
          </a:p>
        </p:txBody>
      </p:sp>
    </p:spTree>
    <p:extLst>
      <p:ext uri="{BB962C8B-B14F-4D97-AF65-F5344CB8AC3E}">
        <p14:creationId xmlns:p14="http://schemas.microsoft.com/office/powerpoint/2010/main" val="1406300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3793D-C06F-4FB6-BD1A-2A3B46A24CB4}" type="datetimeFigureOut">
              <a:rPr lang="en-GB" smtClean="0"/>
              <a:t>15/04/2021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725C8D-EC25-403F-BD9C-A856DF1009AB}" type="slidenum">
              <a:rPr lang="en-GB" smtClean="0"/>
              <a:t>‹#›</a:t>
            </a:fld>
            <a:endParaRPr lang="en-GB"/>
          </a:p>
        </p:txBody>
      </p:sp>
    </p:spTree>
    <p:extLst>
      <p:ext uri="{BB962C8B-B14F-4D97-AF65-F5344CB8AC3E}">
        <p14:creationId xmlns:p14="http://schemas.microsoft.com/office/powerpoint/2010/main" val="1782328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5000"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CF3793D-C06F-4FB6-BD1A-2A3B46A24CB4}" type="datetimeFigureOut">
              <a:rPr lang="en-GB" smtClean="0"/>
              <a:t>15/04/2021</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E725C8D-EC25-403F-BD9C-A856DF1009AB}" type="slidenum">
              <a:rPr lang="en-GB" smtClean="0"/>
              <a:t>‹#›</a:t>
            </a:fld>
            <a:endParaRPr lang="en-GB"/>
          </a:p>
        </p:txBody>
      </p:sp>
    </p:spTree>
    <p:extLst>
      <p:ext uri="{BB962C8B-B14F-4D97-AF65-F5344CB8AC3E}">
        <p14:creationId xmlns:p14="http://schemas.microsoft.com/office/powerpoint/2010/main" val="2758183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3.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5" Type="http://schemas.openxmlformats.org/officeDocument/2006/relationships/image" Target="../media/image3.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4a"/><Relationship Id="rId1" Type="http://schemas.microsoft.com/office/2007/relationships/media" Target="../media/media16.m4a"/><Relationship Id="rId5" Type="http://schemas.openxmlformats.org/officeDocument/2006/relationships/image" Target="../media/image3.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7.m4a"/><Relationship Id="rId1" Type="http://schemas.microsoft.com/office/2007/relationships/media" Target="../media/media17.m4a"/><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audio" Target="../media/media5.m4a"/><Relationship Id="rId3" Type="http://schemas.microsoft.com/office/2007/relationships/media" Target="../media/media3.m4a"/><Relationship Id="rId7" Type="http://schemas.microsoft.com/office/2007/relationships/media" Target="../media/media5.m4a"/><Relationship Id="rId12" Type="http://schemas.openxmlformats.org/officeDocument/2006/relationships/image" Target="../media/image3.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audio" Target="../media/media4.m4a"/><Relationship Id="rId11" Type="http://schemas.openxmlformats.org/officeDocument/2006/relationships/slideLayout" Target="../slideLayouts/slideLayout2.xml"/><Relationship Id="rId5" Type="http://schemas.microsoft.com/office/2007/relationships/media" Target="../media/media4.m4a"/><Relationship Id="rId10" Type="http://schemas.openxmlformats.org/officeDocument/2006/relationships/audio" Target="../media/media6.m4a"/><Relationship Id="rId4" Type="http://schemas.openxmlformats.org/officeDocument/2006/relationships/audio" Target="../media/media3.m4a"/><Relationship Id="rId9" Type="http://schemas.microsoft.com/office/2007/relationships/media" Target="../media/media6.m4a"/></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xml"/><Relationship Id="rId7" Type="http://schemas.microsoft.com/office/2007/relationships/hdphoto" Target="../media/hdphoto2.wdp"/><Relationship Id="rId12" Type="http://schemas.openxmlformats.org/officeDocument/2006/relationships/image" Target="../media/image3.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6.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5.png"/><Relationship Id="rId9"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3.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7471" y="0"/>
            <a:ext cx="7772400" cy="915565"/>
          </a:xfrm>
          <a:solidFill>
            <a:schemeClr val="tx1">
              <a:alpha val="70000"/>
            </a:schemeClr>
          </a:solidFill>
        </p:spPr>
        <p:txBody>
          <a:bodyPr/>
          <a:lstStyle/>
          <a:p>
            <a:r>
              <a:rPr lang="en-GB" dirty="0">
                <a:solidFill>
                  <a:schemeClr val="bg1"/>
                </a:solidFill>
                <a:latin typeface="+mn-lt"/>
              </a:rPr>
              <a:t>Archaeology</a:t>
            </a:r>
          </a:p>
        </p:txBody>
      </p:sp>
      <p:sp>
        <p:nvSpPr>
          <p:cNvPr id="3" name="Subtitle 2"/>
          <p:cNvSpPr>
            <a:spLocks noGrp="1"/>
          </p:cNvSpPr>
          <p:nvPr>
            <p:ph type="subTitle" idx="1"/>
          </p:nvPr>
        </p:nvSpPr>
        <p:spPr>
          <a:xfrm>
            <a:off x="755576" y="915566"/>
            <a:ext cx="7776864" cy="1044390"/>
          </a:xfrm>
          <a:solidFill>
            <a:schemeClr val="tx1">
              <a:alpha val="70000"/>
            </a:schemeClr>
          </a:solidFill>
        </p:spPr>
        <p:txBody>
          <a:bodyPr>
            <a:normAutofit lnSpcReduction="10000"/>
          </a:bodyPr>
          <a:lstStyle/>
          <a:p>
            <a:r>
              <a:rPr lang="en-GB" dirty="0">
                <a:solidFill>
                  <a:schemeClr val="bg1"/>
                </a:solidFill>
              </a:rPr>
              <a:t>LO: To use enquiry skills to identify historical artefacts</a:t>
            </a:r>
          </a:p>
        </p:txBody>
      </p:sp>
      <p:pic>
        <p:nvPicPr>
          <p:cNvPr id="5" name="Picture 2" descr="http://i.ebayimg.com/images/g/lA4AAOSwG0BZd2Ki/s-l16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37447" y="1959956"/>
            <a:ext cx="4032448" cy="3025047"/>
          </a:xfrm>
          <a:prstGeom prst="rect">
            <a:avLst/>
          </a:prstGeom>
          <a:noFill/>
          <a:extLst>
            <a:ext uri="{909E8E84-426E-40DD-AFC4-6F175D3DCCD1}">
              <a14:hiddenFill xmlns:a14="http://schemas.microsoft.com/office/drawing/2010/main">
                <a:solidFill>
                  <a:srgbClr val="FFFFFF"/>
                </a:solidFill>
              </a14:hiddenFill>
            </a:ext>
          </a:extLst>
        </p:spPr>
      </p:pic>
      <p:pic>
        <p:nvPicPr>
          <p:cNvPr id="4" name="Recorded Sound">
            <a:hlinkClick r:id="" action="ppaction://media"/>
            <a:extLst>
              <a:ext uri="{FF2B5EF4-FFF2-40B4-BE49-F238E27FC236}">
                <a16:creationId xmlns:a16="http://schemas.microsoft.com/office/drawing/2014/main" id="{E358A235-4007-4638-88A2-9134951570D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737600" y="4737100"/>
            <a:ext cx="406400" cy="406400"/>
          </a:xfrm>
          <a:prstGeom prst="rect">
            <a:avLst/>
          </a:prstGeom>
        </p:spPr>
      </p:pic>
    </p:spTree>
    <p:extLst>
      <p:ext uri="{BB962C8B-B14F-4D97-AF65-F5344CB8AC3E}">
        <p14:creationId xmlns:p14="http://schemas.microsoft.com/office/powerpoint/2010/main" val="3987766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29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067694"/>
            <a:ext cx="8229600" cy="1152128"/>
          </a:xfrm>
          <a:solidFill>
            <a:schemeClr val="tx1">
              <a:lumMod val="50000"/>
              <a:lumOff val="50000"/>
              <a:alpha val="50000"/>
            </a:schemeClr>
          </a:solidFill>
        </p:spPr>
        <p:txBody>
          <a:bodyPr>
            <a:normAutofit fontScale="90000"/>
          </a:bodyPr>
          <a:lstStyle/>
          <a:p>
            <a:r>
              <a:rPr lang="en-GB" i="1" dirty="0">
                <a:solidFill>
                  <a:schemeClr val="bg1"/>
                </a:solidFill>
                <a:latin typeface="+mn-lt"/>
              </a:rPr>
              <a:t>The next slides are for after the archaeological dig…</a:t>
            </a:r>
          </a:p>
        </p:txBody>
      </p:sp>
    </p:spTree>
    <p:extLst>
      <p:ext uri="{BB962C8B-B14F-4D97-AF65-F5344CB8AC3E}">
        <p14:creationId xmlns:p14="http://schemas.microsoft.com/office/powerpoint/2010/main" val="63815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ular Callout 3"/>
          <p:cNvSpPr/>
          <p:nvPr/>
        </p:nvSpPr>
        <p:spPr>
          <a:xfrm>
            <a:off x="1909208" y="1131590"/>
            <a:ext cx="6768752" cy="1080120"/>
          </a:xfrm>
          <a:prstGeom prst="wedgeRectCallout">
            <a:avLst>
              <a:gd name="adj1" fmla="val -47992"/>
              <a:gd name="adj2" fmla="val 129841"/>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solidFill>
                  <a:schemeClr val="bg1"/>
                </a:solidFill>
                <a:latin typeface="+mn-lt"/>
              </a:rPr>
              <a:t>Question Time</a:t>
            </a:r>
          </a:p>
        </p:txBody>
      </p:sp>
      <p:sp>
        <p:nvSpPr>
          <p:cNvPr id="3" name="Content Placeholder 2"/>
          <p:cNvSpPr>
            <a:spLocks noGrp="1"/>
          </p:cNvSpPr>
          <p:nvPr>
            <p:ph idx="1"/>
          </p:nvPr>
        </p:nvSpPr>
        <p:spPr>
          <a:xfrm>
            <a:off x="2073772" y="1200151"/>
            <a:ext cx="6613028" cy="1011559"/>
          </a:xfrm>
        </p:spPr>
        <p:txBody>
          <a:bodyPr>
            <a:normAutofit fontScale="77500" lnSpcReduction="20000"/>
          </a:bodyPr>
          <a:lstStyle/>
          <a:p>
            <a:pPr marL="0" indent="0">
              <a:buNone/>
            </a:pPr>
            <a:r>
              <a:rPr lang="en-GB" b="1" dirty="0">
                <a:solidFill>
                  <a:schemeClr val="bg1"/>
                </a:solidFill>
              </a:rPr>
              <a:t>A lot of the artefacts are belt buckles. Where are the leather belts that go with them?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2571750"/>
            <a:ext cx="3896166" cy="2567039"/>
          </a:xfrm>
          <a:prstGeom prst="rect">
            <a:avLst/>
          </a:prstGeom>
        </p:spPr>
      </p:pic>
      <p:pic>
        <p:nvPicPr>
          <p:cNvPr id="5" name="Recorded Sound">
            <a:hlinkClick r:id="" action="ppaction://media"/>
            <a:extLst>
              <a:ext uri="{FF2B5EF4-FFF2-40B4-BE49-F238E27FC236}">
                <a16:creationId xmlns:a16="http://schemas.microsoft.com/office/drawing/2014/main" id="{4B50A7FA-67F1-4351-BE2E-29C68A80390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707884" y="16329"/>
            <a:ext cx="406400" cy="406400"/>
          </a:xfrm>
          <a:prstGeom prst="rect">
            <a:avLst/>
          </a:prstGeom>
        </p:spPr>
      </p:pic>
    </p:spTree>
    <p:extLst>
      <p:ext uri="{BB962C8B-B14F-4D97-AF65-F5344CB8AC3E}">
        <p14:creationId xmlns:p14="http://schemas.microsoft.com/office/powerpoint/2010/main" val="288515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82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ular Callout 3"/>
          <p:cNvSpPr/>
          <p:nvPr/>
        </p:nvSpPr>
        <p:spPr>
          <a:xfrm>
            <a:off x="1909208" y="1131590"/>
            <a:ext cx="6768752" cy="1080120"/>
          </a:xfrm>
          <a:prstGeom prst="wedgeRectCallout">
            <a:avLst>
              <a:gd name="adj1" fmla="val -48133"/>
              <a:gd name="adj2" fmla="val 135132"/>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solidFill>
                  <a:schemeClr val="bg1"/>
                </a:solidFill>
                <a:latin typeface="+mn-lt"/>
              </a:rPr>
              <a:t>Question Time</a:t>
            </a:r>
          </a:p>
        </p:txBody>
      </p:sp>
      <p:sp>
        <p:nvSpPr>
          <p:cNvPr id="3" name="Content Placeholder 2"/>
          <p:cNvSpPr>
            <a:spLocks noGrp="1"/>
          </p:cNvSpPr>
          <p:nvPr>
            <p:ph idx="1"/>
          </p:nvPr>
        </p:nvSpPr>
        <p:spPr>
          <a:xfrm>
            <a:off x="2073772" y="1200151"/>
            <a:ext cx="6613028" cy="1011559"/>
          </a:xfrm>
        </p:spPr>
        <p:txBody>
          <a:bodyPr>
            <a:normAutofit fontScale="92500"/>
          </a:bodyPr>
          <a:lstStyle/>
          <a:p>
            <a:pPr marL="0" indent="0">
              <a:buNone/>
            </a:pPr>
            <a:r>
              <a:rPr lang="en-GB" b="1" dirty="0">
                <a:solidFill>
                  <a:schemeClr val="bg1"/>
                </a:solidFill>
              </a:rPr>
              <a:t>The leather biodegrades (breaks down) after many years in the ground.</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2571750"/>
            <a:ext cx="3896166" cy="2567039"/>
          </a:xfrm>
          <a:prstGeom prst="rect">
            <a:avLst/>
          </a:prstGeom>
        </p:spPr>
      </p:pic>
      <p:pic>
        <p:nvPicPr>
          <p:cNvPr id="5" name="Recorded Sound">
            <a:hlinkClick r:id="" action="ppaction://media"/>
            <a:extLst>
              <a:ext uri="{FF2B5EF4-FFF2-40B4-BE49-F238E27FC236}">
                <a16:creationId xmlns:a16="http://schemas.microsoft.com/office/drawing/2014/main" id="{40D92FD7-8445-4C19-9930-29BD6AF8755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704599" y="2779"/>
            <a:ext cx="406400" cy="406400"/>
          </a:xfrm>
          <a:prstGeom prst="rect">
            <a:avLst/>
          </a:prstGeom>
        </p:spPr>
      </p:pic>
    </p:spTree>
    <p:extLst>
      <p:ext uri="{BB962C8B-B14F-4D97-AF65-F5344CB8AC3E}">
        <p14:creationId xmlns:p14="http://schemas.microsoft.com/office/powerpoint/2010/main" val="423181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54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ular Callout 3"/>
          <p:cNvSpPr/>
          <p:nvPr/>
        </p:nvSpPr>
        <p:spPr>
          <a:xfrm>
            <a:off x="1909208" y="1131590"/>
            <a:ext cx="6768752" cy="1080120"/>
          </a:xfrm>
          <a:prstGeom prst="wedgeRectCallout">
            <a:avLst>
              <a:gd name="adj1" fmla="val -47288"/>
              <a:gd name="adj2" fmla="val 128959"/>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solidFill>
                  <a:schemeClr val="bg1"/>
                </a:solidFill>
                <a:latin typeface="+mn-lt"/>
              </a:rPr>
              <a:t>Question Time</a:t>
            </a:r>
          </a:p>
        </p:txBody>
      </p:sp>
      <p:sp>
        <p:nvSpPr>
          <p:cNvPr id="3" name="Content Placeholder 2"/>
          <p:cNvSpPr>
            <a:spLocks noGrp="1"/>
          </p:cNvSpPr>
          <p:nvPr>
            <p:ph idx="1"/>
          </p:nvPr>
        </p:nvSpPr>
        <p:spPr>
          <a:xfrm>
            <a:off x="2073772" y="1200151"/>
            <a:ext cx="6613028" cy="1011559"/>
          </a:xfrm>
        </p:spPr>
        <p:txBody>
          <a:bodyPr>
            <a:normAutofit lnSpcReduction="10000"/>
          </a:bodyPr>
          <a:lstStyle/>
          <a:p>
            <a:pPr marL="0" indent="0">
              <a:buNone/>
            </a:pPr>
            <a:r>
              <a:rPr lang="en-GB" b="1" dirty="0">
                <a:solidFill>
                  <a:schemeClr val="bg1"/>
                </a:solidFill>
              </a:rPr>
              <a:t>Which artefact did you find the most interesting and why?</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2571750"/>
            <a:ext cx="3896166" cy="2567039"/>
          </a:xfrm>
          <a:prstGeom prst="rect">
            <a:avLst/>
          </a:prstGeom>
        </p:spPr>
      </p:pic>
      <p:pic>
        <p:nvPicPr>
          <p:cNvPr id="5" name="Recorded Sound">
            <a:hlinkClick r:id="" action="ppaction://media"/>
            <a:extLst>
              <a:ext uri="{FF2B5EF4-FFF2-40B4-BE49-F238E27FC236}">
                <a16:creationId xmlns:a16="http://schemas.microsoft.com/office/drawing/2014/main" id="{6107851F-56B1-4377-BB42-7B614149E67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719457" y="8164"/>
            <a:ext cx="406400" cy="406400"/>
          </a:xfrm>
          <a:prstGeom prst="rect">
            <a:avLst/>
          </a:prstGeom>
        </p:spPr>
      </p:pic>
    </p:spTree>
    <p:extLst>
      <p:ext uri="{BB962C8B-B14F-4D97-AF65-F5344CB8AC3E}">
        <p14:creationId xmlns:p14="http://schemas.microsoft.com/office/powerpoint/2010/main" val="274760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10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alpha val="70000"/>
            </a:schemeClr>
          </a:solidFill>
        </p:spPr>
        <p:txBody>
          <a:bodyPr>
            <a:normAutofit/>
          </a:bodyPr>
          <a:lstStyle/>
          <a:p>
            <a:r>
              <a:rPr lang="en-GB" dirty="0">
                <a:solidFill>
                  <a:schemeClr val="bg1"/>
                </a:solidFill>
                <a:latin typeface="+mn-lt"/>
              </a:rPr>
              <a:t>A message from Arthur…</a:t>
            </a:r>
          </a:p>
        </p:txBody>
      </p:sp>
      <p:sp>
        <p:nvSpPr>
          <p:cNvPr id="3" name="Content Placeholder 2"/>
          <p:cNvSpPr>
            <a:spLocks noGrp="1"/>
          </p:cNvSpPr>
          <p:nvPr>
            <p:ph idx="1"/>
          </p:nvPr>
        </p:nvSpPr>
        <p:spPr>
          <a:xfrm>
            <a:off x="457200" y="1200151"/>
            <a:ext cx="8579296" cy="939551"/>
          </a:xfrm>
          <a:solidFill>
            <a:schemeClr val="tx1">
              <a:alpha val="70000"/>
            </a:schemeClr>
          </a:solidFill>
        </p:spPr>
        <p:txBody>
          <a:bodyPr>
            <a:normAutofit fontScale="55000" lnSpcReduction="20000"/>
          </a:bodyPr>
          <a:lstStyle/>
          <a:p>
            <a:pPr marL="0" indent="0">
              <a:buNone/>
            </a:pPr>
            <a:r>
              <a:rPr lang="en-GB" b="1" dirty="0">
                <a:solidFill>
                  <a:schemeClr val="bg1"/>
                </a:solidFill>
              </a:rPr>
              <a:t>“I hope you enjoyed being an archaeologist! A huge amount has been learned about the Anglo-Saxons/Vikings from archaeology. Without digging up artefacts, we would only have writing and drawings to learn about items from these times”.</a:t>
            </a:r>
          </a:p>
        </p:txBody>
      </p:sp>
      <p:pic>
        <p:nvPicPr>
          <p:cNvPr id="3074" name="Picture 2" descr="Image result for roman archaeological di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2139702"/>
            <a:ext cx="3888431" cy="291632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roman archaeological di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1961" y="2247713"/>
            <a:ext cx="4800530" cy="2700299"/>
          </a:xfrm>
          <a:prstGeom prst="rect">
            <a:avLst/>
          </a:prstGeom>
          <a:noFill/>
          <a:extLst>
            <a:ext uri="{909E8E84-426E-40DD-AFC4-6F175D3DCCD1}">
              <a14:hiddenFill xmlns:a14="http://schemas.microsoft.com/office/drawing/2010/main">
                <a:solidFill>
                  <a:srgbClr val="FFFFFF"/>
                </a:solidFill>
              </a14:hiddenFill>
            </a:ext>
          </a:extLst>
        </p:spPr>
      </p:pic>
      <p:pic>
        <p:nvPicPr>
          <p:cNvPr id="4" name="Recorded Sound">
            <a:hlinkClick r:id="" action="ppaction://media"/>
            <a:extLst>
              <a:ext uri="{FF2B5EF4-FFF2-40B4-BE49-F238E27FC236}">
                <a16:creationId xmlns:a16="http://schemas.microsoft.com/office/drawing/2014/main" id="{73562767-AA40-45CC-BDD4-688A57D8714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727621" y="16329"/>
            <a:ext cx="406400" cy="406400"/>
          </a:xfrm>
          <a:prstGeom prst="rect">
            <a:avLst/>
          </a:prstGeom>
        </p:spPr>
      </p:pic>
    </p:spTree>
    <p:extLst>
      <p:ext uri="{BB962C8B-B14F-4D97-AF65-F5344CB8AC3E}">
        <p14:creationId xmlns:p14="http://schemas.microsoft.com/office/powerpoint/2010/main" val="234032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23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latin typeface="+mn-lt"/>
              </a:rPr>
              <a:t>Questions</a:t>
            </a:r>
          </a:p>
        </p:txBody>
      </p:sp>
      <p:sp>
        <p:nvSpPr>
          <p:cNvPr id="3" name="Content Placeholder 2"/>
          <p:cNvSpPr>
            <a:spLocks noGrp="1"/>
          </p:cNvSpPr>
          <p:nvPr>
            <p:ph idx="1"/>
          </p:nvPr>
        </p:nvSpPr>
        <p:spPr>
          <a:xfrm>
            <a:off x="457200" y="1059582"/>
            <a:ext cx="8229600" cy="3888432"/>
          </a:xfrm>
          <a:solidFill>
            <a:schemeClr val="tx1">
              <a:lumMod val="50000"/>
              <a:lumOff val="50000"/>
              <a:alpha val="50000"/>
            </a:schemeClr>
          </a:solidFill>
        </p:spPr>
        <p:txBody>
          <a:bodyPr>
            <a:normAutofit fontScale="92500"/>
          </a:bodyPr>
          <a:lstStyle/>
          <a:p>
            <a:pPr marL="0" indent="0">
              <a:buNone/>
            </a:pPr>
            <a:r>
              <a:rPr lang="en-GB" sz="4700" b="1" dirty="0">
                <a:solidFill>
                  <a:schemeClr val="bg1"/>
                </a:solidFill>
              </a:rPr>
              <a:t>What is archaeology?</a:t>
            </a:r>
          </a:p>
          <a:p>
            <a:pPr marL="0" indent="0">
              <a:buNone/>
            </a:pPr>
            <a:r>
              <a:rPr lang="en-GB" sz="3500" dirty="0">
                <a:solidFill>
                  <a:schemeClr val="bg1"/>
                </a:solidFill>
              </a:rPr>
              <a:t>The study of human activity through digging up items, fossils or remains from the ground. </a:t>
            </a:r>
          </a:p>
          <a:p>
            <a:pPr marL="0" indent="0">
              <a:buNone/>
            </a:pPr>
            <a:r>
              <a:rPr lang="en-GB" sz="4300" b="1" dirty="0">
                <a:solidFill>
                  <a:schemeClr val="bg1"/>
                </a:solidFill>
              </a:rPr>
              <a:t>Why is archaeology important?</a:t>
            </a:r>
          </a:p>
          <a:p>
            <a:pPr marL="0" indent="0">
              <a:buNone/>
            </a:pPr>
            <a:r>
              <a:rPr lang="en-GB" sz="3500" dirty="0">
                <a:solidFill>
                  <a:schemeClr val="bg1"/>
                </a:solidFill>
              </a:rPr>
              <a:t>Items are studied so that we can find out more about the people who lived during the time.</a:t>
            </a:r>
          </a:p>
          <a:p>
            <a:pPr marL="0" indent="0">
              <a:buNone/>
            </a:pPr>
            <a:endParaRPr lang="en-GB" dirty="0">
              <a:solidFill>
                <a:schemeClr val="bg1"/>
              </a:solidFill>
            </a:endParaRPr>
          </a:p>
        </p:txBody>
      </p:sp>
      <p:pic>
        <p:nvPicPr>
          <p:cNvPr id="4" name="Recorded Sound">
            <a:hlinkClick r:id="" action="ppaction://media"/>
            <a:extLst>
              <a:ext uri="{FF2B5EF4-FFF2-40B4-BE49-F238E27FC236}">
                <a16:creationId xmlns:a16="http://schemas.microsoft.com/office/drawing/2014/main" id="{153274FB-02FD-45FC-A7A8-F524348CADBF}"/>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8686800" y="55838"/>
            <a:ext cx="406400" cy="406400"/>
          </a:xfrm>
          <a:prstGeom prst="rect">
            <a:avLst/>
          </a:prstGeom>
        </p:spPr>
      </p:pic>
      <p:pic>
        <p:nvPicPr>
          <p:cNvPr id="5" name="Recorded Sound">
            <a:hlinkClick r:id="" action="ppaction://media"/>
            <a:extLst>
              <a:ext uri="{FF2B5EF4-FFF2-40B4-BE49-F238E27FC236}">
                <a16:creationId xmlns:a16="http://schemas.microsoft.com/office/drawing/2014/main" id="{D6BC7627-B7A4-4FE1-BF6F-A8BBEC839C07}"/>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8686800" y="55838"/>
            <a:ext cx="406400" cy="406400"/>
          </a:xfrm>
          <a:prstGeom prst="rect">
            <a:avLst/>
          </a:prstGeom>
        </p:spPr>
      </p:pic>
      <p:pic>
        <p:nvPicPr>
          <p:cNvPr id="6" name="Recorded Sound">
            <a:hlinkClick r:id="" action="ppaction://media"/>
            <a:extLst>
              <a:ext uri="{FF2B5EF4-FFF2-40B4-BE49-F238E27FC236}">
                <a16:creationId xmlns:a16="http://schemas.microsoft.com/office/drawing/2014/main" id="{FF5D2130-798C-4C5A-831D-44AB46649322}"/>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8670471" y="55838"/>
            <a:ext cx="406400" cy="406400"/>
          </a:xfrm>
          <a:prstGeom prst="rect">
            <a:avLst/>
          </a:prstGeom>
        </p:spPr>
      </p:pic>
      <p:pic>
        <p:nvPicPr>
          <p:cNvPr id="7" name="Recorded Sound">
            <a:hlinkClick r:id="" action="ppaction://media"/>
            <a:extLst>
              <a:ext uri="{FF2B5EF4-FFF2-40B4-BE49-F238E27FC236}">
                <a16:creationId xmlns:a16="http://schemas.microsoft.com/office/drawing/2014/main" id="{5C57F962-7D15-492B-9905-2AE316C074F8}"/>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8670471" y="55838"/>
            <a:ext cx="406400" cy="406400"/>
          </a:xfrm>
          <a:prstGeom prst="rect">
            <a:avLst/>
          </a:prstGeom>
        </p:spPr>
      </p:pic>
      <p:pic>
        <p:nvPicPr>
          <p:cNvPr id="8" name="Recorded Sound">
            <a:hlinkClick r:id="" action="ppaction://media"/>
            <a:extLst>
              <a:ext uri="{FF2B5EF4-FFF2-40B4-BE49-F238E27FC236}">
                <a16:creationId xmlns:a16="http://schemas.microsoft.com/office/drawing/2014/main" id="{225C9881-98CC-4274-853E-FE718AC66728}"/>
              </a:ext>
            </a:extLst>
          </p:cNvPr>
          <p:cNvPicPr>
            <a:picLocks noChangeAspect="1"/>
          </p:cNvPicPr>
          <p:nvPr>
            <a:audioFile r:link="rId10"/>
            <p:extLst>
              <p:ext uri="{DAA4B4D4-6D71-4841-9C94-3DE7FCFB9230}">
                <p14:media xmlns:p14="http://schemas.microsoft.com/office/powerpoint/2010/main" r:embed="rId9"/>
              </p:ext>
            </p:extLst>
          </p:nvPr>
        </p:nvPicPr>
        <p:blipFill>
          <a:blip r:embed="rId12"/>
          <a:stretch>
            <a:fillRect/>
          </a:stretch>
        </p:blipFill>
        <p:spPr>
          <a:xfrm>
            <a:off x="8670471" y="55838"/>
            <a:ext cx="406400" cy="406400"/>
          </a:xfrm>
          <a:prstGeom prst="rect">
            <a:avLst/>
          </a:prstGeom>
        </p:spPr>
      </p:pic>
    </p:spTree>
    <p:extLst>
      <p:ext uri="{BB962C8B-B14F-4D97-AF65-F5344CB8AC3E}">
        <p14:creationId xmlns:p14="http://schemas.microsoft.com/office/powerpoint/2010/main" val="288002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mediacall" presetSubtype="0" fill="hold" nodeType="withEffect">
                                  <p:stCondLst>
                                    <p:cond delay="0"/>
                                  </p:stCondLst>
                                  <p:childTnLst>
                                    <p:cmd type="call" cmd="playFrom(0.0)">
                                      <p:cBhvr>
                                        <p:cTn id="8" dur="3993" fill="hold"/>
                                        <p:tgtEl>
                                          <p:spTgt spid="8"/>
                                        </p:tgtEl>
                                      </p:cBhvr>
                                    </p:cmd>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6" presetID="1" presetClass="mediacall" presetSubtype="0" fill="hold" nodeType="withEffect">
                                  <p:stCondLst>
                                    <p:cond delay="0"/>
                                  </p:stCondLst>
                                  <p:childTnLst>
                                    <p:cmd type="call" cmd="playFrom(0.0)">
                                      <p:cBhvr>
                                        <p:cTn id="17" dur="8916" fill="hold"/>
                                        <p:tgtEl>
                                          <p:spTgt spid="5"/>
                                        </p:tgtEl>
                                      </p:cBhvr>
                                    </p:cmd>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par>
                                <p:cTn id="22" presetID="1" presetClass="mediacall" presetSubtype="0" fill="hold" nodeType="withEffect">
                                  <p:stCondLst>
                                    <p:cond delay="0"/>
                                  </p:stCondLst>
                                  <p:childTnLst>
                                    <p:cmd type="call" cmd="playFrom(0.0)">
                                      <p:cBhvr>
                                        <p:cTn id="23" dur="3506"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childTnLst>
                                </p:cTn>
                              </p:par>
                              <p:par>
                                <p:cTn id="28" presetID="1" presetClass="mediacall" presetSubtype="0" fill="hold" nodeType="withEffect">
                                  <p:stCondLst>
                                    <p:cond delay="0"/>
                                  </p:stCondLst>
                                  <p:childTnLst>
                                    <p:cmd type="call" cmd="playFrom(0.0)">
                                      <p:cBhvr>
                                        <p:cTn id="29" dur="657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4"/>
                </p:tgtEl>
              </p:cMediaNode>
            </p:audio>
            <p:audio>
              <p:cMediaNode vol="80000">
                <p:cTn id="31" fill="hold" display="0">
                  <p:stCondLst>
                    <p:cond delay="indefinite"/>
                  </p:stCondLst>
                  <p:endCondLst>
                    <p:cond evt="onStopAudio" delay="0">
                      <p:tgtEl>
                        <p:sldTgt/>
                      </p:tgtEl>
                    </p:cond>
                  </p:endCondLst>
                </p:cTn>
                <p:tgtEl>
                  <p:spTgt spid="5"/>
                </p:tgtEl>
              </p:cMediaNode>
            </p:audio>
            <p:audio>
              <p:cMediaNode vol="80000">
                <p:cTn id="32" fill="hold" display="0">
                  <p:stCondLst>
                    <p:cond delay="indefinite"/>
                  </p:stCondLst>
                  <p:endCondLst>
                    <p:cond evt="onStopAudio" delay="0">
                      <p:tgtEl>
                        <p:sldTgt/>
                      </p:tgtEl>
                    </p:cond>
                  </p:endCondLst>
                </p:cTn>
                <p:tgtEl>
                  <p:spTgt spid="6"/>
                </p:tgtEl>
              </p:cMediaNode>
            </p:audio>
            <p:audio>
              <p:cMediaNode vol="80000">
                <p:cTn id="33" fill="hold" display="0">
                  <p:stCondLst>
                    <p:cond delay="indefinite"/>
                  </p:stCondLst>
                  <p:endCondLst>
                    <p:cond evt="onStopAudio" delay="0">
                      <p:tgtEl>
                        <p:sldTgt/>
                      </p:tgtEl>
                    </p:cond>
                  </p:endCondLst>
                </p:cTn>
                <p:tgtEl>
                  <p:spTgt spid="7"/>
                </p:tgtEl>
              </p:cMediaNode>
            </p:audio>
            <p:audio>
              <p:cMediaNode vol="80000">
                <p:cTn id="34"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latin typeface="+mn-lt"/>
              </a:rPr>
              <a:t>Activity Time</a:t>
            </a:r>
          </a:p>
        </p:txBody>
      </p:sp>
      <p:sp>
        <p:nvSpPr>
          <p:cNvPr id="3" name="Content Placeholder 2"/>
          <p:cNvSpPr>
            <a:spLocks noGrp="1"/>
          </p:cNvSpPr>
          <p:nvPr>
            <p:ph idx="1"/>
          </p:nvPr>
        </p:nvSpPr>
        <p:spPr>
          <a:xfrm>
            <a:off x="457200" y="1200151"/>
            <a:ext cx="8229600" cy="3747863"/>
          </a:xfrm>
          <a:solidFill>
            <a:schemeClr val="tx1">
              <a:lumMod val="50000"/>
              <a:lumOff val="50000"/>
              <a:alpha val="50000"/>
            </a:schemeClr>
          </a:solidFill>
        </p:spPr>
        <p:txBody>
          <a:bodyPr>
            <a:normAutofit lnSpcReduction="10000"/>
          </a:bodyPr>
          <a:lstStyle/>
          <a:p>
            <a:pPr marL="0" indent="0">
              <a:buNone/>
            </a:pPr>
            <a:r>
              <a:rPr lang="en-GB" b="1" dirty="0">
                <a:solidFill>
                  <a:schemeClr val="bg1"/>
                </a:solidFill>
              </a:rPr>
              <a:t>In this activity, you will take it in turns to sift through the earth to reveal historical artefacts. All of the artefacts buried in the soil trays have been dug up by metal detectorists in England and are genuine artefacts! This means they are primary sources. These provide very strong evidence about how people lived and what objects they had/used.</a:t>
            </a:r>
          </a:p>
        </p:txBody>
      </p:sp>
      <p:pic>
        <p:nvPicPr>
          <p:cNvPr id="4" name="Vik Arch Dig Slide 4.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72400" y="411510"/>
            <a:ext cx="609600" cy="609600"/>
          </a:xfrm>
          <a:prstGeom prst="rect">
            <a:avLst/>
          </a:prstGeom>
        </p:spPr>
      </p:pic>
    </p:spTree>
    <p:extLst>
      <p:ext uri="{BB962C8B-B14F-4D97-AF65-F5344CB8AC3E}">
        <p14:creationId xmlns:p14="http://schemas.microsoft.com/office/powerpoint/2010/main" val="375875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1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latin typeface="+mn-lt"/>
              </a:rPr>
              <a:t>Activity Time</a:t>
            </a:r>
          </a:p>
        </p:txBody>
      </p:sp>
      <p:sp>
        <p:nvSpPr>
          <p:cNvPr id="3" name="Content Placeholder 2"/>
          <p:cNvSpPr>
            <a:spLocks noGrp="1"/>
          </p:cNvSpPr>
          <p:nvPr>
            <p:ph idx="1"/>
          </p:nvPr>
        </p:nvSpPr>
        <p:spPr>
          <a:xfrm>
            <a:off x="457200" y="1200151"/>
            <a:ext cx="8229600" cy="3747863"/>
          </a:xfrm>
          <a:solidFill>
            <a:schemeClr val="tx1">
              <a:lumMod val="50000"/>
              <a:lumOff val="50000"/>
              <a:alpha val="50000"/>
            </a:schemeClr>
          </a:solidFill>
        </p:spPr>
        <p:txBody>
          <a:bodyPr>
            <a:normAutofit/>
          </a:bodyPr>
          <a:lstStyle/>
          <a:p>
            <a:pPr marL="0" indent="0">
              <a:buNone/>
            </a:pPr>
            <a:r>
              <a:rPr lang="en-GB" b="1" dirty="0">
                <a:solidFill>
                  <a:schemeClr val="bg1"/>
                </a:solidFill>
              </a:rPr>
              <a:t>The artefacts date from Roman times, Anglo-Saxon/Viking, through to Medieval and later. It is your job to identify the artefacts and suggest a time period that you think they come from.</a:t>
            </a:r>
          </a:p>
          <a:p>
            <a:pPr marL="0" indent="0">
              <a:buNone/>
            </a:pPr>
            <a:r>
              <a:rPr lang="en-GB" b="1" dirty="0">
                <a:solidFill>
                  <a:schemeClr val="bg1"/>
                </a:solidFill>
              </a:rPr>
              <a:t>You need to study the artefacts carefully to get an idea of what they are.</a:t>
            </a:r>
          </a:p>
        </p:txBody>
      </p:sp>
      <p:pic>
        <p:nvPicPr>
          <p:cNvPr id="4" name="Vik Arch Dig Slide 5.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00392" y="411510"/>
            <a:ext cx="609600" cy="609600"/>
          </a:xfrm>
          <a:prstGeom prst="rect">
            <a:avLst/>
          </a:prstGeom>
        </p:spPr>
      </p:pic>
    </p:spTree>
    <p:extLst>
      <p:ext uri="{BB962C8B-B14F-4D97-AF65-F5344CB8AC3E}">
        <p14:creationId xmlns:p14="http://schemas.microsoft.com/office/powerpoint/2010/main" val="24705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69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latin typeface="+mn-lt"/>
              </a:rPr>
              <a:t>Activity Time</a:t>
            </a:r>
          </a:p>
        </p:txBody>
      </p:sp>
      <p:sp>
        <p:nvSpPr>
          <p:cNvPr id="3" name="Content Placeholder 2"/>
          <p:cNvSpPr>
            <a:spLocks noGrp="1"/>
          </p:cNvSpPr>
          <p:nvPr>
            <p:ph idx="1"/>
          </p:nvPr>
        </p:nvSpPr>
        <p:spPr>
          <a:xfrm>
            <a:off x="457200" y="1200151"/>
            <a:ext cx="8229600" cy="3747863"/>
          </a:xfrm>
          <a:solidFill>
            <a:schemeClr val="tx1">
              <a:lumMod val="50000"/>
              <a:lumOff val="50000"/>
              <a:alpha val="50000"/>
            </a:schemeClr>
          </a:solidFill>
        </p:spPr>
        <p:txBody>
          <a:bodyPr>
            <a:normAutofit/>
          </a:bodyPr>
          <a:lstStyle/>
          <a:p>
            <a:pPr marL="0" indent="0">
              <a:buNone/>
            </a:pPr>
            <a:r>
              <a:rPr lang="en-GB" b="1" dirty="0">
                <a:solidFill>
                  <a:schemeClr val="bg1"/>
                </a:solidFill>
              </a:rPr>
              <a:t>Most of the artefacts are made from a metal called bronze, with some made from copper or lead. These materials are often found as they take many years to biodegrade (break down) in the earth.</a:t>
            </a:r>
          </a:p>
        </p:txBody>
      </p:sp>
      <p:pic>
        <p:nvPicPr>
          <p:cNvPr id="4" name="Vik Arch Dig Slide 6.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00392" y="483518"/>
            <a:ext cx="609600" cy="609600"/>
          </a:xfrm>
          <a:prstGeom prst="rect">
            <a:avLst/>
          </a:prstGeom>
        </p:spPr>
      </p:pic>
    </p:spTree>
    <p:extLst>
      <p:ext uri="{BB962C8B-B14F-4D97-AF65-F5344CB8AC3E}">
        <p14:creationId xmlns:p14="http://schemas.microsoft.com/office/powerpoint/2010/main" val="197995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13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latin typeface="+mn-lt"/>
              </a:rPr>
              <a:t>Activity Time</a:t>
            </a:r>
          </a:p>
        </p:txBody>
      </p:sp>
      <p:sp>
        <p:nvSpPr>
          <p:cNvPr id="3" name="Content Placeholder 2"/>
          <p:cNvSpPr>
            <a:spLocks noGrp="1"/>
          </p:cNvSpPr>
          <p:nvPr>
            <p:ph idx="1"/>
          </p:nvPr>
        </p:nvSpPr>
        <p:spPr>
          <a:xfrm>
            <a:off x="0" y="1200151"/>
            <a:ext cx="9252520" cy="4179911"/>
          </a:xfrm>
          <a:solidFill>
            <a:schemeClr val="tx1">
              <a:lumMod val="50000"/>
              <a:lumOff val="50000"/>
              <a:alpha val="50000"/>
            </a:schemeClr>
          </a:solidFill>
        </p:spPr>
        <p:txBody>
          <a:bodyPr>
            <a:normAutofit/>
          </a:bodyPr>
          <a:lstStyle/>
          <a:p>
            <a:pPr marL="0" indent="0">
              <a:buNone/>
            </a:pPr>
            <a:r>
              <a:rPr lang="en-GB" b="1" dirty="0">
                <a:solidFill>
                  <a:schemeClr val="bg1"/>
                </a:solidFill>
              </a:rPr>
              <a:t>Artefacts include: brooches, buckles, rings, coins and many more.</a:t>
            </a:r>
          </a:p>
        </p:txBody>
      </p:sp>
      <p:pic>
        <p:nvPicPr>
          <p:cNvPr id="2050" name="Picture 2" descr="Image result for roman brooch"/>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backgroundMark x1="28906" y1="61770" x2="60156" y2="61770"/>
                        <a14:backgroundMark x1="37188" y1="34336" x2="69531" y2="38230"/>
                      </a14:backgroundRemoval>
                    </a14:imgEffect>
                  </a14:imgLayer>
                </a14:imgProps>
              </a:ext>
              <a:ext uri="{28A0092B-C50C-407E-A947-70E740481C1C}">
                <a14:useLocalDpi xmlns:a14="http://schemas.microsoft.com/office/drawing/2010/main" val="0"/>
              </a:ext>
            </a:extLst>
          </a:blip>
          <a:srcRect/>
          <a:stretch>
            <a:fillRect/>
          </a:stretch>
        </p:blipFill>
        <p:spPr bwMode="auto">
          <a:xfrm>
            <a:off x="0" y="2571750"/>
            <a:ext cx="1895645" cy="16734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roman coin"/>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092280" y="2571750"/>
            <a:ext cx="1829942" cy="173802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roman buckle"/>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3457" b="100000" l="184" r="100000">
                        <a14:backgroundMark x1="76838" y1="54568" x2="81066" y2="56543"/>
                      </a14:backgroundRemoval>
                    </a14:imgEffect>
                  </a14:imgLayer>
                </a14:imgProps>
              </a:ext>
              <a:ext uri="{28A0092B-C50C-407E-A947-70E740481C1C}">
                <a14:useLocalDpi xmlns:a14="http://schemas.microsoft.com/office/drawing/2010/main" val="0"/>
              </a:ext>
            </a:extLst>
          </a:blip>
          <a:srcRect/>
          <a:stretch>
            <a:fillRect/>
          </a:stretch>
        </p:blipFill>
        <p:spPr bwMode="auto">
          <a:xfrm>
            <a:off x="1944924" y="2400387"/>
            <a:ext cx="2708212" cy="201622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roman ring"/>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backgroundMark x1="17593" y1="76585" x2="25463" y2="53659"/>
                        <a14:backgroundMark x1="1620" y1="52683" x2="1620" y2="52683"/>
                      </a14:backgroundRemoval>
                    </a14:imgEffect>
                  </a14:imgLayer>
                </a14:imgProps>
              </a:ext>
              <a:ext uri="{28A0092B-C50C-407E-A947-70E740481C1C}">
                <a14:useLocalDpi xmlns:a14="http://schemas.microsoft.com/office/drawing/2010/main" val="0"/>
              </a:ext>
            </a:extLst>
          </a:blip>
          <a:srcRect/>
          <a:stretch>
            <a:fillRect/>
          </a:stretch>
        </p:blipFill>
        <p:spPr bwMode="auto">
          <a:xfrm>
            <a:off x="4932040" y="2513252"/>
            <a:ext cx="1954560" cy="1855023"/>
          </a:xfrm>
          <a:prstGeom prst="rect">
            <a:avLst/>
          </a:prstGeom>
          <a:noFill/>
          <a:extLst>
            <a:ext uri="{909E8E84-426E-40DD-AFC4-6F175D3DCCD1}">
              <a14:hiddenFill xmlns:a14="http://schemas.microsoft.com/office/drawing/2010/main">
                <a:solidFill>
                  <a:srgbClr val="FFFFFF"/>
                </a:solidFill>
              </a14:hiddenFill>
            </a:ext>
          </a:extLst>
        </p:spPr>
      </p:pic>
      <p:pic>
        <p:nvPicPr>
          <p:cNvPr id="5" name="Recorded Sound">
            <a:hlinkClick r:id="" action="ppaction://media"/>
            <a:extLst>
              <a:ext uri="{FF2B5EF4-FFF2-40B4-BE49-F238E27FC236}">
                <a16:creationId xmlns:a16="http://schemas.microsoft.com/office/drawing/2014/main" id="{6DA24436-84D4-455F-B9F4-DF91D8DB40DC}"/>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8686800" y="69057"/>
            <a:ext cx="406400" cy="406400"/>
          </a:xfrm>
          <a:prstGeom prst="rect">
            <a:avLst/>
          </a:prstGeom>
        </p:spPr>
      </p:pic>
    </p:spTree>
    <p:extLst>
      <p:ext uri="{BB962C8B-B14F-4D97-AF65-F5344CB8AC3E}">
        <p14:creationId xmlns:p14="http://schemas.microsoft.com/office/powerpoint/2010/main" val="421531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88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latin typeface="+mn-lt"/>
              </a:rPr>
              <a:t>Activity Time</a:t>
            </a:r>
          </a:p>
        </p:txBody>
      </p:sp>
      <p:sp>
        <p:nvSpPr>
          <p:cNvPr id="3" name="Content Placeholder 2"/>
          <p:cNvSpPr>
            <a:spLocks noGrp="1"/>
          </p:cNvSpPr>
          <p:nvPr>
            <p:ph idx="1"/>
          </p:nvPr>
        </p:nvSpPr>
        <p:spPr>
          <a:xfrm>
            <a:off x="457200" y="1200151"/>
            <a:ext cx="8229600" cy="3747863"/>
          </a:xfrm>
          <a:solidFill>
            <a:schemeClr val="tx1">
              <a:lumMod val="50000"/>
              <a:lumOff val="50000"/>
              <a:alpha val="50000"/>
            </a:schemeClr>
          </a:solidFill>
        </p:spPr>
        <p:txBody>
          <a:bodyPr>
            <a:normAutofit fontScale="92500" lnSpcReduction="20000"/>
          </a:bodyPr>
          <a:lstStyle/>
          <a:p>
            <a:pPr marL="514350" indent="-514350">
              <a:buFont typeface="+mj-lt"/>
              <a:buAutoNum type="arabicPeriod"/>
            </a:pPr>
            <a:r>
              <a:rPr lang="en-GB" b="1" dirty="0">
                <a:solidFill>
                  <a:schemeClr val="bg1"/>
                </a:solidFill>
              </a:rPr>
              <a:t>When an artefact has been unearthed, it will need to be brushed carefully and examined. </a:t>
            </a:r>
          </a:p>
          <a:p>
            <a:pPr marL="514350" indent="-514350">
              <a:buFont typeface="+mj-lt"/>
              <a:buAutoNum type="arabicPeriod"/>
            </a:pPr>
            <a:r>
              <a:rPr lang="en-GB" b="1" dirty="0">
                <a:solidFill>
                  <a:schemeClr val="bg1"/>
                </a:solidFill>
              </a:rPr>
              <a:t>When you have examined the artefact, pass it to the person on your right.</a:t>
            </a:r>
          </a:p>
          <a:p>
            <a:pPr marL="514350" indent="-514350">
              <a:buFont typeface="+mj-lt"/>
              <a:buAutoNum type="arabicPeriod"/>
            </a:pPr>
            <a:r>
              <a:rPr lang="en-GB" b="1" dirty="0">
                <a:solidFill>
                  <a:schemeClr val="bg1"/>
                </a:solidFill>
              </a:rPr>
              <a:t>The tray then passes to the person on your left.</a:t>
            </a:r>
          </a:p>
          <a:p>
            <a:pPr marL="514350" indent="-514350">
              <a:buFont typeface="+mj-lt"/>
              <a:buAutoNum type="arabicPeriod"/>
            </a:pPr>
            <a:r>
              <a:rPr lang="en-GB" b="1" dirty="0">
                <a:solidFill>
                  <a:schemeClr val="bg1"/>
                </a:solidFill>
              </a:rPr>
              <a:t>When you get the artefact back after it’s been passed around your group, put it in the middle of the table.</a:t>
            </a:r>
          </a:p>
        </p:txBody>
      </p:sp>
      <p:pic>
        <p:nvPicPr>
          <p:cNvPr id="4" name="Vik Arch Dig Slide 8.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44408" y="411510"/>
            <a:ext cx="609600" cy="609600"/>
          </a:xfrm>
          <a:prstGeom prst="rect">
            <a:avLst/>
          </a:prstGeom>
        </p:spPr>
      </p:pic>
    </p:spTree>
    <p:extLst>
      <p:ext uri="{BB962C8B-B14F-4D97-AF65-F5344CB8AC3E}">
        <p14:creationId xmlns:p14="http://schemas.microsoft.com/office/powerpoint/2010/main" val="339868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72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latin typeface="+mn-lt"/>
              </a:rPr>
              <a:t>Activity Time</a:t>
            </a:r>
          </a:p>
        </p:txBody>
      </p:sp>
      <p:sp>
        <p:nvSpPr>
          <p:cNvPr id="3" name="Content Placeholder 2"/>
          <p:cNvSpPr>
            <a:spLocks noGrp="1"/>
          </p:cNvSpPr>
          <p:nvPr>
            <p:ph idx="1"/>
          </p:nvPr>
        </p:nvSpPr>
        <p:spPr>
          <a:xfrm>
            <a:off x="457200" y="1200151"/>
            <a:ext cx="8229600" cy="3747863"/>
          </a:xfrm>
          <a:solidFill>
            <a:schemeClr val="tx1">
              <a:lumMod val="50000"/>
              <a:lumOff val="50000"/>
              <a:alpha val="50000"/>
            </a:schemeClr>
          </a:solidFill>
        </p:spPr>
        <p:txBody>
          <a:bodyPr>
            <a:normAutofit lnSpcReduction="10000"/>
          </a:bodyPr>
          <a:lstStyle/>
          <a:p>
            <a:pPr marL="0" indent="0">
              <a:buNone/>
            </a:pPr>
            <a:r>
              <a:rPr lang="en-GB" b="1" dirty="0">
                <a:solidFill>
                  <a:schemeClr val="bg1"/>
                </a:solidFill>
              </a:rPr>
              <a:t>Take care to only sieve OVER the tray to avoid unwanted mess!</a:t>
            </a:r>
          </a:p>
          <a:p>
            <a:pPr marL="0" indent="0">
              <a:buNone/>
            </a:pPr>
            <a:endParaRPr lang="en-GB" b="1" dirty="0">
              <a:solidFill>
                <a:schemeClr val="bg1"/>
              </a:solidFill>
            </a:endParaRPr>
          </a:p>
          <a:p>
            <a:pPr marL="0" indent="0">
              <a:buNone/>
            </a:pPr>
            <a:r>
              <a:rPr lang="en-GB" b="1" dirty="0">
                <a:solidFill>
                  <a:schemeClr val="bg1"/>
                </a:solidFill>
              </a:rPr>
              <a:t>Treat all of the artefacts delicately.</a:t>
            </a:r>
          </a:p>
          <a:p>
            <a:pPr marL="0" indent="0">
              <a:buNone/>
            </a:pPr>
            <a:endParaRPr lang="en-GB" b="1" dirty="0">
              <a:solidFill>
                <a:schemeClr val="bg1"/>
              </a:solidFill>
            </a:endParaRPr>
          </a:p>
          <a:p>
            <a:pPr marL="0" indent="0">
              <a:buNone/>
            </a:pPr>
            <a:r>
              <a:rPr lang="en-GB" b="1" dirty="0">
                <a:solidFill>
                  <a:schemeClr val="bg1"/>
                </a:solidFill>
              </a:rPr>
              <a:t>Make sure all of the artefacts go back in your tray at the end of the session.</a:t>
            </a:r>
          </a:p>
        </p:txBody>
      </p:sp>
      <p:pic>
        <p:nvPicPr>
          <p:cNvPr id="4" name="Vik Arch Dig Slide 9.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72400" y="411510"/>
            <a:ext cx="609600" cy="609600"/>
          </a:xfrm>
          <a:prstGeom prst="rect">
            <a:avLst/>
          </a:prstGeom>
        </p:spPr>
      </p:pic>
    </p:spTree>
    <p:extLst>
      <p:ext uri="{BB962C8B-B14F-4D97-AF65-F5344CB8AC3E}">
        <p14:creationId xmlns:p14="http://schemas.microsoft.com/office/powerpoint/2010/main" val="242509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23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remove"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ular Callout 3"/>
          <p:cNvSpPr/>
          <p:nvPr/>
        </p:nvSpPr>
        <p:spPr>
          <a:xfrm>
            <a:off x="1909208" y="1131590"/>
            <a:ext cx="6768752" cy="1080120"/>
          </a:xfrm>
          <a:prstGeom prst="wedgeRectCallout">
            <a:avLst>
              <a:gd name="adj1" fmla="val -46585"/>
              <a:gd name="adj2" fmla="val 133369"/>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solidFill>
                  <a:schemeClr val="bg1"/>
                </a:solidFill>
                <a:latin typeface="+mn-lt"/>
              </a:rPr>
              <a:t>Activity Time</a:t>
            </a:r>
          </a:p>
        </p:txBody>
      </p:sp>
      <p:sp>
        <p:nvSpPr>
          <p:cNvPr id="3" name="Content Placeholder 2"/>
          <p:cNvSpPr>
            <a:spLocks noGrp="1"/>
          </p:cNvSpPr>
          <p:nvPr>
            <p:ph idx="1"/>
          </p:nvPr>
        </p:nvSpPr>
        <p:spPr>
          <a:xfrm>
            <a:off x="2073772" y="1200151"/>
            <a:ext cx="6613028" cy="1011559"/>
          </a:xfrm>
        </p:spPr>
        <p:txBody>
          <a:bodyPr>
            <a:normAutofit lnSpcReduction="10000"/>
          </a:bodyPr>
          <a:lstStyle/>
          <a:p>
            <a:pPr marL="0" indent="0">
              <a:buNone/>
            </a:pPr>
            <a:r>
              <a:rPr lang="en-GB" b="1" dirty="0">
                <a:solidFill>
                  <a:schemeClr val="bg1"/>
                </a:solidFill>
              </a:rPr>
              <a:t>It is now time for you to become an archaeologist! Go forth and enquire!</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2571750"/>
            <a:ext cx="3896166" cy="2567039"/>
          </a:xfrm>
          <a:prstGeom prst="rect">
            <a:avLst/>
          </a:prstGeom>
        </p:spPr>
      </p:pic>
      <p:pic>
        <p:nvPicPr>
          <p:cNvPr id="5" name="Recorded Sound">
            <a:hlinkClick r:id="" action="ppaction://media"/>
            <a:extLst>
              <a:ext uri="{FF2B5EF4-FFF2-40B4-BE49-F238E27FC236}">
                <a16:creationId xmlns:a16="http://schemas.microsoft.com/office/drawing/2014/main" id="{3E771B92-979E-46B8-9EAF-79E64FCF345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77960" y="69057"/>
            <a:ext cx="406400" cy="406400"/>
          </a:xfrm>
          <a:prstGeom prst="rect">
            <a:avLst/>
          </a:prstGeom>
        </p:spPr>
      </p:pic>
    </p:spTree>
    <p:extLst>
      <p:ext uri="{BB962C8B-B14F-4D97-AF65-F5344CB8AC3E}">
        <p14:creationId xmlns:p14="http://schemas.microsoft.com/office/powerpoint/2010/main" val="29337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56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TotalTime>
  <Words>475</Words>
  <Application>Microsoft Office PowerPoint</Application>
  <PresentationFormat>On-screen Show (16:9)</PresentationFormat>
  <Paragraphs>39</Paragraphs>
  <Slides>14</Slides>
  <Notes>1</Notes>
  <HiddenSlides>0</HiddenSlides>
  <MMClips>17</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Times New Roman</vt:lpstr>
      <vt:lpstr>Office Theme</vt:lpstr>
      <vt:lpstr>Archaeology</vt:lpstr>
      <vt:lpstr>Questions</vt:lpstr>
      <vt:lpstr>Activity Time</vt:lpstr>
      <vt:lpstr>Activity Time</vt:lpstr>
      <vt:lpstr>Activity Time</vt:lpstr>
      <vt:lpstr>Activity Time</vt:lpstr>
      <vt:lpstr>Activity Time</vt:lpstr>
      <vt:lpstr>Activity Time</vt:lpstr>
      <vt:lpstr>Activity Time</vt:lpstr>
      <vt:lpstr>The next slides are for after the archaeological dig…</vt:lpstr>
      <vt:lpstr>Question Time</vt:lpstr>
      <vt:lpstr>Question Time</vt:lpstr>
      <vt:lpstr>Question Time</vt:lpstr>
      <vt:lpstr>A message from Arthur…</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4</dc:title>
  <dc:creator>Leigh Brothwell</dc:creator>
  <dc:description>This powerpoint is the copyright of Leigh Brothwell Education. Use of this powerpoint is only permitted during a workshop provided by Historic Workshops.</dc:description>
  <cp:lastModifiedBy>Leigh Brothwell</cp:lastModifiedBy>
  <cp:revision>50</cp:revision>
  <dcterms:created xsi:type="dcterms:W3CDTF">2017-02-06T19:26:40Z</dcterms:created>
  <dcterms:modified xsi:type="dcterms:W3CDTF">2021-04-15T18:51:56Z</dcterms:modified>
  <cp:category>The Romans</cp:category>
  <cp:contentStatus/>
</cp:coreProperties>
</file>