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14"/>
  </p:notesMasterIdLst>
  <p:sldIdLst>
    <p:sldId id="261" r:id="rId5"/>
    <p:sldId id="257" r:id="rId6"/>
    <p:sldId id="259" r:id="rId7"/>
    <p:sldId id="258" r:id="rId8"/>
    <p:sldId id="256" r:id="rId9"/>
    <p:sldId id="260" r:id="rId10"/>
    <p:sldId id="262" r:id="rId11"/>
    <p:sldId id="264"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2698" autoAdjust="0"/>
  </p:normalViewPr>
  <p:slideViewPr>
    <p:cSldViewPr snapToGrid="0">
      <p:cViewPr varScale="1">
        <p:scale>
          <a:sx n="116" d="100"/>
          <a:sy n="116" d="100"/>
        </p:scale>
        <p:origin x="1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34EA3-AC52-47D0-940E-433A83CD7AF3}" type="datetimeFigureOut">
              <a:rPr lang="en-GB" smtClean="0"/>
              <a:t>15/02/2024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A5DC9-2BAA-4728-894F-957CA2F6BE9A}" type="slidenum">
              <a:rPr lang="en-GB" smtClean="0"/>
              <a:t>‹#›</a:t>
            </a:fld>
            <a:endParaRPr lang="en-GB"/>
          </a:p>
        </p:txBody>
      </p:sp>
    </p:spTree>
    <p:extLst>
      <p:ext uri="{BB962C8B-B14F-4D97-AF65-F5344CB8AC3E}">
        <p14:creationId xmlns:p14="http://schemas.microsoft.com/office/powerpoint/2010/main" val="79370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u="sng" strike="noStrike" kern="1200" dirty="0">
                <a:solidFill>
                  <a:schemeClr val="tx1"/>
                </a:solidFill>
                <a:effectLst/>
                <a:latin typeface="+mn-lt"/>
                <a:ea typeface="+mn-ea"/>
                <a:cs typeface="+mn-cs"/>
              </a:rPr>
              <a:t>CHECK</a:t>
            </a:r>
            <a:endParaRPr lang="en-GB" sz="1200" u="none" strike="noStrike"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Have I spoken with the class teacher first? (see separate checklist)?</a:t>
            </a:r>
          </a:p>
          <a:p>
            <a:pPr lvl="0"/>
            <a:r>
              <a:rPr lang="en-GB" sz="1200" kern="1200" dirty="0">
                <a:solidFill>
                  <a:schemeClr val="tx1"/>
                </a:solidFill>
                <a:effectLst/>
                <a:latin typeface="+mn-lt"/>
                <a:ea typeface="+mn-ea"/>
                <a:cs typeface="+mn-cs"/>
              </a:rPr>
              <a:t>Have I explained the ground rules? (Join in; hands up to answer; respect each others contributions)?</a:t>
            </a:r>
          </a:p>
          <a:p>
            <a:pPr lvl="0"/>
            <a:r>
              <a:rPr lang="en-GB" sz="1200" kern="1200" dirty="0">
                <a:solidFill>
                  <a:schemeClr val="tx1"/>
                </a:solidFill>
                <a:effectLst/>
                <a:latin typeface="+mn-lt"/>
                <a:ea typeface="+mn-ea"/>
                <a:cs typeface="+mn-cs"/>
              </a:rPr>
              <a:t>Have I introduced myself and my reason for being in school?</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1</a:t>
            </a:fld>
            <a:endParaRPr lang="en-GB"/>
          </a:p>
        </p:txBody>
      </p:sp>
    </p:spTree>
    <p:extLst>
      <p:ext uri="{BB962C8B-B14F-4D97-AF65-F5344CB8AC3E}">
        <p14:creationId xmlns:p14="http://schemas.microsoft.com/office/powerpoint/2010/main" val="333991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all different. No two</a:t>
            </a:r>
            <a:r>
              <a:rPr lang="en-GB" baseline="0" dirty="0"/>
              <a:t> people are the same, and that is a good thing!</a:t>
            </a:r>
          </a:p>
          <a:p>
            <a:endParaRPr lang="en-GB" baseline="0" dirty="0"/>
          </a:p>
          <a:p>
            <a:r>
              <a:rPr lang="en-GB" baseline="0" dirty="0"/>
              <a:t>We are unique. Today is all about celebrating that difference (which is why we have had odd sock day – if this has just happened) and being respectful to each other.</a:t>
            </a:r>
          </a:p>
          <a:p>
            <a:endParaRPr lang="en-GB" baseline="0" dirty="0"/>
          </a:p>
          <a:p>
            <a:r>
              <a:rPr lang="en-GB" baseline="0" dirty="0"/>
              <a:t>There are many differences amongst the people on this slide. </a:t>
            </a:r>
          </a:p>
          <a:p>
            <a:endParaRPr lang="en-GB" baseline="0" dirty="0"/>
          </a:p>
          <a:p>
            <a:r>
              <a:rPr lang="en-GB" baseline="0" dirty="0"/>
              <a:t>Is there anyone of these people who deserves to be bullied? Can anyone think of anyone who they know who deserves to be bullied? IF – someone suggests someone (for example someone who has done something bad </a:t>
            </a:r>
            <a:r>
              <a:rPr lang="en-GB" baseline="0" dirty="0" err="1"/>
              <a:t>etc</a:t>
            </a:r>
            <a:r>
              <a:rPr lang="en-GB" baseline="0" dirty="0"/>
              <a:t>) state that even these people don’t deserve to be bullied. If someone has done something wrong, either the Law, or school will deal appropriately with that person, and help them put their mistake right, as we all make mistakes at some point in our life.</a:t>
            </a:r>
          </a:p>
          <a:p>
            <a:r>
              <a:rPr lang="en-GB" baseline="0" dirty="0"/>
              <a:t>Even if someone has a different view or belief to ours, and we know we will never agree or see eye to eye with them, we respect them by agreeing to differ. This is ok. Agreeing to be different, and accept that, is ok.</a:t>
            </a:r>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2</a:t>
            </a:fld>
            <a:endParaRPr lang="en-GB"/>
          </a:p>
        </p:txBody>
      </p:sp>
    </p:spTree>
    <p:extLst>
      <p:ext uri="{BB962C8B-B14F-4D97-AF65-F5344CB8AC3E}">
        <p14:creationId xmlns:p14="http://schemas.microsoft.com/office/powerpoint/2010/main" val="263455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very easy to say unkind and disrespectful or mocking words about</a:t>
            </a:r>
            <a:r>
              <a:rPr lang="en-GB" baseline="0" dirty="0"/>
              <a:t> someone, especially behind their back, online, or to others.</a:t>
            </a:r>
          </a:p>
          <a:p>
            <a:r>
              <a:rPr lang="en-GB" baseline="0" dirty="0"/>
              <a:t>I know I have done it in the past, and I have also been on the receiving end of unkind words, and I’m sure most of you are just the same.</a:t>
            </a:r>
          </a:p>
          <a:p>
            <a:endParaRPr lang="en-GB" baseline="0" dirty="0"/>
          </a:p>
          <a:p>
            <a:r>
              <a:rPr lang="en-GB" dirty="0"/>
              <a:t>No rude or swear</a:t>
            </a:r>
            <a:r>
              <a:rPr lang="en-GB" baseline="0" dirty="0"/>
              <a:t> words – and write your word within reason – one that can be said out loud in the classroom.</a:t>
            </a:r>
          </a:p>
          <a:p>
            <a:endParaRPr lang="en-GB" baseline="0" dirty="0"/>
          </a:p>
          <a:p>
            <a:r>
              <a:rPr lang="en-GB" baseline="0" dirty="0"/>
              <a:t>I am going to walk around the room and I want you to stick your note on my as I walk past, and say the word out. Emphasise that you know the children are not saying this to you personally, but it’s just a way of collecting up the words.</a:t>
            </a:r>
          </a:p>
          <a:p>
            <a:endParaRPr lang="en-GB" baseline="0" dirty="0"/>
          </a:p>
          <a:p>
            <a:r>
              <a:rPr lang="en-GB" baseline="0" dirty="0"/>
              <a:t>When I came in I was happy, and smiling and walked with an upbeat step. How do you think I would walk now if all these words had actually been said against me? </a:t>
            </a:r>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3</a:t>
            </a:fld>
            <a:endParaRPr lang="en-GB"/>
          </a:p>
        </p:txBody>
      </p:sp>
    </p:spTree>
    <p:extLst>
      <p:ext uri="{BB962C8B-B14F-4D97-AF65-F5344CB8AC3E}">
        <p14:creationId xmlns:p14="http://schemas.microsoft.com/office/powerpoint/2010/main" val="55265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often think words don’t hurt people,</a:t>
            </a:r>
            <a:r>
              <a:rPr lang="en-GB" baseline="0" dirty="0"/>
              <a:t> that sticks and stones break bones, but names don’t hurt….</a:t>
            </a:r>
          </a:p>
          <a:p>
            <a:r>
              <a:rPr lang="en-GB" baseline="0" dirty="0"/>
              <a:t>But a lady called Emily Dickinson wrote this over 150 years ago… read the poem, slowly, so the children can take it in.</a:t>
            </a:r>
          </a:p>
          <a:p>
            <a:endParaRPr lang="en-GB" baseline="0" dirty="0"/>
          </a:p>
          <a:p>
            <a:r>
              <a:rPr lang="en-GB" baseline="0" dirty="0"/>
              <a:t>What did she mean? Do you think bullying happened 150 years ago?</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4</a:t>
            </a:fld>
            <a:endParaRPr lang="en-GB"/>
          </a:p>
        </p:txBody>
      </p:sp>
    </p:spTree>
    <p:extLst>
      <p:ext uri="{BB962C8B-B14F-4D97-AF65-F5344CB8AC3E}">
        <p14:creationId xmlns:p14="http://schemas.microsoft.com/office/powerpoint/2010/main" val="63588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children, what they actually understand of bullying.</a:t>
            </a:r>
          </a:p>
          <a:p>
            <a:endParaRPr lang="en-GB" dirty="0"/>
          </a:p>
          <a:p>
            <a:r>
              <a:rPr lang="en-GB" dirty="0"/>
              <a:t>Read through the slide.</a:t>
            </a:r>
          </a:p>
        </p:txBody>
      </p:sp>
      <p:sp>
        <p:nvSpPr>
          <p:cNvPr id="4" name="Slide Number Placeholder 3"/>
          <p:cNvSpPr>
            <a:spLocks noGrp="1"/>
          </p:cNvSpPr>
          <p:nvPr>
            <p:ph type="sldNum" sz="quarter" idx="10"/>
          </p:nvPr>
        </p:nvSpPr>
        <p:spPr/>
        <p:txBody>
          <a:bodyPr/>
          <a:lstStyle/>
          <a:p>
            <a:fld id="{D28A5DC9-2BAA-4728-894F-957CA2F6BE9A}" type="slidenum">
              <a:rPr lang="en-GB" smtClean="0"/>
              <a:t>5</a:t>
            </a:fld>
            <a:endParaRPr lang="en-GB"/>
          </a:p>
        </p:txBody>
      </p:sp>
    </p:spTree>
    <p:extLst>
      <p:ext uri="{BB962C8B-B14F-4D97-AF65-F5344CB8AC3E}">
        <p14:creationId xmlns:p14="http://schemas.microsoft.com/office/powerpoint/2010/main" val="232014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r>
              <a:rPr lang="en-GB" baseline="0" dirty="0"/>
              <a:t> through the slide</a:t>
            </a:r>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6</a:t>
            </a:fld>
            <a:endParaRPr lang="en-GB"/>
          </a:p>
        </p:txBody>
      </p:sp>
    </p:spTree>
    <p:extLst>
      <p:ext uri="{BB962C8B-B14F-4D97-AF65-F5344CB8AC3E}">
        <p14:creationId xmlns:p14="http://schemas.microsoft.com/office/powerpoint/2010/main" val="58790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Luke</a:t>
            </a:r>
            <a:r>
              <a:rPr lang="en-GB" baseline="0" dirty="0"/>
              <a:t> </a:t>
            </a:r>
            <a:r>
              <a:rPr lang="en-GB" baseline="0" dirty="0" err="1"/>
              <a:t>Culhane’s</a:t>
            </a:r>
            <a:r>
              <a:rPr lang="en-GB" baseline="0" dirty="0"/>
              <a:t> experience of cyber bullying led him to create this video.</a:t>
            </a:r>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7</a:t>
            </a:fld>
            <a:endParaRPr lang="en-GB"/>
          </a:p>
        </p:txBody>
      </p:sp>
    </p:spTree>
    <p:extLst>
      <p:ext uri="{BB962C8B-B14F-4D97-AF65-F5344CB8AC3E}">
        <p14:creationId xmlns:p14="http://schemas.microsoft.com/office/powerpoint/2010/main" val="306628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question – why</a:t>
            </a:r>
            <a:r>
              <a:rPr lang="en-GB" baseline="0" dirty="0"/>
              <a:t> is bulling a police issue? How might it progress and escalate to a situation when the police might become involved?</a:t>
            </a:r>
            <a:endParaRPr lang="en-GB" dirty="0"/>
          </a:p>
        </p:txBody>
      </p:sp>
      <p:sp>
        <p:nvSpPr>
          <p:cNvPr id="4" name="Slide Number Placeholder 3"/>
          <p:cNvSpPr>
            <a:spLocks noGrp="1"/>
          </p:cNvSpPr>
          <p:nvPr>
            <p:ph type="sldNum" sz="quarter" idx="10"/>
          </p:nvPr>
        </p:nvSpPr>
        <p:spPr/>
        <p:txBody>
          <a:bodyPr/>
          <a:lstStyle/>
          <a:p>
            <a:fld id="{D28A5DC9-2BAA-4728-894F-957CA2F6BE9A}" type="slidenum">
              <a:rPr lang="en-GB" smtClean="0"/>
              <a:t>8</a:t>
            </a:fld>
            <a:endParaRPr lang="en-GB"/>
          </a:p>
        </p:txBody>
      </p:sp>
    </p:spTree>
    <p:extLst>
      <p:ext uri="{BB962C8B-B14F-4D97-AF65-F5344CB8AC3E}">
        <p14:creationId xmlns:p14="http://schemas.microsoft.com/office/powerpoint/2010/main" val="898758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the slide</a:t>
            </a:r>
          </a:p>
          <a:p>
            <a:endParaRPr lang="en-GB" dirty="0"/>
          </a:p>
          <a:p>
            <a:r>
              <a:rPr lang="en-GB" dirty="0"/>
              <a:t>Ask, and allow time for any questions, thoughts, or comments – it can be anything at all… </a:t>
            </a:r>
          </a:p>
        </p:txBody>
      </p:sp>
      <p:sp>
        <p:nvSpPr>
          <p:cNvPr id="4" name="Slide Number Placeholder 3"/>
          <p:cNvSpPr>
            <a:spLocks noGrp="1"/>
          </p:cNvSpPr>
          <p:nvPr>
            <p:ph type="sldNum" sz="quarter" idx="10"/>
          </p:nvPr>
        </p:nvSpPr>
        <p:spPr/>
        <p:txBody>
          <a:bodyPr/>
          <a:lstStyle/>
          <a:p>
            <a:fld id="{D28A5DC9-2BAA-4728-894F-957CA2F6BE9A}" type="slidenum">
              <a:rPr lang="en-GB" smtClean="0"/>
              <a:t>9</a:t>
            </a:fld>
            <a:endParaRPr lang="en-GB"/>
          </a:p>
        </p:txBody>
      </p:sp>
    </p:spTree>
    <p:extLst>
      <p:ext uri="{BB962C8B-B14F-4D97-AF65-F5344CB8AC3E}">
        <p14:creationId xmlns:p14="http://schemas.microsoft.com/office/powerpoint/2010/main" val="77930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0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44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09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29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78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853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80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49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946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829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40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78975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JPG"/><Relationship Id="rId26" Type="http://schemas.openxmlformats.org/officeDocument/2006/relationships/image" Target="../media/image26.JPG"/><Relationship Id="rId39" Type="http://schemas.openxmlformats.org/officeDocument/2006/relationships/image" Target="../media/image39.JPG"/><Relationship Id="rId21" Type="http://schemas.openxmlformats.org/officeDocument/2006/relationships/image" Target="../media/image21.JPG"/><Relationship Id="rId34" Type="http://schemas.openxmlformats.org/officeDocument/2006/relationships/image" Target="../media/image34.JPG"/><Relationship Id="rId7" Type="http://schemas.openxmlformats.org/officeDocument/2006/relationships/image" Target="../media/image7.JPG"/><Relationship Id="rId2" Type="http://schemas.openxmlformats.org/officeDocument/2006/relationships/notesSlide" Target="../notesSlides/notesSlide2.xml"/><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41" Type="http://schemas.openxmlformats.org/officeDocument/2006/relationships/image" Target="../media/image41.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G"/><Relationship Id="rId32" Type="http://schemas.openxmlformats.org/officeDocument/2006/relationships/image" Target="../media/image32.JPG"/><Relationship Id="rId37" Type="http://schemas.openxmlformats.org/officeDocument/2006/relationships/image" Target="../media/image37.JPG"/><Relationship Id="rId40" Type="http://schemas.openxmlformats.org/officeDocument/2006/relationships/image" Target="../media/image40.JPG"/><Relationship Id="rId5" Type="http://schemas.openxmlformats.org/officeDocument/2006/relationships/image" Target="../media/image5.JPG"/><Relationship Id="rId15" Type="http://schemas.openxmlformats.org/officeDocument/2006/relationships/image" Target="../media/image15.png"/><Relationship Id="rId23" Type="http://schemas.openxmlformats.org/officeDocument/2006/relationships/image" Target="../media/image23.JPG"/><Relationship Id="rId28" Type="http://schemas.openxmlformats.org/officeDocument/2006/relationships/image" Target="../media/image28.JPG"/><Relationship Id="rId36" Type="http://schemas.openxmlformats.org/officeDocument/2006/relationships/image" Target="../media/image36.JPG"/><Relationship Id="rId10" Type="http://schemas.openxmlformats.org/officeDocument/2006/relationships/image" Target="../media/image10.png"/><Relationship Id="rId19" Type="http://schemas.openxmlformats.org/officeDocument/2006/relationships/image" Target="../media/image19.JPG"/><Relationship Id="rId31" Type="http://schemas.openxmlformats.org/officeDocument/2006/relationships/image" Target="../media/image31.JP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G"/><Relationship Id="rId27" Type="http://schemas.openxmlformats.org/officeDocument/2006/relationships/image" Target="../media/image27.JPG"/><Relationship Id="rId30" Type="http://schemas.openxmlformats.org/officeDocument/2006/relationships/image" Target="../media/image30.JPG"/><Relationship Id="rId35" Type="http://schemas.openxmlformats.org/officeDocument/2006/relationships/image" Target="../media/image35.JP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JPG"/><Relationship Id="rId25" Type="http://schemas.openxmlformats.org/officeDocument/2006/relationships/image" Target="../media/image25.JPG"/><Relationship Id="rId33" Type="http://schemas.openxmlformats.org/officeDocument/2006/relationships/image" Target="../media/image33.JPG"/><Relationship Id="rId38"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MV5v0m6pEMs"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0456" y="1307939"/>
            <a:ext cx="9144000" cy="3252486"/>
          </a:xfrm>
        </p:spPr>
        <p:style>
          <a:lnRef idx="2">
            <a:schemeClr val="accent5"/>
          </a:lnRef>
          <a:fillRef idx="1">
            <a:schemeClr val="lt1"/>
          </a:fillRef>
          <a:effectRef idx="0">
            <a:schemeClr val="accent5"/>
          </a:effectRef>
          <a:fontRef idx="minor">
            <a:schemeClr val="dk1"/>
          </a:fontRef>
        </p:style>
        <p:txBody>
          <a:bodyPr>
            <a:normAutofit/>
          </a:bodyPr>
          <a:lstStyle/>
          <a:p>
            <a:r>
              <a:rPr lang="en-GB" u="sng" dirty="0"/>
              <a:t>It’s Not Okay..</a:t>
            </a:r>
            <a:br>
              <a:rPr lang="en-GB" u="sng" dirty="0"/>
            </a:br>
            <a:r>
              <a:rPr lang="en-GB" u="sng" dirty="0"/>
              <a:t>To be a Bully</a:t>
            </a:r>
            <a:br>
              <a:rPr lang="en-GB" u="sng" dirty="0"/>
            </a:br>
            <a:endParaRPr lang="en-GB" u="sng" dirty="0"/>
          </a:p>
        </p:txBody>
      </p:sp>
      <p:pic>
        <p:nvPicPr>
          <p:cNvPr id="4" name="Picture 3"/>
          <p:cNvPicPr>
            <a:picLocks noChangeAspect="1"/>
          </p:cNvPicPr>
          <p:nvPr/>
        </p:nvPicPr>
        <p:blipFill>
          <a:blip r:embed="rId4"/>
          <a:stretch>
            <a:fillRect/>
          </a:stretch>
        </p:blipFill>
        <p:spPr>
          <a:xfrm>
            <a:off x="9167149" y="5599839"/>
            <a:ext cx="2853695" cy="1090327"/>
          </a:xfrm>
          <a:prstGeom prst="rect">
            <a:avLst/>
          </a:prstGeom>
        </p:spPr>
      </p:pic>
    </p:spTree>
    <p:extLst>
      <p:ext uri="{BB962C8B-B14F-4D97-AF65-F5344CB8AC3E}">
        <p14:creationId xmlns:p14="http://schemas.microsoft.com/office/powerpoint/2010/main" val="421056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07498" y="1828321"/>
            <a:ext cx="6096851" cy="34294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144" y="1673157"/>
            <a:ext cx="5415659" cy="3498731"/>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35" y="144813"/>
            <a:ext cx="1022112" cy="1176393"/>
          </a:xfrm>
          <a:prstGeom prst="rect">
            <a:avLst/>
          </a:prstGeom>
        </p:spPr>
      </p:pic>
      <p:pic>
        <p:nvPicPr>
          <p:cNvPr id="7" name="Picture 6"/>
          <p:cNvPicPr>
            <a:picLocks noChangeAspect="1"/>
          </p:cNvPicPr>
          <p:nvPr/>
        </p:nvPicPr>
        <p:blipFill>
          <a:blip r:embed="rId6"/>
          <a:stretch>
            <a:fillRect/>
          </a:stretch>
        </p:blipFill>
        <p:spPr>
          <a:xfrm>
            <a:off x="1207263" y="3071181"/>
            <a:ext cx="829470" cy="173183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935" y="1399336"/>
            <a:ext cx="1012354" cy="1054148"/>
          </a:xfrm>
          <a:prstGeom prst="rect">
            <a:avLst/>
          </a:prstGeom>
        </p:spPr>
      </p:pic>
      <p:pic>
        <p:nvPicPr>
          <p:cNvPr id="9" name="Picture 8"/>
          <p:cNvPicPr>
            <a:picLocks noChangeAspect="1"/>
          </p:cNvPicPr>
          <p:nvPr/>
        </p:nvPicPr>
        <p:blipFill>
          <a:blip r:embed="rId8"/>
          <a:stretch>
            <a:fillRect/>
          </a:stretch>
        </p:blipFill>
        <p:spPr>
          <a:xfrm>
            <a:off x="10864971" y="5386685"/>
            <a:ext cx="1097383" cy="1249797"/>
          </a:xfrm>
          <a:prstGeom prst="rect">
            <a:avLst/>
          </a:prstGeom>
        </p:spPr>
      </p:pic>
      <p:pic>
        <p:nvPicPr>
          <p:cNvPr id="10" name="Picture 9"/>
          <p:cNvPicPr>
            <a:picLocks noChangeAspect="1"/>
          </p:cNvPicPr>
          <p:nvPr/>
        </p:nvPicPr>
        <p:blipFill>
          <a:blip r:embed="rId9"/>
          <a:stretch>
            <a:fillRect/>
          </a:stretch>
        </p:blipFill>
        <p:spPr>
          <a:xfrm>
            <a:off x="201109" y="3762702"/>
            <a:ext cx="966180" cy="1257653"/>
          </a:xfrm>
          <a:prstGeom prst="rect">
            <a:avLst/>
          </a:prstGeom>
        </p:spPr>
      </p:pic>
      <p:pic>
        <p:nvPicPr>
          <p:cNvPr id="11" name="Picture 10"/>
          <p:cNvPicPr>
            <a:picLocks noChangeAspect="1"/>
          </p:cNvPicPr>
          <p:nvPr/>
        </p:nvPicPr>
        <p:blipFill>
          <a:blip r:embed="rId10"/>
          <a:stretch>
            <a:fillRect/>
          </a:stretch>
        </p:blipFill>
        <p:spPr>
          <a:xfrm>
            <a:off x="2938257" y="5412964"/>
            <a:ext cx="1062549" cy="1176393"/>
          </a:xfrm>
          <a:prstGeom prst="rect">
            <a:avLst/>
          </a:prstGeom>
        </p:spPr>
      </p:pic>
      <p:pic>
        <p:nvPicPr>
          <p:cNvPr id="12" name="Picture 11"/>
          <p:cNvPicPr>
            <a:picLocks noChangeAspect="1"/>
          </p:cNvPicPr>
          <p:nvPr/>
        </p:nvPicPr>
        <p:blipFill>
          <a:blip r:embed="rId11"/>
          <a:stretch>
            <a:fillRect/>
          </a:stretch>
        </p:blipFill>
        <p:spPr>
          <a:xfrm>
            <a:off x="11047052" y="4420635"/>
            <a:ext cx="1000031" cy="936855"/>
          </a:xfrm>
          <a:prstGeom prst="rect">
            <a:avLst/>
          </a:prstGeom>
        </p:spPr>
      </p:pic>
      <p:pic>
        <p:nvPicPr>
          <p:cNvPr id="13" name="Picture 12"/>
          <p:cNvPicPr>
            <a:picLocks noChangeAspect="1"/>
          </p:cNvPicPr>
          <p:nvPr/>
        </p:nvPicPr>
        <p:blipFill>
          <a:blip r:embed="rId12"/>
          <a:stretch>
            <a:fillRect/>
          </a:stretch>
        </p:blipFill>
        <p:spPr>
          <a:xfrm>
            <a:off x="201109" y="5098485"/>
            <a:ext cx="1135398" cy="1465957"/>
          </a:xfrm>
          <a:prstGeom prst="rect">
            <a:avLst/>
          </a:prstGeom>
        </p:spPr>
      </p:pic>
      <p:pic>
        <p:nvPicPr>
          <p:cNvPr id="14" name="Picture 13"/>
          <p:cNvPicPr>
            <a:picLocks noChangeAspect="1"/>
          </p:cNvPicPr>
          <p:nvPr/>
        </p:nvPicPr>
        <p:blipFill>
          <a:blip r:embed="rId13"/>
          <a:stretch>
            <a:fillRect/>
          </a:stretch>
        </p:blipFill>
        <p:spPr>
          <a:xfrm>
            <a:off x="10950000" y="144813"/>
            <a:ext cx="1094005" cy="1426521"/>
          </a:xfrm>
          <a:prstGeom prst="rect">
            <a:avLst/>
          </a:prstGeom>
        </p:spPr>
      </p:pic>
      <p:pic>
        <p:nvPicPr>
          <p:cNvPr id="15" name="Picture 14"/>
          <p:cNvPicPr>
            <a:picLocks noChangeAspect="1"/>
          </p:cNvPicPr>
          <p:nvPr/>
        </p:nvPicPr>
        <p:blipFill>
          <a:blip r:embed="rId14"/>
          <a:stretch>
            <a:fillRect/>
          </a:stretch>
        </p:blipFill>
        <p:spPr>
          <a:xfrm>
            <a:off x="10993634" y="1634079"/>
            <a:ext cx="1094005" cy="1398024"/>
          </a:xfrm>
          <a:prstGeom prst="rect">
            <a:avLst/>
          </a:prstGeom>
        </p:spPr>
      </p:pic>
      <p:pic>
        <p:nvPicPr>
          <p:cNvPr id="16" name="Picture 15"/>
          <p:cNvPicPr>
            <a:picLocks noChangeAspect="1"/>
          </p:cNvPicPr>
          <p:nvPr/>
        </p:nvPicPr>
        <p:blipFill>
          <a:blip r:embed="rId15"/>
          <a:stretch>
            <a:fillRect/>
          </a:stretch>
        </p:blipFill>
        <p:spPr>
          <a:xfrm>
            <a:off x="1365861" y="5075503"/>
            <a:ext cx="1525010" cy="1511920"/>
          </a:xfrm>
          <a:prstGeom prst="rect">
            <a:avLst/>
          </a:prstGeom>
        </p:spPr>
      </p:pic>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11205" y="96888"/>
            <a:ext cx="938711" cy="1222411"/>
          </a:xfrm>
          <a:prstGeom prst="rect">
            <a:avLst/>
          </a:prstGeom>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9511" y="121240"/>
            <a:ext cx="1032023" cy="1254523"/>
          </a:xfrm>
          <a:prstGeom prst="rect">
            <a:avLst/>
          </a:prstGeom>
        </p:spPr>
      </p:pic>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48927" y="3008160"/>
            <a:ext cx="1082118" cy="1342521"/>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22822" y="144814"/>
            <a:ext cx="878633" cy="1176392"/>
          </a:xfrm>
          <a:prstGeom prst="rect">
            <a:avLst/>
          </a:prstGeom>
        </p:spPr>
      </p:pic>
      <p:pic>
        <p:nvPicPr>
          <p:cNvPr id="19" name="Pictur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26696" y="144813"/>
            <a:ext cx="1438275" cy="2190750"/>
          </a:xfrm>
          <a:prstGeom prst="rect">
            <a:avLst/>
          </a:prstGeom>
        </p:spPr>
      </p:pic>
      <p:pic>
        <p:nvPicPr>
          <p:cNvPr id="20" name="Picture 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48192" y="5412964"/>
            <a:ext cx="775061" cy="1176393"/>
          </a:xfrm>
          <a:prstGeom prst="rect">
            <a:avLst/>
          </a:prstGeom>
        </p:spPr>
      </p:pic>
      <p:pic>
        <p:nvPicPr>
          <p:cNvPr id="21" name="Picture 2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82875" y="4420635"/>
            <a:ext cx="436955" cy="568281"/>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73405" y="4405829"/>
            <a:ext cx="588531" cy="599720"/>
          </a:xfrm>
          <a:prstGeom prst="rect">
            <a:avLst/>
          </a:prstGeom>
        </p:spPr>
      </p:pic>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48192" y="96888"/>
            <a:ext cx="840974" cy="1272242"/>
          </a:xfrm>
          <a:prstGeom prst="rect">
            <a:avLst/>
          </a:prstGeom>
        </p:spPr>
      </p:pic>
      <p:pic>
        <p:nvPicPr>
          <p:cNvPr id="24" name="Picture 2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2188205" y="158088"/>
            <a:ext cx="724724" cy="1149841"/>
          </a:xfrm>
          <a:prstGeom prst="rect">
            <a:avLst/>
          </a:prstGeom>
        </p:spPr>
      </p:pic>
      <p:pic>
        <p:nvPicPr>
          <p:cNvPr id="25" name="Picture 2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738152" y="5412964"/>
            <a:ext cx="919480" cy="1197241"/>
          </a:xfrm>
          <a:prstGeom prst="rect">
            <a:avLst/>
          </a:prstGeom>
        </p:spPr>
      </p:pic>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1108" y="2492549"/>
            <a:ext cx="888299" cy="1231088"/>
          </a:xfrm>
          <a:prstGeom prst="rect">
            <a:avLst/>
          </a:prstGeom>
        </p:spPr>
      </p:pic>
      <p:pic>
        <p:nvPicPr>
          <p:cNvPr id="27" name="Picture 2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312718" y="114607"/>
            <a:ext cx="842590" cy="1254523"/>
          </a:xfrm>
          <a:prstGeom prst="rect">
            <a:avLst/>
          </a:prstGeom>
        </p:spPr>
      </p:pic>
      <p:pic>
        <p:nvPicPr>
          <p:cNvPr id="28" name="Picture 2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340492" y="103364"/>
            <a:ext cx="882932" cy="1254101"/>
          </a:xfrm>
          <a:prstGeom prst="rect">
            <a:avLst/>
          </a:prstGeom>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701067" y="5412964"/>
            <a:ext cx="822447" cy="1211739"/>
          </a:xfrm>
          <a:prstGeom prst="rect">
            <a:avLst/>
          </a:prstGeom>
        </p:spPr>
      </p:pic>
      <p:pic>
        <p:nvPicPr>
          <p:cNvPr id="30" name="Picture 2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84106" y="112218"/>
            <a:ext cx="1264622" cy="1236394"/>
          </a:xfrm>
          <a:prstGeom prst="rect">
            <a:avLst/>
          </a:prstGeom>
        </p:spPr>
      </p:pic>
      <p:pic>
        <p:nvPicPr>
          <p:cNvPr id="31" name="Picture 3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896370" y="5427351"/>
            <a:ext cx="768665" cy="1147917"/>
          </a:xfrm>
          <a:prstGeom prst="rect">
            <a:avLst/>
          </a:prstGeom>
        </p:spPr>
      </p:pic>
      <p:pic>
        <p:nvPicPr>
          <p:cNvPr id="32" name="Picture 31"/>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9052117" y="2372169"/>
            <a:ext cx="1855627" cy="1869559"/>
          </a:xfrm>
          <a:prstGeom prst="rect">
            <a:avLst/>
          </a:prstGeom>
        </p:spPr>
      </p:pic>
      <p:pic>
        <p:nvPicPr>
          <p:cNvPr id="33" name="Picture 32"/>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79249" y="5427351"/>
            <a:ext cx="973388" cy="1172369"/>
          </a:xfrm>
          <a:prstGeom prst="rect">
            <a:avLst/>
          </a:prstGeom>
        </p:spPr>
      </p:pic>
      <p:pic>
        <p:nvPicPr>
          <p:cNvPr id="34" name="Picture 33"/>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608372" y="5427351"/>
            <a:ext cx="988709" cy="1183378"/>
          </a:xfrm>
          <a:prstGeom prst="rect">
            <a:avLst/>
          </a:prstGeom>
        </p:spPr>
      </p:pic>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052117" y="4336688"/>
            <a:ext cx="1880017" cy="979466"/>
          </a:xfrm>
          <a:prstGeom prst="rect">
            <a:avLst/>
          </a:prstGeom>
        </p:spPr>
      </p:pic>
      <p:pic>
        <p:nvPicPr>
          <p:cNvPr id="37" name="Picture 36"/>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240306" y="1428868"/>
            <a:ext cx="1816636" cy="1501163"/>
          </a:xfrm>
          <a:prstGeom prst="rect">
            <a:avLst/>
          </a:prstGeom>
        </p:spPr>
      </p:pic>
      <p:pic>
        <p:nvPicPr>
          <p:cNvPr id="38" name="Picture 3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652816" y="5369438"/>
            <a:ext cx="1067755" cy="1298790"/>
          </a:xfrm>
          <a:prstGeom prst="rect">
            <a:avLst/>
          </a:prstGeom>
        </p:spPr>
      </p:pic>
      <p:pic>
        <p:nvPicPr>
          <p:cNvPr id="41" name="Picture 4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0989084" y="3125268"/>
            <a:ext cx="1098555" cy="1211420"/>
          </a:xfrm>
          <a:prstGeom prst="rect">
            <a:avLst/>
          </a:prstGeom>
        </p:spPr>
      </p:pic>
      <p:pic>
        <p:nvPicPr>
          <p:cNvPr id="42" name="Picture 4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67740" y="1494192"/>
            <a:ext cx="312850" cy="349299"/>
          </a:xfrm>
          <a:prstGeom prst="rect">
            <a:avLst/>
          </a:prstGeom>
        </p:spPr>
      </p:pic>
      <p:pic>
        <p:nvPicPr>
          <p:cNvPr id="43" name="Picture 42"/>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flipH="1">
            <a:off x="9064579" y="1928267"/>
            <a:ext cx="319172" cy="348942"/>
          </a:xfrm>
          <a:prstGeom prst="rect">
            <a:avLst/>
          </a:prstGeom>
        </p:spPr>
      </p:pic>
    </p:spTree>
    <p:extLst>
      <p:ext uri="{BB962C8B-B14F-4D97-AF65-F5344CB8AC3E}">
        <p14:creationId xmlns:p14="http://schemas.microsoft.com/office/powerpoint/2010/main" val="14723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3379"/>
            <a:ext cx="9144000" cy="2387600"/>
          </a:xfrm>
        </p:spPr>
        <p:txBody>
          <a:bodyPr>
            <a:normAutofit/>
          </a:bodyPr>
          <a:lstStyle/>
          <a:p>
            <a:r>
              <a:rPr lang="en-GB" sz="3600" u="sng" dirty="0"/>
              <a:t>Think of a word a bully might use, or a word that might hurt someone’s feelings </a:t>
            </a:r>
            <a:br>
              <a:rPr lang="en-GB" dirty="0"/>
            </a:br>
            <a:endParaRPr lang="en-GB" dirty="0"/>
          </a:p>
        </p:txBody>
      </p:sp>
      <p:sp>
        <p:nvSpPr>
          <p:cNvPr id="3" name="Subtitle 2"/>
          <p:cNvSpPr>
            <a:spLocks noGrp="1"/>
          </p:cNvSpPr>
          <p:nvPr>
            <p:ph type="subTitle" idx="1"/>
          </p:nvPr>
        </p:nvSpPr>
        <p:spPr>
          <a:xfrm>
            <a:off x="1524000" y="2990979"/>
            <a:ext cx="9144000" cy="1655762"/>
          </a:xfrm>
        </p:spPr>
        <p:txBody>
          <a:bodyPr/>
          <a:lstStyle/>
          <a:p>
            <a:r>
              <a:rPr lang="en-GB" dirty="0"/>
              <a:t>Write it on your sticky note</a:t>
            </a:r>
          </a:p>
          <a:p>
            <a:endParaRPr lang="en-GB" dirty="0"/>
          </a:p>
          <a:p>
            <a:endParaRPr lang="en-GB" dirty="0"/>
          </a:p>
        </p:txBody>
      </p:sp>
      <p:sp>
        <p:nvSpPr>
          <p:cNvPr id="4" name="TextBox 3"/>
          <p:cNvSpPr txBox="1"/>
          <p:nvPr/>
        </p:nvSpPr>
        <p:spPr>
          <a:xfrm>
            <a:off x="2702011" y="4108643"/>
            <a:ext cx="6787978"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u="sng" dirty="0"/>
              <a:t>FACT</a:t>
            </a:r>
          </a:p>
          <a:p>
            <a:r>
              <a:rPr lang="en-GB" b="1" dirty="0"/>
              <a:t>When you are happy</a:t>
            </a:r>
            <a:r>
              <a:rPr lang="en-GB" dirty="0"/>
              <a:t>, you walk at a brisk pace, smile often, and speak clearly and audibly.</a:t>
            </a:r>
          </a:p>
          <a:p>
            <a:endParaRPr lang="en-GB" dirty="0"/>
          </a:p>
          <a:p>
            <a:r>
              <a:rPr lang="en-GB" b="1" dirty="0"/>
              <a:t>When you are sad</a:t>
            </a:r>
            <a:r>
              <a:rPr lang="en-GB" dirty="0"/>
              <a:t>, you walk at a slower pace, smile less often, and speak with a slower, quieter voice.</a:t>
            </a:r>
          </a:p>
        </p:txBody>
      </p:sp>
      <p:pic>
        <p:nvPicPr>
          <p:cNvPr id="5" name="Picture 4"/>
          <p:cNvPicPr>
            <a:picLocks noChangeAspect="1"/>
          </p:cNvPicPr>
          <p:nvPr/>
        </p:nvPicPr>
        <p:blipFill>
          <a:blip r:embed="rId3"/>
          <a:stretch>
            <a:fillRect/>
          </a:stretch>
        </p:blipFill>
        <p:spPr>
          <a:xfrm>
            <a:off x="10255170" y="6001415"/>
            <a:ext cx="1739495" cy="665623"/>
          </a:xfrm>
          <a:prstGeom prst="rect">
            <a:avLst/>
          </a:prstGeom>
        </p:spPr>
      </p:pic>
    </p:spTree>
    <p:extLst>
      <p:ext uri="{BB962C8B-B14F-4D97-AF65-F5344CB8AC3E}">
        <p14:creationId xmlns:p14="http://schemas.microsoft.com/office/powerpoint/2010/main" val="19562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8712" y="1790700"/>
            <a:ext cx="9934575" cy="3276600"/>
          </a:xfrm>
          <a:prstGeom prst="rect">
            <a:avLst/>
          </a:prstGeom>
        </p:spPr>
      </p:pic>
      <p:sp>
        <p:nvSpPr>
          <p:cNvPr id="3" name="Subtitle 2"/>
          <p:cNvSpPr>
            <a:spLocks noGrp="1"/>
          </p:cNvSpPr>
          <p:nvPr>
            <p:ph type="subTitle" idx="1"/>
          </p:nvPr>
        </p:nvSpPr>
        <p:spPr>
          <a:xfrm>
            <a:off x="1524000" y="4687746"/>
            <a:ext cx="1832658" cy="570053"/>
          </a:xfrm>
        </p:spPr>
        <p:txBody>
          <a:bodyPr/>
          <a:lstStyle/>
          <a:p>
            <a:r>
              <a:rPr lang="en-GB" dirty="0">
                <a:solidFill>
                  <a:schemeClr val="bg1"/>
                </a:solidFill>
              </a:rPr>
              <a:t> 1830 -1886</a:t>
            </a:r>
          </a:p>
        </p:txBody>
      </p:sp>
      <p:pic>
        <p:nvPicPr>
          <p:cNvPr id="2" name="Picture 1"/>
          <p:cNvPicPr>
            <a:picLocks noChangeAspect="1"/>
          </p:cNvPicPr>
          <p:nvPr/>
        </p:nvPicPr>
        <p:blipFill>
          <a:blip r:embed="rId4"/>
          <a:stretch>
            <a:fillRect/>
          </a:stretch>
        </p:blipFill>
        <p:spPr>
          <a:xfrm>
            <a:off x="10093124" y="5869959"/>
            <a:ext cx="1901541" cy="727631"/>
          </a:xfrm>
          <a:prstGeom prst="rect">
            <a:avLst/>
          </a:prstGeom>
        </p:spPr>
      </p:pic>
      <p:pic>
        <p:nvPicPr>
          <p:cNvPr id="5" name="Picture 4"/>
          <p:cNvPicPr>
            <a:picLocks noChangeAspect="1"/>
          </p:cNvPicPr>
          <p:nvPr/>
        </p:nvPicPr>
        <p:blipFill>
          <a:blip r:embed="rId5"/>
          <a:stretch>
            <a:fillRect/>
          </a:stretch>
        </p:blipFill>
        <p:spPr>
          <a:xfrm flipH="1">
            <a:off x="1133376" y="1790701"/>
            <a:ext cx="2648989" cy="3276599"/>
          </a:xfrm>
          <a:prstGeom prst="rect">
            <a:avLst/>
          </a:prstGeom>
        </p:spPr>
      </p:pic>
    </p:spTree>
    <p:extLst>
      <p:ext uri="{BB962C8B-B14F-4D97-AF65-F5344CB8AC3E}">
        <p14:creationId xmlns:p14="http://schemas.microsoft.com/office/powerpoint/2010/main" val="127112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8000"/>
            <a:ext cx="9144000" cy="1862667"/>
          </a:xfrm>
        </p:spPr>
        <p:txBody>
          <a:bodyPr/>
          <a:lstStyle/>
          <a:p>
            <a:r>
              <a:rPr lang="en-GB" u="sng" dirty="0"/>
              <a:t>What is bullying?</a:t>
            </a:r>
            <a:br>
              <a:rPr lang="en-GB" dirty="0"/>
            </a:br>
            <a:endParaRPr lang="en-GB" dirty="0"/>
          </a:p>
        </p:txBody>
      </p:sp>
      <p:sp>
        <p:nvSpPr>
          <p:cNvPr id="3" name="Subtitle 2"/>
          <p:cNvSpPr>
            <a:spLocks noGrp="1"/>
          </p:cNvSpPr>
          <p:nvPr>
            <p:ph type="subTitle" idx="1"/>
          </p:nvPr>
        </p:nvSpPr>
        <p:spPr>
          <a:xfrm>
            <a:off x="1524000" y="1845733"/>
            <a:ext cx="9144000" cy="4284134"/>
          </a:xfrm>
        </p:spPr>
        <p:style>
          <a:lnRef idx="2">
            <a:schemeClr val="accent6"/>
          </a:lnRef>
          <a:fillRef idx="1">
            <a:schemeClr val="lt1"/>
          </a:fillRef>
          <a:effectRef idx="0">
            <a:schemeClr val="accent6"/>
          </a:effectRef>
          <a:fontRef idx="minor">
            <a:schemeClr val="dk1"/>
          </a:fontRef>
        </p:style>
        <p:txBody>
          <a:bodyPr>
            <a:normAutofit/>
          </a:bodyPr>
          <a:lstStyle/>
          <a:p>
            <a:pPr algn="l"/>
            <a:r>
              <a:rPr lang="en-GB" u="sng" dirty="0"/>
              <a:t>Behaviour that is:</a:t>
            </a:r>
          </a:p>
          <a:p>
            <a:pPr algn="l"/>
            <a:endParaRPr lang="en-GB" dirty="0"/>
          </a:p>
          <a:p>
            <a:pPr marL="342900" indent="-342900" algn="l">
              <a:buFont typeface="Arial" panose="020B0604020202020204" pitchFamily="34" charset="0"/>
              <a:buChar char="•"/>
            </a:pPr>
            <a:r>
              <a:rPr lang="en-GB" dirty="0"/>
              <a:t>intended to hurt someone either physically or emotionally, and happens repeatedly</a:t>
            </a:r>
          </a:p>
          <a:p>
            <a:pPr algn="l"/>
            <a:r>
              <a:rPr lang="en-GB" dirty="0"/>
              <a:t>It can be;</a:t>
            </a:r>
          </a:p>
          <a:p>
            <a:pPr marL="342900" indent="-342900" algn="l">
              <a:buFont typeface="Arial" panose="020B0604020202020204" pitchFamily="34" charset="0"/>
              <a:buChar char="•"/>
            </a:pPr>
            <a:r>
              <a:rPr lang="en-GB" u="sng" dirty="0">
                <a:latin typeface="Impact" panose="020B0806030902050204" pitchFamily="34" charset="0"/>
              </a:rPr>
              <a:t>Physical</a:t>
            </a:r>
            <a:r>
              <a:rPr lang="en-GB" dirty="0"/>
              <a:t> – pushing, hitting, grabbing, punching, kicking </a:t>
            </a:r>
          </a:p>
          <a:p>
            <a:pPr marL="342900" indent="-342900" algn="l">
              <a:buFont typeface="Arial" panose="020B0604020202020204" pitchFamily="34" charset="0"/>
              <a:buChar char="•"/>
            </a:pPr>
            <a:r>
              <a:rPr lang="en-GB" u="sng" dirty="0">
                <a:latin typeface="Impact" panose="020B0806030902050204" pitchFamily="34" charset="0"/>
              </a:rPr>
              <a:t>Verbal</a:t>
            </a:r>
            <a:r>
              <a:rPr lang="en-GB" dirty="0"/>
              <a:t> – teasing, name calling</a:t>
            </a:r>
          </a:p>
          <a:p>
            <a:pPr marL="342900" indent="-342900" algn="l">
              <a:buFont typeface="Arial" panose="020B0604020202020204" pitchFamily="34" charset="0"/>
              <a:buChar char="•"/>
            </a:pPr>
            <a:r>
              <a:rPr lang="en-GB" u="sng" dirty="0">
                <a:latin typeface="Impact" panose="020B0806030902050204" pitchFamily="34" charset="0"/>
              </a:rPr>
              <a:t>Social</a:t>
            </a:r>
            <a:r>
              <a:rPr lang="en-GB" dirty="0"/>
              <a:t> – spreading rumours, leaving people out of activities, or encouraging others to leave someone out</a:t>
            </a:r>
          </a:p>
          <a:p>
            <a:pPr marL="342900" indent="-342900" algn="l">
              <a:buFont typeface="Arial" panose="020B0604020202020204" pitchFamily="34" charset="0"/>
              <a:buChar char="•"/>
            </a:pPr>
            <a:r>
              <a:rPr lang="en-GB" dirty="0"/>
              <a:t>Face to face, behind someone’s back or cyber/online</a:t>
            </a:r>
          </a:p>
        </p:txBody>
      </p:sp>
      <p:pic>
        <p:nvPicPr>
          <p:cNvPr id="4" name="Picture 3"/>
          <p:cNvPicPr>
            <a:picLocks noChangeAspect="1"/>
          </p:cNvPicPr>
          <p:nvPr/>
        </p:nvPicPr>
        <p:blipFill>
          <a:blip r:embed="rId3"/>
          <a:stretch>
            <a:fillRect/>
          </a:stretch>
        </p:blipFill>
        <p:spPr>
          <a:xfrm>
            <a:off x="10668000" y="6129867"/>
            <a:ext cx="1303515" cy="498794"/>
          </a:xfrm>
          <a:prstGeom prst="rect">
            <a:avLst/>
          </a:prstGeom>
        </p:spPr>
      </p:pic>
    </p:spTree>
    <p:extLst>
      <p:ext uri="{BB962C8B-B14F-4D97-AF65-F5344CB8AC3E}">
        <p14:creationId xmlns:p14="http://schemas.microsoft.com/office/powerpoint/2010/main" val="371658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67756"/>
          </a:xfrm>
        </p:spPr>
        <p:txBody>
          <a:bodyPr>
            <a:normAutofit/>
          </a:bodyPr>
          <a:lstStyle/>
          <a:p>
            <a:r>
              <a:rPr lang="en-GB" sz="4800" u="sng" dirty="0"/>
              <a:t>What to do if you are being bullied</a:t>
            </a:r>
          </a:p>
        </p:txBody>
      </p:sp>
      <p:sp>
        <p:nvSpPr>
          <p:cNvPr id="3" name="Subtitle 2"/>
          <p:cNvSpPr>
            <a:spLocks noGrp="1"/>
          </p:cNvSpPr>
          <p:nvPr>
            <p:ph type="subTitle" idx="1"/>
          </p:nvPr>
        </p:nvSpPr>
        <p:spPr>
          <a:xfrm>
            <a:off x="1524000" y="2512541"/>
            <a:ext cx="9144000" cy="2745259"/>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pPr marL="457200" indent="-457200">
              <a:buFont typeface="Arial" panose="020B0604020202020204" pitchFamily="34" charset="0"/>
              <a:buChar char="•"/>
            </a:pPr>
            <a:endParaRPr lang="en-GB" sz="2600" b="1" dirty="0">
              <a:latin typeface="Arial Black" panose="020B0A04020102020204" pitchFamily="34" charset="0"/>
            </a:endParaRPr>
          </a:p>
          <a:p>
            <a:pPr marL="457200" indent="-457200">
              <a:buFont typeface="Wingdings" panose="05000000000000000000" pitchFamily="2" charset="2"/>
              <a:buChar char="q"/>
            </a:pPr>
            <a:r>
              <a:rPr lang="en-GB" sz="2600" b="1" dirty="0">
                <a:latin typeface="Arial Black" panose="020B0A04020102020204" pitchFamily="34" charset="0"/>
              </a:rPr>
              <a:t>Tell an adult and keep telling them if it continues</a:t>
            </a:r>
          </a:p>
          <a:p>
            <a:pPr marL="457200" indent="-457200" algn="l">
              <a:buFont typeface="Arial" panose="020B0604020202020204" pitchFamily="34" charset="0"/>
              <a:buChar char="•"/>
            </a:pPr>
            <a:endParaRPr lang="en-GB" sz="2600" b="1" dirty="0">
              <a:latin typeface="Arial Black" panose="020B0A04020102020204" pitchFamily="34" charset="0"/>
            </a:endParaRPr>
          </a:p>
          <a:p>
            <a:pPr algn="l"/>
            <a:r>
              <a:rPr lang="en-GB" sz="2600" b="1" dirty="0">
                <a:latin typeface="Arial Black" panose="020B0A04020102020204" pitchFamily="34" charset="0"/>
              </a:rPr>
              <a:t>                or  call </a:t>
            </a:r>
          </a:p>
          <a:p>
            <a:pPr marL="457200" indent="-457200" algn="l">
              <a:buFont typeface="Arial" panose="020B0604020202020204" pitchFamily="34" charset="0"/>
              <a:buChar char="•"/>
            </a:pPr>
            <a:endParaRPr lang="en-GB" sz="2600" b="1" dirty="0">
              <a:latin typeface="Arial Black" panose="020B0A04020102020204" pitchFamily="34" charset="0"/>
            </a:endParaRPr>
          </a:p>
          <a:p>
            <a:pPr marL="571500" indent="-571500" algn="l">
              <a:buFont typeface="Arial" panose="020B0604020202020204" pitchFamily="34" charset="0"/>
              <a:buChar char="•"/>
            </a:pPr>
            <a:endParaRPr lang="en-GB" sz="2600" b="1" dirty="0">
              <a:latin typeface="Arial Black" panose="020B0A04020102020204" pitchFamily="34" charset="0"/>
            </a:endParaRPr>
          </a:p>
          <a:p>
            <a:pPr marL="571500" indent="-571500" algn="l">
              <a:buFont typeface="Arial" panose="020B0604020202020204" pitchFamily="34" charset="0"/>
              <a:buChar char="•"/>
            </a:pPr>
            <a:endParaRPr lang="en-GB" sz="2600" b="1" dirty="0">
              <a:latin typeface="Arial Black" panose="020B0A04020102020204" pitchFamily="34" charset="0"/>
            </a:endParaRPr>
          </a:p>
          <a:p>
            <a:pPr marL="1371600" lvl="2" indent="-457200" algn="l">
              <a:buFont typeface="Wingdings" panose="05000000000000000000" pitchFamily="2" charset="2"/>
              <a:buChar char="q"/>
            </a:pPr>
            <a:r>
              <a:rPr lang="en-GB" sz="2600" b="1" dirty="0">
                <a:latin typeface="Arial Black" panose="020B0A04020102020204" pitchFamily="34" charset="0"/>
              </a:rPr>
              <a:t>Value and maintain friendships which are positive</a:t>
            </a:r>
          </a:p>
          <a:p>
            <a:pPr marL="571500" indent="-571500">
              <a:buFont typeface="Arial" panose="020B0604020202020204" pitchFamily="34" charset="0"/>
              <a:buChar char="•"/>
            </a:pPr>
            <a:endParaRPr lang="en-GB" sz="3600"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442" y="3250629"/>
            <a:ext cx="1845917" cy="841029"/>
          </a:xfrm>
          <a:prstGeom prst="rect">
            <a:avLst/>
          </a:prstGeom>
        </p:spPr>
      </p:pic>
      <p:pic>
        <p:nvPicPr>
          <p:cNvPr id="5" name="Picture 4"/>
          <p:cNvPicPr>
            <a:picLocks noChangeAspect="1"/>
          </p:cNvPicPr>
          <p:nvPr/>
        </p:nvPicPr>
        <p:blipFill>
          <a:blip r:embed="rId4"/>
          <a:stretch>
            <a:fillRect/>
          </a:stretch>
        </p:blipFill>
        <p:spPr>
          <a:xfrm>
            <a:off x="10320194" y="6018835"/>
            <a:ext cx="1542726" cy="590329"/>
          </a:xfrm>
          <a:prstGeom prst="rect">
            <a:avLst/>
          </a:prstGeom>
        </p:spPr>
      </p:pic>
    </p:spTree>
    <p:extLst>
      <p:ext uri="{BB962C8B-B14F-4D97-AF65-F5344CB8AC3E}">
        <p14:creationId xmlns:p14="http://schemas.microsoft.com/office/powerpoint/2010/main" val="116544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MV5v0m6pEMs"/>
          <p:cNvPicPr>
            <a:picLocks noRot="1" noChangeAspect="1"/>
          </p:cNvPicPr>
          <p:nvPr>
            <a:videoFile r:link="rId1"/>
          </p:nvPr>
        </p:nvPicPr>
        <p:blipFill>
          <a:blip r:embed="rId4"/>
          <a:stretch>
            <a:fillRect/>
          </a:stretch>
        </p:blipFill>
        <p:spPr>
          <a:xfrm>
            <a:off x="1120346" y="623287"/>
            <a:ext cx="10116065" cy="5381399"/>
          </a:xfrm>
          <a:prstGeom prst="rect">
            <a:avLst/>
          </a:prstGeom>
        </p:spPr>
      </p:pic>
      <p:pic>
        <p:nvPicPr>
          <p:cNvPr id="4" name="Picture 3"/>
          <p:cNvPicPr>
            <a:picLocks noChangeAspect="1"/>
          </p:cNvPicPr>
          <p:nvPr/>
        </p:nvPicPr>
        <p:blipFill>
          <a:blip r:embed="rId5"/>
          <a:stretch>
            <a:fillRect/>
          </a:stretch>
        </p:blipFill>
        <p:spPr>
          <a:xfrm>
            <a:off x="10465200" y="6128748"/>
            <a:ext cx="1542422" cy="591363"/>
          </a:xfrm>
          <a:prstGeom prst="rect">
            <a:avLst/>
          </a:prstGeom>
        </p:spPr>
      </p:pic>
    </p:spTree>
    <p:extLst>
      <p:ext uri="{BB962C8B-B14F-4D97-AF65-F5344CB8AC3E}">
        <p14:creationId xmlns:p14="http://schemas.microsoft.com/office/powerpoint/2010/main" val="61857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46276" y="1462215"/>
            <a:ext cx="9144000" cy="4897395"/>
          </a:xfrm>
        </p:spPr>
        <p:txBody>
          <a:bodyPr>
            <a:normAutofit/>
          </a:bodyPr>
          <a:lstStyle/>
          <a:p>
            <a:br>
              <a:rPr lang="en-GB" sz="1600" dirty="0"/>
            </a:br>
            <a:endParaRPr lang="en-GB" sz="1600" dirty="0"/>
          </a:p>
        </p:txBody>
      </p:sp>
      <p:pic>
        <p:nvPicPr>
          <p:cNvPr id="3" name="Picture 2"/>
          <p:cNvPicPr>
            <a:picLocks noChangeAspect="1"/>
          </p:cNvPicPr>
          <p:nvPr/>
        </p:nvPicPr>
        <p:blipFill>
          <a:blip r:embed="rId3"/>
          <a:stretch>
            <a:fillRect/>
          </a:stretch>
        </p:blipFill>
        <p:spPr>
          <a:xfrm>
            <a:off x="3713148" y="0"/>
            <a:ext cx="4883138" cy="6858000"/>
          </a:xfrm>
          <a:prstGeom prst="rect">
            <a:avLst/>
          </a:prstGeom>
        </p:spPr>
      </p:pic>
      <p:pic>
        <p:nvPicPr>
          <p:cNvPr id="5" name="Picture 4"/>
          <p:cNvPicPr>
            <a:picLocks noChangeAspect="1"/>
          </p:cNvPicPr>
          <p:nvPr/>
        </p:nvPicPr>
        <p:blipFill>
          <a:blip r:embed="rId4"/>
          <a:stretch>
            <a:fillRect/>
          </a:stretch>
        </p:blipFill>
        <p:spPr>
          <a:xfrm>
            <a:off x="10243226" y="5987896"/>
            <a:ext cx="1740734" cy="667396"/>
          </a:xfrm>
          <a:prstGeom prst="rect">
            <a:avLst/>
          </a:prstGeom>
        </p:spPr>
      </p:pic>
      <p:pic>
        <p:nvPicPr>
          <p:cNvPr id="4" name="Picture 3"/>
          <p:cNvPicPr>
            <a:picLocks noChangeAspect="1"/>
          </p:cNvPicPr>
          <p:nvPr/>
        </p:nvPicPr>
        <p:blipFill>
          <a:blip r:embed="rId5"/>
          <a:stretch>
            <a:fillRect/>
          </a:stretch>
        </p:blipFill>
        <p:spPr>
          <a:xfrm>
            <a:off x="669196" y="763031"/>
            <a:ext cx="2714625" cy="2514600"/>
          </a:xfrm>
          <a:prstGeom prst="rect">
            <a:avLst/>
          </a:prstGeom>
          <a:ln>
            <a:solidFill>
              <a:schemeClr val="tx1"/>
            </a:solidFill>
          </a:ln>
        </p:spPr>
      </p:pic>
      <p:sp>
        <p:nvSpPr>
          <p:cNvPr id="6" name="TextBox 5"/>
          <p:cNvSpPr txBox="1"/>
          <p:nvPr/>
        </p:nvSpPr>
        <p:spPr>
          <a:xfrm>
            <a:off x="528186" y="3607483"/>
            <a:ext cx="299664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Why is bullying a police issue?</a:t>
            </a:r>
          </a:p>
        </p:txBody>
      </p:sp>
      <p:sp>
        <p:nvSpPr>
          <p:cNvPr id="7" name="TextBox 6"/>
          <p:cNvSpPr txBox="1"/>
          <p:nvPr/>
        </p:nvSpPr>
        <p:spPr>
          <a:xfrm>
            <a:off x="669196" y="4539048"/>
            <a:ext cx="279069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dirty="0"/>
              <a:t>The police take bullying, or hate incidents and hate crime, very seriously.</a:t>
            </a:r>
          </a:p>
        </p:txBody>
      </p:sp>
      <p:sp>
        <p:nvSpPr>
          <p:cNvPr id="9" name="TextBox 8"/>
          <p:cNvSpPr txBox="1"/>
          <p:nvPr/>
        </p:nvSpPr>
        <p:spPr>
          <a:xfrm>
            <a:off x="9289013" y="832021"/>
            <a:ext cx="2309863" cy="2031325"/>
          </a:xfrm>
          <a:prstGeom prst="rect">
            <a:avLst/>
          </a:prstGeom>
          <a:noFill/>
        </p:spPr>
        <p:txBody>
          <a:bodyPr wrap="square" rtlCol="0">
            <a:spAutoFit/>
          </a:bodyPr>
          <a:lstStyle/>
          <a:p>
            <a:r>
              <a:rPr lang="en-GB" dirty="0"/>
              <a:t>A hate crime is when someone is targeted because of certain characteristics such as being disabled, or from a particular race or religion.</a:t>
            </a:r>
          </a:p>
        </p:txBody>
      </p:sp>
      <p:pic>
        <p:nvPicPr>
          <p:cNvPr id="10" name="Picture 9"/>
          <p:cNvPicPr>
            <a:picLocks noChangeAspect="1"/>
          </p:cNvPicPr>
          <p:nvPr/>
        </p:nvPicPr>
        <p:blipFill>
          <a:blip r:embed="rId6"/>
          <a:stretch>
            <a:fillRect/>
          </a:stretch>
        </p:blipFill>
        <p:spPr>
          <a:xfrm>
            <a:off x="8745111" y="3277631"/>
            <a:ext cx="3342458" cy="2052552"/>
          </a:xfrm>
          <a:prstGeom prst="rect">
            <a:avLst/>
          </a:prstGeom>
          <a:ln>
            <a:solidFill>
              <a:schemeClr val="tx1"/>
            </a:solidFill>
          </a:ln>
        </p:spPr>
      </p:pic>
    </p:spTree>
    <p:extLst>
      <p:ext uri="{BB962C8B-B14F-4D97-AF65-F5344CB8AC3E}">
        <p14:creationId xmlns:p14="http://schemas.microsoft.com/office/powerpoint/2010/main" val="29349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3EC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854" y="2099456"/>
            <a:ext cx="9144000" cy="4996249"/>
          </a:xfrm>
        </p:spPr>
        <p:txBody>
          <a:bodyPr>
            <a:normAutofit fontScale="90000"/>
          </a:bodyPr>
          <a:lstStyle/>
          <a:p>
            <a:br>
              <a:rPr lang="en-GB" sz="1600" dirty="0"/>
            </a:br>
            <a:r>
              <a:rPr lang="en-GB" sz="2200" dirty="0">
                <a:solidFill>
                  <a:srgbClr val="002060"/>
                </a:solidFill>
                <a:latin typeface="Aharoni" panose="02010803020104030203" pitchFamily="2" charset="-79"/>
                <a:cs typeface="Aharoni" panose="02010803020104030203" pitchFamily="2" charset="-79"/>
              </a:rPr>
              <a:t>The definition of respect – </a:t>
            </a:r>
            <a:br>
              <a:rPr lang="en-GB" sz="2200" dirty="0">
                <a:solidFill>
                  <a:srgbClr val="002060"/>
                </a:solidFill>
                <a:latin typeface="Aharoni" panose="02010803020104030203" pitchFamily="2" charset="-79"/>
                <a:cs typeface="Aharoni" panose="02010803020104030203" pitchFamily="2" charset="-79"/>
              </a:rPr>
            </a:br>
            <a:r>
              <a:rPr lang="en-GB" sz="2200" dirty="0">
                <a:solidFill>
                  <a:srgbClr val="002060"/>
                </a:solidFill>
                <a:latin typeface="Aharoni" panose="02010803020104030203" pitchFamily="2" charset="-79"/>
                <a:cs typeface="Aharoni" panose="02010803020104030203" pitchFamily="2" charset="-79"/>
              </a:rPr>
              <a:t>due regard (thoughtfulness/politeness) </a:t>
            </a:r>
            <a:br>
              <a:rPr lang="en-GB" sz="2200" dirty="0">
                <a:solidFill>
                  <a:srgbClr val="002060"/>
                </a:solidFill>
                <a:latin typeface="Aharoni" panose="02010803020104030203" pitchFamily="2" charset="-79"/>
                <a:cs typeface="Aharoni" panose="02010803020104030203" pitchFamily="2" charset="-79"/>
              </a:rPr>
            </a:br>
            <a:r>
              <a:rPr lang="en-GB" sz="2200" dirty="0">
                <a:solidFill>
                  <a:srgbClr val="002060"/>
                </a:solidFill>
                <a:latin typeface="Aharoni" panose="02010803020104030203" pitchFamily="2" charset="-79"/>
                <a:cs typeface="Aharoni" panose="02010803020104030203" pitchFamily="2" charset="-79"/>
              </a:rPr>
              <a:t>for  the feelings, wishes, or rights of others</a:t>
            </a: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Bullying is a behaviour choice. </a:t>
            </a: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We can respectfully disagree with each other i.e. we don’t have to be best friends or always agree with each other but we do have to respect each other</a:t>
            </a: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We all need to choose to respect each other both face to face and online</a:t>
            </a: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Bullying is serious – </a:t>
            </a: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you can help by thinking about your own actions </a:t>
            </a: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and offering support to others</a:t>
            </a:r>
            <a:br>
              <a:rPr lang="en-GB" sz="2000" dirty="0">
                <a:solidFill>
                  <a:srgbClr val="002060"/>
                </a:solidFill>
                <a:latin typeface="Aharoni" panose="02010803020104030203" pitchFamily="2" charset="-79"/>
                <a:cs typeface="Aharoni" panose="02010803020104030203" pitchFamily="2" charset="-79"/>
              </a:rPr>
            </a:br>
            <a:br>
              <a:rPr lang="en-GB" sz="2000" dirty="0">
                <a:solidFill>
                  <a:srgbClr val="002060"/>
                </a:solidFill>
                <a:latin typeface="Aharoni" panose="02010803020104030203" pitchFamily="2" charset="-79"/>
                <a:cs typeface="Aharoni" panose="02010803020104030203" pitchFamily="2" charset="-79"/>
              </a:rPr>
            </a:br>
            <a:r>
              <a:rPr lang="en-GB" sz="2000" dirty="0">
                <a:solidFill>
                  <a:srgbClr val="002060"/>
                </a:solidFill>
                <a:latin typeface="Aharoni" panose="02010803020104030203" pitchFamily="2" charset="-79"/>
                <a:cs typeface="Aharoni" panose="02010803020104030203" pitchFamily="2" charset="-79"/>
              </a:rPr>
              <a:t>Questions ?</a:t>
            </a:r>
            <a:br>
              <a:rPr lang="en-GB" sz="2000" dirty="0">
                <a:solidFill>
                  <a:srgbClr val="002060"/>
                </a:solidFill>
                <a:latin typeface="Aharoni" panose="02010803020104030203" pitchFamily="2" charset="-79"/>
                <a:cs typeface="Aharoni" panose="02010803020104030203" pitchFamily="2" charset="-79"/>
              </a:rPr>
            </a:br>
            <a:br>
              <a:rPr lang="en-GB" sz="1600" dirty="0"/>
            </a:br>
            <a:endParaRPr lang="en-GB" sz="1600" dirty="0"/>
          </a:p>
        </p:txBody>
      </p:sp>
      <p:sp>
        <p:nvSpPr>
          <p:cNvPr id="4" name="TextBox 3"/>
          <p:cNvSpPr txBox="1"/>
          <p:nvPr/>
        </p:nvSpPr>
        <p:spPr>
          <a:xfrm>
            <a:off x="3657600" y="366660"/>
            <a:ext cx="4736934"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3200" u="sng" dirty="0"/>
              <a:t>Say good-bye to bullying,</a:t>
            </a:r>
          </a:p>
          <a:p>
            <a:pPr algn="ctr"/>
            <a:r>
              <a:rPr lang="en-GB" sz="3200" u="sng" dirty="0"/>
              <a:t>and hello to respect!</a:t>
            </a:r>
          </a:p>
        </p:txBody>
      </p:sp>
      <p:pic>
        <p:nvPicPr>
          <p:cNvPr id="6" name="Picture 5"/>
          <p:cNvPicPr>
            <a:picLocks noChangeAspect="1"/>
          </p:cNvPicPr>
          <p:nvPr/>
        </p:nvPicPr>
        <p:blipFill>
          <a:blip r:embed="rId3"/>
          <a:stretch>
            <a:fillRect/>
          </a:stretch>
        </p:blipFill>
        <p:spPr>
          <a:xfrm>
            <a:off x="1112108" y="230969"/>
            <a:ext cx="1717655" cy="2645188"/>
          </a:xfrm>
          <a:prstGeom prst="rect">
            <a:avLst/>
          </a:prstGeom>
        </p:spPr>
      </p:pic>
      <p:pic>
        <p:nvPicPr>
          <p:cNvPr id="7" name="Picture 6"/>
          <p:cNvPicPr>
            <a:picLocks noChangeAspect="1"/>
          </p:cNvPicPr>
          <p:nvPr/>
        </p:nvPicPr>
        <p:blipFill>
          <a:blip r:embed="rId4"/>
          <a:stretch>
            <a:fillRect/>
          </a:stretch>
        </p:blipFill>
        <p:spPr>
          <a:xfrm>
            <a:off x="8998551" y="366659"/>
            <a:ext cx="2575611" cy="2211473"/>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238242" y="5165124"/>
            <a:ext cx="1592649" cy="1592649"/>
          </a:xfrm>
          <a:prstGeom prst="rect">
            <a:avLst/>
          </a:prstGeom>
        </p:spPr>
      </p:pic>
      <p:pic>
        <p:nvPicPr>
          <p:cNvPr id="10" name="Picture 9"/>
          <p:cNvPicPr>
            <a:picLocks noChangeAspect="1"/>
          </p:cNvPicPr>
          <p:nvPr/>
        </p:nvPicPr>
        <p:blipFill>
          <a:blip r:embed="rId6"/>
          <a:stretch>
            <a:fillRect/>
          </a:stretch>
        </p:blipFill>
        <p:spPr>
          <a:xfrm>
            <a:off x="10143861" y="4237081"/>
            <a:ext cx="1654449" cy="1635211"/>
          </a:xfrm>
          <a:prstGeom prst="rect">
            <a:avLst/>
          </a:prstGeom>
        </p:spPr>
      </p:pic>
      <p:pic>
        <p:nvPicPr>
          <p:cNvPr id="3" name="Picture 2"/>
          <p:cNvPicPr>
            <a:picLocks noChangeAspect="1"/>
          </p:cNvPicPr>
          <p:nvPr/>
        </p:nvPicPr>
        <p:blipFill>
          <a:blip r:embed="rId7"/>
          <a:stretch>
            <a:fillRect/>
          </a:stretch>
        </p:blipFill>
        <p:spPr>
          <a:xfrm>
            <a:off x="10143861" y="6020978"/>
            <a:ext cx="1654449" cy="634314"/>
          </a:xfrm>
          <a:prstGeom prst="rect">
            <a:avLst/>
          </a:prstGeom>
        </p:spPr>
      </p:pic>
    </p:spTree>
    <p:extLst>
      <p:ext uri="{BB962C8B-B14F-4D97-AF65-F5344CB8AC3E}">
        <p14:creationId xmlns:p14="http://schemas.microsoft.com/office/powerpoint/2010/main" val="343048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902F431A6884EA7017A0F0326A8B0" ma:contentTypeVersion="15" ma:contentTypeDescription="Create a new document." ma:contentTypeScope="" ma:versionID="c0bb52dcc8c5c7b92270a92c18644ad5">
  <xsd:schema xmlns:xsd="http://www.w3.org/2001/XMLSchema" xmlns:xs="http://www.w3.org/2001/XMLSchema" xmlns:p="http://schemas.microsoft.com/office/2006/metadata/properties" xmlns:ns2="52e42fc0-a466-4669-8e88-2d6ed44f7457" xmlns:ns3="93596400-367b-458b-aa9c-214f7e27e824" targetNamespace="http://schemas.microsoft.com/office/2006/metadata/properties" ma:root="true" ma:fieldsID="b9b06803488ef37b580f811cbb4cedfe" ns2:_="" ns3:_="">
    <xsd:import namespace="52e42fc0-a466-4669-8e88-2d6ed44f7457"/>
    <xsd:import namespace="93596400-367b-458b-aa9c-214f7e27e8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42fc0-a466-4669-8e88-2d6ed44f7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840f7b1-9e1d-4ed4-a4a4-833904f8d6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96400-367b-458b-aa9c-214f7e27e82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bcdca1b-f1c7-4d26-a499-ca7852661a72}" ma:internalName="TaxCatchAll" ma:showField="CatchAllData" ma:web="93596400-367b-458b-aa9c-214f7e27e82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e42fc0-a466-4669-8e88-2d6ed44f7457">
      <Terms xmlns="http://schemas.microsoft.com/office/infopath/2007/PartnerControls"/>
    </lcf76f155ced4ddcb4097134ff3c332f>
    <TaxCatchAll xmlns="93596400-367b-458b-aa9c-214f7e27e824" xsi:nil="true"/>
  </documentManagement>
</p:properties>
</file>

<file path=customXml/itemProps1.xml><?xml version="1.0" encoding="utf-8"?>
<ds:datastoreItem xmlns:ds="http://schemas.openxmlformats.org/officeDocument/2006/customXml" ds:itemID="{82F6111B-BF5A-47B4-B5E2-0AC65E925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e42fc0-a466-4669-8e88-2d6ed44f7457"/>
    <ds:schemaRef ds:uri="93596400-367b-458b-aa9c-214f7e27e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951C52-DA4D-4E33-BD52-D969E6AF5F2C}">
  <ds:schemaRefs>
    <ds:schemaRef ds:uri="http://schemas.microsoft.com/sharepoint/v3/contenttype/forms"/>
  </ds:schemaRefs>
</ds:datastoreItem>
</file>

<file path=customXml/itemProps3.xml><?xml version="1.0" encoding="utf-8"?>
<ds:datastoreItem xmlns:ds="http://schemas.openxmlformats.org/officeDocument/2006/customXml" ds:itemID="{EEF52D1A-A34F-49C7-B7F2-A30BAC18B646}">
  <ds:schemaRefs>
    <ds:schemaRef ds:uri="http://schemas.microsoft.com/office/2006/metadata/properties"/>
    <ds:schemaRef ds:uri="http://schemas.microsoft.com/office/infopath/2007/PartnerControls"/>
    <ds:schemaRef ds:uri="52e42fc0-a466-4669-8e88-2d6ed44f7457"/>
    <ds:schemaRef ds:uri="93596400-367b-458b-aa9c-214f7e27e824"/>
  </ds:schemaRefs>
</ds:datastoreItem>
</file>

<file path=docProps/app.xml><?xml version="1.0" encoding="utf-8"?>
<Properties xmlns="http://schemas.openxmlformats.org/officeDocument/2006/extended-properties" xmlns:vt="http://schemas.openxmlformats.org/officeDocument/2006/docPropsVTypes">
  <Template/>
  <TotalTime>1223</TotalTime>
  <Words>817</Words>
  <Application>Microsoft Office PowerPoint</Application>
  <PresentationFormat>Widescreen</PresentationFormat>
  <Paragraphs>76</Paragraphs>
  <Slides>9</Slides>
  <Notes>9</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It’s Not Okay.. To be a Bully </vt:lpstr>
      <vt:lpstr>PowerPoint Presentation</vt:lpstr>
      <vt:lpstr>Think of a word a bully might use, or a word that might hurt someone’s feelings  </vt:lpstr>
      <vt:lpstr>PowerPoint Presentation</vt:lpstr>
      <vt:lpstr>What is bullying? </vt:lpstr>
      <vt:lpstr>What to do if you are being bullied</vt:lpstr>
      <vt:lpstr>PowerPoint Presentation</vt:lpstr>
      <vt:lpstr> </vt:lpstr>
      <vt:lpstr> The definition of respect –  due regard (thoughtfulness/politeness)  for  the feelings, wishes, or rights of others   Bullying is a behaviour choice.    We can respectfully disagree with each other i.e. we don’t have to be best friends or always agree with each other but we do have to respect each other   We all need to choose to respect each other both face to face and online  Bullying is serious –  you can help by thinking about your own actions  and offering support to others  Questions ?  </vt:lpstr>
    </vt:vector>
  </TitlesOfParts>
  <Company>West Yorkshire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Whitehead, Sarah</dc:creator>
  <cp:lastModifiedBy>Whitehead, Sarah</cp:lastModifiedBy>
  <cp:revision>44</cp:revision>
  <dcterms:created xsi:type="dcterms:W3CDTF">2018-11-06T19:17:44Z</dcterms:created>
  <dcterms:modified xsi:type="dcterms:W3CDTF">2024-02-15T09:12:24Z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0x010100166902F431A6884EA7017A0F0326A8B0</vt:lpwstr>
  </property>
  <property fmtid="{D5CDD505-2E9C-101B-9397-08002B2CF9AE}" pid="3" name="MSIP_Label_159e5fe0-93b7-4e24-83b8-c0737a05597a_Enabled">
    <vt:lpwstr>true</vt:lpwstr>
  </property>
  <property fmtid="{D5CDD505-2E9C-101B-9397-08002B2CF9AE}" pid="4" name="MSIP_Label_159e5fe0-93b7-4e24-83b8-c0737a05597a_SetDate">
    <vt:lpwstr>2023-09-15T09:32:22Z</vt:lpwstr>
  </property>
  <property fmtid="{D5CDD505-2E9C-101B-9397-08002B2CF9AE}" pid="5" name="MSIP_Label_159e5fe0-93b7-4e24-83b8-c0737a05597a_Method">
    <vt:lpwstr>Standard</vt:lpwstr>
  </property>
  <property fmtid="{D5CDD505-2E9C-101B-9397-08002B2CF9AE}" pid="6" name="MSIP_Label_159e5fe0-93b7-4e24-83b8-c0737a05597a_Name">
    <vt:lpwstr>159e5fe0-93b7-4e24-83b8-c0737a05597a</vt:lpwstr>
  </property>
  <property fmtid="{D5CDD505-2E9C-101B-9397-08002B2CF9AE}" pid="7" name="MSIP_Label_159e5fe0-93b7-4e24-83b8-c0737a05597a_SiteId">
    <vt:lpwstr>681f7310-2191-469b-8ea0-f76b4a7f699f</vt:lpwstr>
  </property>
  <property fmtid="{D5CDD505-2E9C-101B-9397-08002B2CF9AE}" pid="8" name="MSIP_Label_159e5fe0-93b7-4e24-83b8-c0737a05597a_ActionId">
    <vt:lpwstr>d3982ea8-95b1-4075-8a0b-28ff7f57f01a</vt:lpwstr>
  </property>
  <property fmtid="{D5CDD505-2E9C-101B-9397-08002B2CF9AE}" pid="9" name="MSIP_Label_159e5fe0-93b7-4e24-83b8-c0737a05597a_ContentBits">
    <vt:lpwstr>0</vt:lpwstr>
  </property>
  <property fmtid="{D5CDD505-2E9C-101B-9397-08002B2CF9AE}" pid="10" name="MediaServiceImageTags">
    <vt:lpwstr/>
  </property>
</Properties>
</file>