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14CFBC-B29F-41B7-A6BD-A238569ACA1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79239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4CFBC-B29F-41B7-A6BD-A238569ACA1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55852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4CFBC-B29F-41B7-A6BD-A238569ACA1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49088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4CFBC-B29F-41B7-A6BD-A238569ACA1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401198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14CFBC-B29F-41B7-A6BD-A238569ACA10}"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399987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14CFBC-B29F-41B7-A6BD-A238569ACA10}"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35076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14CFBC-B29F-41B7-A6BD-A238569ACA10}" type="datetimeFigureOut">
              <a:rPr lang="en-GB" smtClean="0"/>
              <a:t>11/10/2020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275417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14CFBC-B29F-41B7-A6BD-A238569ACA10}" type="datetimeFigureOut">
              <a:rPr lang="en-GB" smtClean="0"/>
              <a:t>11/10/2020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203582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4CFBC-B29F-41B7-A6BD-A238569ACA10}" type="datetimeFigureOut">
              <a:rPr lang="en-GB" smtClean="0"/>
              <a:t>11/10/2020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251651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14CFBC-B29F-41B7-A6BD-A238569ACA10}"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2372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14CFBC-B29F-41B7-A6BD-A238569ACA10}"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65C7C-82FA-4048-AAD3-8F2E801CC25C}" type="slidenum">
              <a:rPr lang="en-GB" smtClean="0"/>
              <a:t>‹#›</a:t>
            </a:fld>
            <a:endParaRPr lang="en-GB"/>
          </a:p>
        </p:txBody>
      </p:sp>
    </p:spTree>
    <p:extLst>
      <p:ext uri="{BB962C8B-B14F-4D97-AF65-F5344CB8AC3E}">
        <p14:creationId xmlns:p14="http://schemas.microsoft.com/office/powerpoint/2010/main" val="354927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4CFBC-B29F-41B7-A6BD-A238569ACA10}" type="datetimeFigureOut">
              <a:rPr lang="en-GB" smtClean="0"/>
              <a:t>11/10/2020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5C7C-82FA-4048-AAD3-8F2E801CC25C}" type="slidenum">
              <a:rPr lang="en-GB" smtClean="0"/>
              <a:t>‹#›</a:t>
            </a:fld>
            <a:endParaRPr lang="en-GB"/>
          </a:p>
        </p:txBody>
      </p:sp>
    </p:spTree>
    <p:extLst>
      <p:ext uri="{BB962C8B-B14F-4D97-AF65-F5344CB8AC3E}">
        <p14:creationId xmlns:p14="http://schemas.microsoft.com/office/powerpoint/2010/main" val="335150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T6aaRV9HY" TargetMode="External"/><Relationship Id="rId2" Type="http://schemas.openxmlformats.org/officeDocument/2006/relationships/hyperlink" Target="https://www.youtube.com/watch?v=w9mvrkQbzgc"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6941" y="633047"/>
            <a:ext cx="9369083" cy="1446550"/>
          </a:xfrm>
          <a:prstGeom prst="rect">
            <a:avLst/>
          </a:prstGeom>
          <a:noFill/>
        </p:spPr>
        <p:txBody>
          <a:bodyPr wrap="square" rtlCol="0">
            <a:spAutoFit/>
          </a:bodyPr>
          <a:lstStyle/>
          <a:p>
            <a:r>
              <a:rPr lang="en-GB" sz="8800" dirty="0" smtClean="0">
                <a:solidFill>
                  <a:srgbClr val="993300"/>
                </a:solidFill>
              </a:rPr>
              <a:t>Autumn Days</a:t>
            </a:r>
            <a:endParaRPr lang="en-GB" sz="8800" dirty="0">
              <a:solidFill>
                <a:srgbClr val="993300"/>
              </a:solidFill>
            </a:endParaRPr>
          </a:p>
        </p:txBody>
      </p:sp>
      <p:pic>
        <p:nvPicPr>
          <p:cNvPr id="5" name="Picture 4"/>
          <p:cNvPicPr>
            <a:picLocks noChangeAspect="1"/>
          </p:cNvPicPr>
          <p:nvPr/>
        </p:nvPicPr>
        <p:blipFill>
          <a:blip r:embed="rId2"/>
          <a:stretch>
            <a:fillRect/>
          </a:stretch>
        </p:blipFill>
        <p:spPr>
          <a:xfrm>
            <a:off x="7739502" y="2526249"/>
            <a:ext cx="3852277" cy="3852277"/>
          </a:xfrm>
          <a:prstGeom prst="rect">
            <a:avLst/>
          </a:prstGeom>
        </p:spPr>
      </p:pic>
    </p:spTree>
    <p:extLst>
      <p:ext uri="{BB962C8B-B14F-4D97-AF65-F5344CB8AC3E}">
        <p14:creationId xmlns:p14="http://schemas.microsoft.com/office/powerpoint/2010/main" val="261740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452" y="163434"/>
            <a:ext cx="10972800" cy="769441"/>
          </a:xfrm>
          <a:prstGeom prst="rect">
            <a:avLst/>
          </a:prstGeom>
          <a:noFill/>
        </p:spPr>
        <p:txBody>
          <a:bodyPr wrap="square" rtlCol="0">
            <a:spAutoFit/>
          </a:bodyPr>
          <a:lstStyle/>
          <a:p>
            <a:r>
              <a:rPr lang="en-GB" sz="4400" dirty="0" smtClean="0">
                <a:solidFill>
                  <a:srgbClr val="993300"/>
                </a:solidFill>
              </a:rPr>
              <a:t>The farmer in his fields, no time to stall   </a:t>
            </a:r>
            <a:endParaRPr lang="en-GB" sz="4400" dirty="0">
              <a:solidFill>
                <a:srgbClr val="993300"/>
              </a:solidFill>
            </a:endParaRPr>
          </a:p>
        </p:txBody>
      </p:sp>
      <p:sp>
        <p:nvSpPr>
          <p:cNvPr id="3" name="TextBox 2"/>
          <p:cNvSpPr txBox="1"/>
          <p:nvPr/>
        </p:nvSpPr>
        <p:spPr>
          <a:xfrm>
            <a:off x="666205" y="5734594"/>
            <a:ext cx="11168743" cy="769441"/>
          </a:xfrm>
          <a:prstGeom prst="rect">
            <a:avLst/>
          </a:prstGeom>
          <a:noFill/>
        </p:spPr>
        <p:txBody>
          <a:bodyPr wrap="square" rtlCol="0">
            <a:spAutoFit/>
          </a:bodyPr>
          <a:lstStyle/>
          <a:p>
            <a:r>
              <a:rPr lang="en-GB" sz="4400" dirty="0" smtClean="0">
                <a:solidFill>
                  <a:srgbClr val="993300"/>
                </a:solidFill>
              </a:rPr>
              <a:t>Harvesting his crops, providing food for us all  </a:t>
            </a:r>
            <a:endParaRPr lang="en-GB" sz="4400" dirty="0">
              <a:solidFill>
                <a:srgbClr val="993300"/>
              </a:solidFill>
            </a:endParaRPr>
          </a:p>
        </p:txBody>
      </p:sp>
      <p:pic>
        <p:nvPicPr>
          <p:cNvPr id="4" name="Picture 3"/>
          <p:cNvPicPr>
            <a:picLocks noChangeAspect="1"/>
          </p:cNvPicPr>
          <p:nvPr/>
        </p:nvPicPr>
        <p:blipFill>
          <a:blip r:embed="rId2"/>
          <a:stretch>
            <a:fillRect/>
          </a:stretch>
        </p:blipFill>
        <p:spPr>
          <a:xfrm>
            <a:off x="666206" y="1211853"/>
            <a:ext cx="5656217" cy="4220408"/>
          </a:xfrm>
          <a:prstGeom prst="rect">
            <a:avLst/>
          </a:prstGeom>
        </p:spPr>
      </p:pic>
      <p:pic>
        <p:nvPicPr>
          <p:cNvPr id="5" name="Picture 4"/>
          <p:cNvPicPr>
            <a:picLocks noChangeAspect="1"/>
          </p:cNvPicPr>
          <p:nvPr/>
        </p:nvPicPr>
        <p:blipFill>
          <a:blip r:embed="rId3"/>
          <a:stretch>
            <a:fillRect/>
          </a:stretch>
        </p:blipFill>
        <p:spPr>
          <a:xfrm>
            <a:off x="6996112" y="1725671"/>
            <a:ext cx="4262514" cy="3192771"/>
          </a:xfrm>
          <a:prstGeom prst="rect">
            <a:avLst/>
          </a:prstGeom>
        </p:spPr>
      </p:pic>
    </p:spTree>
    <p:extLst>
      <p:ext uri="{BB962C8B-B14F-4D97-AF65-F5344CB8AC3E}">
        <p14:creationId xmlns:p14="http://schemas.microsoft.com/office/powerpoint/2010/main" val="217570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269" y="653143"/>
            <a:ext cx="8229600" cy="613954"/>
          </a:xfrm>
          <a:prstGeom prst="rect">
            <a:avLst/>
          </a:prstGeom>
          <a:noFill/>
        </p:spPr>
        <p:txBody>
          <a:bodyPr wrap="square" rtlCol="0">
            <a:spAutoFit/>
          </a:bodyPr>
          <a:lstStyle/>
          <a:p>
            <a:endParaRPr lang="en-GB" dirty="0"/>
          </a:p>
        </p:txBody>
      </p:sp>
      <p:sp>
        <p:nvSpPr>
          <p:cNvPr id="3" name="TextBox 2"/>
          <p:cNvSpPr txBox="1"/>
          <p:nvPr/>
        </p:nvSpPr>
        <p:spPr>
          <a:xfrm>
            <a:off x="304392" y="154803"/>
            <a:ext cx="10642282" cy="2677656"/>
          </a:xfrm>
          <a:prstGeom prst="rect">
            <a:avLst/>
          </a:prstGeom>
          <a:noFill/>
        </p:spPr>
        <p:txBody>
          <a:bodyPr wrap="square" rtlCol="0">
            <a:spAutoFit/>
          </a:bodyPr>
          <a:lstStyle/>
          <a:p>
            <a:r>
              <a:rPr lang="en-GB" sz="2800" dirty="0" smtClean="0">
                <a:solidFill>
                  <a:srgbClr val="993300"/>
                </a:solidFill>
              </a:rPr>
              <a:t>Harvest is a Christian festival. It reminds Christians of all the good things that God gives them.</a:t>
            </a:r>
          </a:p>
          <a:p>
            <a:r>
              <a:rPr lang="en-GB" sz="2800" dirty="0" smtClean="0">
                <a:solidFill>
                  <a:srgbClr val="993300"/>
                </a:solidFill>
              </a:rPr>
              <a:t>Harvest is celebrated  </a:t>
            </a:r>
            <a:r>
              <a:rPr lang="en-GB" sz="2800" dirty="0">
                <a:solidFill>
                  <a:srgbClr val="993300"/>
                </a:solidFill>
              </a:rPr>
              <a:t>by singing, praying and decorating our churches with baskets of fruit and </a:t>
            </a:r>
            <a:r>
              <a:rPr lang="en-GB" sz="2800" dirty="0" smtClean="0">
                <a:solidFill>
                  <a:srgbClr val="993300"/>
                </a:solidFill>
              </a:rPr>
              <a:t>food. It is a time for families to come together and celebrate all of the good things in their lives.</a:t>
            </a:r>
          </a:p>
          <a:p>
            <a:r>
              <a:rPr lang="en-GB" sz="2800" dirty="0" smtClean="0">
                <a:solidFill>
                  <a:srgbClr val="993300"/>
                </a:solidFill>
              </a:rPr>
              <a:t>In America this is called ‘ Thanksgiving.’</a:t>
            </a:r>
            <a:endParaRPr lang="en-GB" sz="2800" dirty="0">
              <a:solidFill>
                <a:srgbClr val="993300"/>
              </a:solidFill>
            </a:endParaRPr>
          </a:p>
        </p:txBody>
      </p:sp>
      <p:pic>
        <p:nvPicPr>
          <p:cNvPr id="4" name="Picture 3"/>
          <p:cNvPicPr>
            <a:picLocks noChangeAspect="1"/>
          </p:cNvPicPr>
          <p:nvPr/>
        </p:nvPicPr>
        <p:blipFill>
          <a:blip r:embed="rId2"/>
          <a:stretch>
            <a:fillRect/>
          </a:stretch>
        </p:blipFill>
        <p:spPr>
          <a:xfrm>
            <a:off x="918346" y="2953023"/>
            <a:ext cx="5639695" cy="3395526"/>
          </a:xfrm>
          <a:prstGeom prst="rect">
            <a:avLst/>
          </a:prstGeom>
        </p:spPr>
      </p:pic>
      <p:sp>
        <p:nvSpPr>
          <p:cNvPr id="5" name="TextBox 4"/>
          <p:cNvSpPr txBox="1"/>
          <p:nvPr/>
        </p:nvSpPr>
        <p:spPr>
          <a:xfrm>
            <a:off x="6975566" y="2832459"/>
            <a:ext cx="4585063" cy="3416320"/>
          </a:xfrm>
          <a:prstGeom prst="rect">
            <a:avLst/>
          </a:prstGeom>
          <a:noFill/>
        </p:spPr>
        <p:txBody>
          <a:bodyPr wrap="square" rtlCol="0">
            <a:spAutoFit/>
          </a:bodyPr>
          <a:lstStyle/>
          <a:p>
            <a:r>
              <a:rPr lang="en-GB" sz="3600" dirty="0" smtClean="0">
                <a:solidFill>
                  <a:srgbClr val="993300"/>
                </a:solidFill>
              </a:rPr>
              <a:t>Churches donate the baskets of fruit to people less fortunate that we are. This lets them know that we are thinking of them.</a:t>
            </a:r>
            <a:endParaRPr lang="en-GB" sz="3600" dirty="0">
              <a:solidFill>
                <a:srgbClr val="993300"/>
              </a:solidFill>
            </a:endParaRPr>
          </a:p>
        </p:txBody>
      </p:sp>
    </p:spTree>
    <p:extLst>
      <p:ext uri="{BB962C8B-B14F-4D97-AF65-F5344CB8AC3E}">
        <p14:creationId xmlns:p14="http://schemas.microsoft.com/office/powerpoint/2010/main" val="3319295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561703"/>
            <a:ext cx="11599817" cy="2308324"/>
          </a:xfrm>
          <a:prstGeom prst="rect">
            <a:avLst/>
          </a:prstGeom>
          <a:noFill/>
        </p:spPr>
        <p:txBody>
          <a:bodyPr wrap="square" rtlCol="0">
            <a:spAutoFit/>
          </a:bodyPr>
          <a:lstStyle/>
          <a:p>
            <a:r>
              <a:rPr lang="en-GB" sz="3600" dirty="0" smtClean="0">
                <a:solidFill>
                  <a:srgbClr val="993300"/>
                </a:solidFill>
              </a:rPr>
              <a:t>Every year at  </a:t>
            </a:r>
            <a:r>
              <a:rPr lang="en-GB" sz="3600" dirty="0" err="1" smtClean="0">
                <a:solidFill>
                  <a:srgbClr val="993300"/>
                </a:solidFill>
              </a:rPr>
              <a:t>Blakehill</a:t>
            </a:r>
            <a:r>
              <a:rPr lang="en-GB" sz="3600" dirty="0" smtClean="0">
                <a:solidFill>
                  <a:srgbClr val="993300"/>
                </a:solidFill>
              </a:rPr>
              <a:t>, we collect food for the Bradford Food Bank. We donate food such as cereals, pasta and tinned food then this is given to families in our city that are not as lucky as we are. </a:t>
            </a:r>
            <a:endParaRPr lang="en-GB" sz="3600" dirty="0">
              <a:solidFill>
                <a:srgbClr val="993300"/>
              </a:solidFill>
            </a:endParaRPr>
          </a:p>
        </p:txBody>
      </p:sp>
      <p:pic>
        <p:nvPicPr>
          <p:cNvPr id="4" name="Picture 3"/>
          <p:cNvPicPr>
            <a:picLocks noChangeAspect="1"/>
          </p:cNvPicPr>
          <p:nvPr/>
        </p:nvPicPr>
        <p:blipFill>
          <a:blip r:embed="rId2"/>
          <a:stretch>
            <a:fillRect/>
          </a:stretch>
        </p:blipFill>
        <p:spPr>
          <a:xfrm>
            <a:off x="483326" y="3077935"/>
            <a:ext cx="6584496" cy="3190004"/>
          </a:xfrm>
          <a:prstGeom prst="rect">
            <a:avLst/>
          </a:prstGeom>
        </p:spPr>
      </p:pic>
      <p:pic>
        <p:nvPicPr>
          <p:cNvPr id="5" name="Picture 4"/>
          <p:cNvPicPr>
            <a:picLocks noChangeAspect="1"/>
          </p:cNvPicPr>
          <p:nvPr/>
        </p:nvPicPr>
        <p:blipFill>
          <a:blip r:embed="rId3"/>
          <a:stretch>
            <a:fillRect/>
          </a:stretch>
        </p:blipFill>
        <p:spPr>
          <a:xfrm>
            <a:off x="7362415" y="3503198"/>
            <a:ext cx="4331019" cy="2339477"/>
          </a:xfrm>
          <a:prstGeom prst="rect">
            <a:avLst/>
          </a:prstGeom>
        </p:spPr>
      </p:pic>
    </p:spTree>
    <p:extLst>
      <p:ext uri="{BB962C8B-B14F-4D97-AF65-F5344CB8AC3E}">
        <p14:creationId xmlns:p14="http://schemas.microsoft.com/office/powerpoint/2010/main" val="1757757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761" y="64992"/>
            <a:ext cx="11430000" cy="2123658"/>
          </a:xfrm>
          <a:prstGeom prst="rect">
            <a:avLst/>
          </a:prstGeom>
          <a:noFill/>
        </p:spPr>
        <p:txBody>
          <a:bodyPr wrap="square" rtlCol="0">
            <a:spAutoFit/>
          </a:bodyPr>
          <a:lstStyle/>
          <a:p>
            <a:r>
              <a:rPr lang="en-GB" sz="4400" dirty="0" smtClean="0">
                <a:solidFill>
                  <a:srgbClr val="993300"/>
                </a:solidFill>
              </a:rPr>
              <a:t>Most of us are very lucky. We have food in our cupboards and our fridges. We do not go hungry like some children in other countries. </a:t>
            </a:r>
            <a:endParaRPr lang="en-GB" sz="4400" dirty="0">
              <a:solidFill>
                <a:srgbClr val="993300"/>
              </a:solidFill>
            </a:endParaRPr>
          </a:p>
        </p:txBody>
      </p:sp>
      <p:sp>
        <p:nvSpPr>
          <p:cNvPr id="4" name="TextBox 3"/>
          <p:cNvSpPr txBox="1"/>
          <p:nvPr/>
        </p:nvSpPr>
        <p:spPr>
          <a:xfrm>
            <a:off x="0" y="5447211"/>
            <a:ext cx="11900263" cy="1446550"/>
          </a:xfrm>
          <a:prstGeom prst="rect">
            <a:avLst/>
          </a:prstGeom>
          <a:noFill/>
        </p:spPr>
        <p:txBody>
          <a:bodyPr wrap="square" rtlCol="0">
            <a:spAutoFit/>
          </a:bodyPr>
          <a:lstStyle/>
          <a:p>
            <a:r>
              <a:rPr lang="en-GB" sz="4400" dirty="0" smtClean="0">
                <a:solidFill>
                  <a:srgbClr val="993300"/>
                </a:solidFill>
              </a:rPr>
              <a:t>Farmers have very little food to harvest in other parts of the world. </a:t>
            </a:r>
            <a:endParaRPr lang="en-GB" sz="4400" dirty="0">
              <a:solidFill>
                <a:srgbClr val="993300"/>
              </a:solidFill>
            </a:endParaRPr>
          </a:p>
        </p:txBody>
      </p:sp>
      <p:pic>
        <p:nvPicPr>
          <p:cNvPr id="5" name="Picture 4"/>
          <p:cNvPicPr>
            <a:picLocks noChangeAspect="1"/>
          </p:cNvPicPr>
          <p:nvPr/>
        </p:nvPicPr>
        <p:blipFill rotWithShape="1">
          <a:blip r:embed="rId2"/>
          <a:srcRect b="8995"/>
          <a:stretch/>
        </p:blipFill>
        <p:spPr>
          <a:xfrm>
            <a:off x="693148" y="2220919"/>
            <a:ext cx="4479744" cy="3194023"/>
          </a:xfrm>
          <a:prstGeom prst="rect">
            <a:avLst/>
          </a:prstGeom>
        </p:spPr>
      </p:pic>
      <p:pic>
        <p:nvPicPr>
          <p:cNvPr id="6" name="Picture 5"/>
          <p:cNvPicPr>
            <a:picLocks noChangeAspect="1"/>
          </p:cNvPicPr>
          <p:nvPr/>
        </p:nvPicPr>
        <p:blipFill>
          <a:blip r:embed="rId3"/>
          <a:stretch>
            <a:fillRect/>
          </a:stretch>
        </p:blipFill>
        <p:spPr>
          <a:xfrm>
            <a:off x="6633437" y="2081461"/>
            <a:ext cx="5057821" cy="3365750"/>
          </a:xfrm>
          <a:prstGeom prst="rect">
            <a:avLst/>
          </a:prstGeom>
        </p:spPr>
      </p:pic>
    </p:spTree>
    <p:extLst>
      <p:ext uri="{BB962C8B-B14F-4D97-AF65-F5344CB8AC3E}">
        <p14:creationId xmlns:p14="http://schemas.microsoft.com/office/powerpoint/2010/main" val="77647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1784" y="1374864"/>
            <a:ext cx="9200704" cy="5169627"/>
          </a:xfrm>
          <a:prstGeom prst="rect">
            <a:avLst/>
          </a:prstGeom>
        </p:spPr>
      </p:pic>
      <p:sp>
        <p:nvSpPr>
          <p:cNvPr id="3" name="TextBox 2"/>
          <p:cNvSpPr txBox="1"/>
          <p:nvPr/>
        </p:nvSpPr>
        <p:spPr>
          <a:xfrm>
            <a:off x="809897" y="418011"/>
            <a:ext cx="10489474" cy="769441"/>
          </a:xfrm>
          <a:prstGeom prst="rect">
            <a:avLst/>
          </a:prstGeom>
          <a:noFill/>
        </p:spPr>
        <p:txBody>
          <a:bodyPr wrap="square" rtlCol="0">
            <a:spAutoFit/>
          </a:bodyPr>
          <a:lstStyle/>
          <a:p>
            <a:r>
              <a:rPr lang="en-GB" sz="4400" dirty="0" smtClean="0">
                <a:solidFill>
                  <a:srgbClr val="993300"/>
                </a:solidFill>
              </a:rPr>
              <a:t>Still, the people are thankful</a:t>
            </a:r>
            <a:endParaRPr lang="en-GB" sz="4400" dirty="0">
              <a:solidFill>
                <a:srgbClr val="993300"/>
              </a:solidFill>
            </a:endParaRPr>
          </a:p>
        </p:txBody>
      </p:sp>
    </p:spTree>
    <p:extLst>
      <p:ext uri="{BB962C8B-B14F-4D97-AF65-F5344CB8AC3E}">
        <p14:creationId xmlns:p14="http://schemas.microsoft.com/office/powerpoint/2010/main" val="424307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544" y="0"/>
            <a:ext cx="10933612" cy="769441"/>
          </a:xfrm>
          <a:prstGeom prst="rect">
            <a:avLst/>
          </a:prstGeom>
          <a:noFill/>
        </p:spPr>
        <p:txBody>
          <a:bodyPr wrap="square" rtlCol="0">
            <a:spAutoFit/>
          </a:bodyPr>
          <a:lstStyle/>
          <a:p>
            <a:r>
              <a:rPr lang="en-GB" sz="4400" dirty="0" smtClean="0">
                <a:solidFill>
                  <a:srgbClr val="993300"/>
                </a:solidFill>
              </a:rPr>
              <a:t>Today, think about what you are thankful for.</a:t>
            </a:r>
            <a:endParaRPr lang="en-GB" sz="4400" dirty="0">
              <a:solidFill>
                <a:srgbClr val="993300"/>
              </a:solidFill>
            </a:endParaRPr>
          </a:p>
        </p:txBody>
      </p:sp>
      <p:sp>
        <p:nvSpPr>
          <p:cNvPr id="4" name="TextBox 3"/>
          <p:cNvSpPr txBox="1"/>
          <p:nvPr/>
        </p:nvSpPr>
        <p:spPr>
          <a:xfrm>
            <a:off x="684156" y="5771377"/>
            <a:ext cx="4454434" cy="461665"/>
          </a:xfrm>
          <a:prstGeom prst="rect">
            <a:avLst/>
          </a:prstGeom>
          <a:noFill/>
        </p:spPr>
        <p:txBody>
          <a:bodyPr wrap="square" rtlCol="0">
            <a:spAutoFit/>
          </a:bodyPr>
          <a:lstStyle/>
          <a:p>
            <a:r>
              <a:rPr lang="en-GB" sz="2400" dirty="0" smtClean="0">
                <a:solidFill>
                  <a:srgbClr val="993300"/>
                </a:solidFill>
              </a:rPr>
              <a:t>Autumn Days Lyrics</a:t>
            </a:r>
            <a:endParaRPr lang="en-GB" sz="2400" dirty="0">
              <a:solidFill>
                <a:srgbClr val="993300"/>
              </a:solidFill>
            </a:endParaRPr>
          </a:p>
        </p:txBody>
      </p:sp>
      <p:sp>
        <p:nvSpPr>
          <p:cNvPr id="5" name="Rectangle 4"/>
          <p:cNvSpPr/>
          <p:nvPr/>
        </p:nvSpPr>
        <p:spPr>
          <a:xfrm>
            <a:off x="561544" y="6233042"/>
            <a:ext cx="4981620" cy="369332"/>
          </a:xfrm>
          <a:prstGeom prst="rect">
            <a:avLst/>
          </a:prstGeom>
        </p:spPr>
        <p:txBody>
          <a:bodyPr wrap="none">
            <a:spAutoFit/>
          </a:bodyPr>
          <a:lstStyle/>
          <a:p>
            <a:r>
              <a:rPr lang="en-GB" dirty="0" smtClean="0"/>
              <a:t>https://</a:t>
            </a:r>
            <a:r>
              <a:rPr lang="en-GB" dirty="0" smtClean="0">
                <a:hlinkClick r:id="rId2"/>
              </a:rPr>
              <a:t>www.youtube.com/watch?v=w9mvrkQbzgc</a:t>
            </a:r>
            <a:endParaRPr lang="en-GB" dirty="0"/>
          </a:p>
        </p:txBody>
      </p:sp>
      <p:sp>
        <p:nvSpPr>
          <p:cNvPr id="8" name="Rectangle 7"/>
          <p:cNvSpPr/>
          <p:nvPr/>
        </p:nvSpPr>
        <p:spPr>
          <a:xfrm>
            <a:off x="6674131" y="6236952"/>
            <a:ext cx="4931030" cy="369332"/>
          </a:xfrm>
          <a:prstGeom prst="rect">
            <a:avLst/>
          </a:prstGeom>
        </p:spPr>
        <p:txBody>
          <a:bodyPr wrap="none">
            <a:spAutoFit/>
          </a:bodyPr>
          <a:lstStyle/>
          <a:p>
            <a:r>
              <a:rPr lang="en-GB" dirty="0" smtClean="0">
                <a:hlinkClick r:id="rId3"/>
              </a:rPr>
              <a:t>https://www.youtube.com/watch?v=p-T6aaRV9HY</a:t>
            </a:r>
            <a:endParaRPr lang="en-GB" dirty="0"/>
          </a:p>
        </p:txBody>
      </p:sp>
      <p:sp>
        <p:nvSpPr>
          <p:cNvPr id="9" name="TextBox 8"/>
          <p:cNvSpPr txBox="1"/>
          <p:nvPr/>
        </p:nvSpPr>
        <p:spPr>
          <a:xfrm>
            <a:off x="7551321" y="5771377"/>
            <a:ext cx="4049486" cy="461665"/>
          </a:xfrm>
          <a:prstGeom prst="rect">
            <a:avLst/>
          </a:prstGeom>
          <a:noFill/>
        </p:spPr>
        <p:txBody>
          <a:bodyPr wrap="square" rtlCol="0">
            <a:spAutoFit/>
          </a:bodyPr>
          <a:lstStyle/>
          <a:p>
            <a:r>
              <a:rPr lang="en-GB" sz="2400" dirty="0" smtClean="0">
                <a:solidFill>
                  <a:srgbClr val="993300"/>
                </a:solidFill>
              </a:rPr>
              <a:t>What a wonderful world lyrics </a:t>
            </a:r>
            <a:endParaRPr lang="en-GB" sz="2400" dirty="0">
              <a:solidFill>
                <a:srgbClr val="993300"/>
              </a:solidFill>
            </a:endParaRPr>
          </a:p>
        </p:txBody>
      </p:sp>
      <p:pic>
        <p:nvPicPr>
          <p:cNvPr id="10" name="Picture 9"/>
          <p:cNvPicPr>
            <a:picLocks noChangeAspect="1"/>
          </p:cNvPicPr>
          <p:nvPr/>
        </p:nvPicPr>
        <p:blipFill>
          <a:blip r:embed="rId4"/>
          <a:stretch>
            <a:fillRect/>
          </a:stretch>
        </p:blipFill>
        <p:spPr>
          <a:xfrm>
            <a:off x="561544" y="1035912"/>
            <a:ext cx="6112587" cy="4366133"/>
          </a:xfrm>
          <a:prstGeom prst="rect">
            <a:avLst/>
          </a:prstGeom>
        </p:spPr>
      </p:pic>
      <p:pic>
        <p:nvPicPr>
          <p:cNvPr id="11" name="Picture 10"/>
          <p:cNvPicPr>
            <a:picLocks noChangeAspect="1"/>
          </p:cNvPicPr>
          <p:nvPr/>
        </p:nvPicPr>
        <p:blipFill>
          <a:blip r:embed="rId5"/>
          <a:stretch>
            <a:fillRect/>
          </a:stretch>
        </p:blipFill>
        <p:spPr>
          <a:xfrm>
            <a:off x="7326228" y="2027908"/>
            <a:ext cx="4274579" cy="2844538"/>
          </a:xfrm>
          <a:prstGeom prst="rect">
            <a:avLst/>
          </a:prstGeom>
        </p:spPr>
      </p:pic>
    </p:spTree>
    <p:extLst>
      <p:ext uri="{BB962C8B-B14F-4D97-AF65-F5344CB8AC3E}">
        <p14:creationId xmlns:p14="http://schemas.microsoft.com/office/powerpoint/2010/main" val="238490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3325" y="1126548"/>
            <a:ext cx="8491946" cy="4782552"/>
          </a:xfrm>
          <a:prstGeom prst="rect">
            <a:avLst/>
          </a:prstGeom>
        </p:spPr>
      </p:pic>
      <p:sp>
        <p:nvSpPr>
          <p:cNvPr id="6" name="TextBox 5"/>
          <p:cNvSpPr txBox="1"/>
          <p:nvPr/>
        </p:nvSpPr>
        <p:spPr>
          <a:xfrm>
            <a:off x="1071154" y="139728"/>
            <a:ext cx="8660674" cy="769441"/>
          </a:xfrm>
          <a:prstGeom prst="rect">
            <a:avLst/>
          </a:prstGeom>
          <a:noFill/>
        </p:spPr>
        <p:txBody>
          <a:bodyPr wrap="square" rtlCol="0">
            <a:spAutoFit/>
          </a:bodyPr>
          <a:lstStyle/>
          <a:p>
            <a:r>
              <a:rPr lang="en-GB" sz="4400" dirty="0" smtClean="0">
                <a:solidFill>
                  <a:srgbClr val="993300"/>
                </a:solidFill>
              </a:rPr>
              <a:t>With leaves turning golden</a:t>
            </a:r>
            <a:endParaRPr lang="en-GB" sz="4400" dirty="0">
              <a:solidFill>
                <a:srgbClr val="993300"/>
              </a:solidFill>
            </a:endParaRPr>
          </a:p>
        </p:txBody>
      </p:sp>
      <p:sp>
        <p:nvSpPr>
          <p:cNvPr id="7" name="TextBox 6"/>
          <p:cNvSpPr txBox="1"/>
          <p:nvPr/>
        </p:nvSpPr>
        <p:spPr>
          <a:xfrm>
            <a:off x="1071154" y="5909100"/>
            <a:ext cx="9170126" cy="769441"/>
          </a:xfrm>
          <a:prstGeom prst="rect">
            <a:avLst/>
          </a:prstGeom>
          <a:noFill/>
        </p:spPr>
        <p:txBody>
          <a:bodyPr wrap="square" rtlCol="0">
            <a:spAutoFit/>
          </a:bodyPr>
          <a:lstStyle/>
          <a:p>
            <a:r>
              <a:rPr lang="en-GB" sz="4400" dirty="0" smtClean="0">
                <a:solidFill>
                  <a:srgbClr val="993300"/>
                </a:solidFill>
              </a:rPr>
              <a:t>And nights drawing in</a:t>
            </a:r>
            <a:endParaRPr lang="en-GB" sz="4400" dirty="0">
              <a:solidFill>
                <a:srgbClr val="993300"/>
              </a:solidFill>
            </a:endParaRPr>
          </a:p>
        </p:txBody>
      </p:sp>
      <p:pic>
        <p:nvPicPr>
          <p:cNvPr id="8" name="Picture 7"/>
          <p:cNvPicPr>
            <a:picLocks noChangeAspect="1"/>
          </p:cNvPicPr>
          <p:nvPr/>
        </p:nvPicPr>
        <p:blipFill>
          <a:blip r:embed="rId3"/>
          <a:stretch>
            <a:fillRect/>
          </a:stretch>
        </p:blipFill>
        <p:spPr>
          <a:xfrm>
            <a:off x="9173255" y="2571689"/>
            <a:ext cx="2722838" cy="2039500"/>
          </a:xfrm>
          <a:prstGeom prst="rect">
            <a:avLst/>
          </a:prstGeom>
        </p:spPr>
      </p:pic>
    </p:spTree>
    <p:extLst>
      <p:ext uri="{BB962C8B-B14F-4D97-AF65-F5344CB8AC3E}">
        <p14:creationId xmlns:p14="http://schemas.microsoft.com/office/powerpoint/2010/main" val="184907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7909" y="483326"/>
            <a:ext cx="10964091" cy="769441"/>
          </a:xfrm>
          <a:prstGeom prst="rect">
            <a:avLst/>
          </a:prstGeom>
          <a:noFill/>
        </p:spPr>
        <p:txBody>
          <a:bodyPr wrap="square" rtlCol="0">
            <a:spAutoFit/>
          </a:bodyPr>
          <a:lstStyle/>
          <a:p>
            <a:r>
              <a:rPr lang="en-GB" dirty="0" smtClean="0"/>
              <a:t>							</a:t>
            </a:r>
            <a:r>
              <a:rPr lang="en-GB" sz="4400" dirty="0" smtClean="0">
                <a:solidFill>
                  <a:srgbClr val="993300"/>
                </a:solidFill>
              </a:rPr>
              <a:t>A chill in the air</a:t>
            </a:r>
            <a:endParaRPr lang="en-GB" sz="4400" dirty="0">
              <a:solidFill>
                <a:srgbClr val="993300"/>
              </a:solidFill>
            </a:endParaRPr>
          </a:p>
        </p:txBody>
      </p:sp>
      <p:sp>
        <p:nvSpPr>
          <p:cNvPr id="4" name="TextBox 3"/>
          <p:cNvSpPr txBox="1"/>
          <p:nvPr/>
        </p:nvSpPr>
        <p:spPr>
          <a:xfrm>
            <a:off x="3500845" y="5411450"/>
            <a:ext cx="9326881" cy="769441"/>
          </a:xfrm>
          <a:prstGeom prst="rect">
            <a:avLst/>
          </a:prstGeom>
          <a:noFill/>
        </p:spPr>
        <p:txBody>
          <a:bodyPr wrap="square" rtlCol="0">
            <a:spAutoFit/>
          </a:bodyPr>
          <a:lstStyle/>
          <a:p>
            <a:r>
              <a:rPr lang="en-GB" dirty="0" smtClean="0"/>
              <a:t>				</a:t>
            </a:r>
            <a:r>
              <a:rPr lang="en-GB" sz="4400" dirty="0" smtClean="0">
                <a:solidFill>
                  <a:srgbClr val="993300"/>
                </a:solidFill>
              </a:rPr>
              <a:t>So Autumn begins</a:t>
            </a:r>
            <a:endParaRPr lang="en-GB" sz="4400" dirty="0">
              <a:solidFill>
                <a:srgbClr val="993300"/>
              </a:solidFill>
            </a:endParaRPr>
          </a:p>
        </p:txBody>
      </p:sp>
      <p:pic>
        <p:nvPicPr>
          <p:cNvPr id="5" name="Picture 4"/>
          <p:cNvPicPr>
            <a:picLocks noChangeAspect="1"/>
          </p:cNvPicPr>
          <p:nvPr/>
        </p:nvPicPr>
        <p:blipFill>
          <a:blip r:embed="rId2"/>
          <a:stretch>
            <a:fillRect/>
          </a:stretch>
        </p:blipFill>
        <p:spPr>
          <a:xfrm>
            <a:off x="949234" y="852658"/>
            <a:ext cx="6052457" cy="5377860"/>
          </a:xfrm>
          <a:prstGeom prst="rect">
            <a:avLst/>
          </a:prstGeom>
        </p:spPr>
      </p:pic>
      <p:pic>
        <p:nvPicPr>
          <p:cNvPr id="7" name="Picture 6"/>
          <p:cNvPicPr>
            <a:picLocks noChangeAspect="1"/>
          </p:cNvPicPr>
          <p:nvPr/>
        </p:nvPicPr>
        <p:blipFill>
          <a:blip r:embed="rId3"/>
          <a:stretch>
            <a:fillRect/>
          </a:stretch>
        </p:blipFill>
        <p:spPr>
          <a:xfrm>
            <a:off x="7385821" y="2061073"/>
            <a:ext cx="3989180" cy="2654618"/>
          </a:xfrm>
          <a:prstGeom prst="rect">
            <a:avLst/>
          </a:prstGeom>
        </p:spPr>
      </p:pic>
    </p:spTree>
    <p:extLst>
      <p:ext uri="{BB962C8B-B14F-4D97-AF65-F5344CB8AC3E}">
        <p14:creationId xmlns:p14="http://schemas.microsoft.com/office/powerpoint/2010/main" val="15013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144830"/>
            <a:ext cx="10384971" cy="769441"/>
          </a:xfrm>
          <a:prstGeom prst="rect">
            <a:avLst/>
          </a:prstGeom>
          <a:noFill/>
        </p:spPr>
        <p:txBody>
          <a:bodyPr wrap="square" rtlCol="0">
            <a:spAutoFit/>
          </a:bodyPr>
          <a:lstStyle/>
          <a:p>
            <a:r>
              <a:rPr lang="en-GB" sz="4400" dirty="0" smtClean="0">
                <a:solidFill>
                  <a:srgbClr val="993300"/>
                </a:solidFill>
              </a:rPr>
              <a:t>The season of golds, oranges and browns</a:t>
            </a:r>
            <a:endParaRPr lang="en-GB" sz="4400" dirty="0">
              <a:solidFill>
                <a:srgbClr val="993300"/>
              </a:solidFill>
            </a:endParaRPr>
          </a:p>
        </p:txBody>
      </p:sp>
      <p:sp>
        <p:nvSpPr>
          <p:cNvPr id="3" name="TextBox 2"/>
          <p:cNvSpPr txBox="1"/>
          <p:nvPr/>
        </p:nvSpPr>
        <p:spPr>
          <a:xfrm>
            <a:off x="640081" y="5775767"/>
            <a:ext cx="8948057" cy="769441"/>
          </a:xfrm>
          <a:prstGeom prst="rect">
            <a:avLst/>
          </a:prstGeom>
          <a:noFill/>
        </p:spPr>
        <p:txBody>
          <a:bodyPr wrap="square" rtlCol="0">
            <a:spAutoFit/>
          </a:bodyPr>
          <a:lstStyle/>
          <a:p>
            <a:r>
              <a:rPr lang="en-GB" sz="4400" dirty="0" smtClean="0">
                <a:solidFill>
                  <a:srgbClr val="993300"/>
                </a:solidFill>
              </a:rPr>
              <a:t>These earthy hues decorate our towns </a:t>
            </a:r>
            <a:endParaRPr lang="en-GB" sz="4400" dirty="0">
              <a:solidFill>
                <a:srgbClr val="993300"/>
              </a:solidFill>
            </a:endParaRPr>
          </a:p>
        </p:txBody>
      </p:sp>
      <p:pic>
        <p:nvPicPr>
          <p:cNvPr id="4" name="Picture 3"/>
          <p:cNvPicPr>
            <a:picLocks noChangeAspect="1"/>
          </p:cNvPicPr>
          <p:nvPr/>
        </p:nvPicPr>
        <p:blipFill>
          <a:blip r:embed="rId2"/>
          <a:stretch>
            <a:fillRect/>
          </a:stretch>
        </p:blipFill>
        <p:spPr>
          <a:xfrm>
            <a:off x="1031285" y="1244100"/>
            <a:ext cx="3005138" cy="4515918"/>
          </a:xfrm>
          <a:prstGeom prst="rect">
            <a:avLst/>
          </a:prstGeom>
        </p:spPr>
      </p:pic>
      <p:pic>
        <p:nvPicPr>
          <p:cNvPr id="5" name="Picture 4"/>
          <p:cNvPicPr>
            <a:picLocks noChangeAspect="1"/>
          </p:cNvPicPr>
          <p:nvPr/>
        </p:nvPicPr>
        <p:blipFill>
          <a:blip r:embed="rId3"/>
          <a:stretch>
            <a:fillRect/>
          </a:stretch>
        </p:blipFill>
        <p:spPr>
          <a:xfrm>
            <a:off x="5385026" y="1162655"/>
            <a:ext cx="6162540" cy="4615957"/>
          </a:xfrm>
          <a:prstGeom prst="rect">
            <a:avLst/>
          </a:prstGeom>
        </p:spPr>
      </p:pic>
    </p:spTree>
    <p:extLst>
      <p:ext uri="{BB962C8B-B14F-4D97-AF65-F5344CB8AC3E}">
        <p14:creationId xmlns:p14="http://schemas.microsoft.com/office/powerpoint/2010/main" val="380665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5577" y="144096"/>
            <a:ext cx="9927772" cy="769441"/>
          </a:xfrm>
          <a:prstGeom prst="rect">
            <a:avLst/>
          </a:prstGeom>
          <a:noFill/>
        </p:spPr>
        <p:txBody>
          <a:bodyPr wrap="square" rtlCol="0">
            <a:spAutoFit/>
          </a:bodyPr>
          <a:lstStyle/>
          <a:p>
            <a:r>
              <a:rPr lang="en-GB" sz="4400" dirty="0" smtClean="0">
                <a:solidFill>
                  <a:srgbClr val="993300"/>
                </a:solidFill>
              </a:rPr>
              <a:t>The fruits of the summer begin to fall</a:t>
            </a:r>
            <a:endParaRPr lang="en-GB" sz="4400" dirty="0">
              <a:solidFill>
                <a:srgbClr val="993300"/>
              </a:solidFill>
            </a:endParaRPr>
          </a:p>
        </p:txBody>
      </p:sp>
      <p:sp>
        <p:nvSpPr>
          <p:cNvPr id="4" name="TextBox 3"/>
          <p:cNvSpPr txBox="1"/>
          <p:nvPr/>
        </p:nvSpPr>
        <p:spPr>
          <a:xfrm>
            <a:off x="705394" y="5960775"/>
            <a:ext cx="8556172" cy="769441"/>
          </a:xfrm>
          <a:prstGeom prst="rect">
            <a:avLst/>
          </a:prstGeom>
          <a:noFill/>
        </p:spPr>
        <p:txBody>
          <a:bodyPr wrap="square" rtlCol="0">
            <a:spAutoFit/>
          </a:bodyPr>
          <a:lstStyle/>
          <a:p>
            <a:r>
              <a:rPr lang="en-GB" sz="4400" dirty="0" smtClean="0">
                <a:solidFill>
                  <a:srgbClr val="993300"/>
                </a:solidFill>
              </a:rPr>
              <a:t>Conkers and acorns,  fun for all </a:t>
            </a:r>
            <a:endParaRPr lang="en-GB" sz="4400" dirty="0">
              <a:solidFill>
                <a:srgbClr val="993300"/>
              </a:solidFill>
            </a:endParaRPr>
          </a:p>
        </p:txBody>
      </p:sp>
      <p:pic>
        <p:nvPicPr>
          <p:cNvPr id="6" name="Picture 5"/>
          <p:cNvPicPr>
            <a:picLocks noChangeAspect="1"/>
          </p:cNvPicPr>
          <p:nvPr/>
        </p:nvPicPr>
        <p:blipFill>
          <a:blip r:embed="rId2"/>
          <a:stretch>
            <a:fillRect/>
          </a:stretch>
        </p:blipFill>
        <p:spPr>
          <a:xfrm>
            <a:off x="1118642" y="1704294"/>
            <a:ext cx="3283541" cy="3283541"/>
          </a:xfrm>
          <a:prstGeom prst="rect">
            <a:avLst/>
          </a:prstGeom>
        </p:spPr>
      </p:pic>
      <p:pic>
        <p:nvPicPr>
          <p:cNvPr id="7" name="Picture 6"/>
          <p:cNvPicPr>
            <a:picLocks noChangeAspect="1"/>
          </p:cNvPicPr>
          <p:nvPr/>
        </p:nvPicPr>
        <p:blipFill>
          <a:blip r:embed="rId3"/>
          <a:stretch>
            <a:fillRect/>
          </a:stretch>
        </p:blipFill>
        <p:spPr>
          <a:xfrm>
            <a:off x="5074920" y="1259069"/>
            <a:ext cx="6761903" cy="4540840"/>
          </a:xfrm>
          <a:prstGeom prst="rect">
            <a:avLst/>
          </a:prstGeom>
        </p:spPr>
      </p:pic>
    </p:spTree>
    <p:extLst>
      <p:ext uri="{BB962C8B-B14F-4D97-AF65-F5344CB8AC3E}">
        <p14:creationId xmlns:p14="http://schemas.microsoft.com/office/powerpoint/2010/main" val="148059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884" y="212270"/>
            <a:ext cx="10319657" cy="1446550"/>
          </a:xfrm>
          <a:prstGeom prst="rect">
            <a:avLst/>
          </a:prstGeom>
          <a:noFill/>
        </p:spPr>
        <p:txBody>
          <a:bodyPr wrap="square" rtlCol="0">
            <a:spAutoFit/>
          </a:bodyPr>
          <a:lstStyle/>
          <a:p>
            <a:r>
              <a:rPr lang="en-GB" sz="4400" dirty="0" smtClean="0">
                <a:solidFill>
                  <a:srgbClr val="993300"/>
                </a:solidFill>
              </a:rPr>
              <a:t>And it’s time for the hedgehogs to find somewhere to rest </a:t>
            </a:r>
            <a:endParaRPr lang="en-GB" sz="4400" dirty="0">
              <a:solidFill>
                <a:srgbClr val="993300"/>
              </a:solidFill>
            </a:endParaRPr>
          </a:p>
        </p:txBody>
      </p:sp>
      <p:sp>
        <p:nvSpPr>
          <p:cNvPr id="4" name="TextBox 3"/>
          <p:cNvSpPr txBox="1"/>
          <p:nvPr/>
        </p:nvSpPr>
        <p:spPr>
          <a:xfrm>
            <a:off x="391884" y="5590731"/>
            <a:ext cx="10872789" cy="769441"/>
          </a:xfrm>
          <a:prstGeom prst="rect">
            <a:avLst/>
          </a:prstGeom>
          <a:noFill/>
        </p:spPr>
        <p:txBody>
          <a:bodyPr wrap="square" rtlCol="0">
            <a:spAutoFit/>
          </a:bodyPr>
          <a:lstStyle/>
          <a:p>
            <a:r>
              <a:rPr lang="en-GB" sz="4400" dirty="0" smtClean="0">
                <a:solidFill>
                  <a:srgbClr val="993300"/>
                </a:solidFill>
              </a:rPr>
              <a:t>Asleep for the Winter in a nice cosy nest. </a:t>
            </a:r>
            <a:endParaRPr lang="en-GB" sz="4400" dirty="0">
              <a:solidFill>
                <a:srgbClr val="993300"/>
              </a:solidFill>
            </a:endParaRPr>
          </a:p>
        </p:txBody>
      </p:sp>
      <p:pic>
        <p:nvPicPr>
          <p:cNvPr id="5" name="Picture 4"/>
          <p:cNvPicPr>
            <a:picLocks noChangeAspect="1"/>
          </p:cNvPicPr>
          <p:nvPr/>
        </p:nvPicPr>
        <p:blipFill>
          <a:blip r:embed="rId2"/>
          <a:stretch>
            <a:fillRect/>
          </a:stretch>
        </p:blipFill>
        <p:spPr>
          <a:xfrm>
            <a:off x="1040538" y="1766751"/>
            <a:ext cx="6104845" cy="3430147"/>
          </a:xfrm>
          <a:prstGeom prst="rect">
            <a:avLst/>
          </a:prstGeom>
        </p:spPr>
      </p:pic>
      <p:pic>
        <p:nvPicPr>
          <p:cNvPr id="6" name="Picture 5"/>
          <p:cNvPicPr>
            <a:picLocks noChangeAspect="1"/>
          </p:cNvPicPr>
          <p:nvPr/>
        </p:nvPicPr>
        <p:blipFill>
          <a:blip r:embed="rId3"/>
          <a:stretch>
            <a:fillRect/>
          </a:stretch>
        </p:blipFill>
        <p:spPr>
          <a:xfrm>
            <a:off x="7774983" y="2052653"/>
            <a:ext cx="3907099" cy="2140523"/>
          </a:xfrm>
          <a:prstGeom prst="rect">
            <a:avLst/>
          </a:prstGeom>
        </p:spPr>
      </p:pic>
    </p:spTree>
    <p:extLst>
      <p:ext uri="{BB962C8B-B14F-4D97-AF65-F5344CB8AC3E}">
        <p14:creationId xmlns:p14="http://schemas.microsoft.com/office/powerpoint/2010/main" val="1280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3" y="236029"/>
            <a:ext cx="11025052" cy="1446550"/>
          </a:xfrm>
          <a:prstGeom prst="rect">
            <a:avLst/>
          </a:prstGeom>
          <a:noFill/>
        </p:spPr>
        <p:txBody>
          <a:bodyPr wrap="square" rtlCol="0">
            <a:spAutoFit/>
          </a:bodyPr>
          <a:lstStyle/>
          <a:p>
            <a:r>
              <a:rPr lang="en-GB" sz="4400" dirty="0" smtClean="0">
                <a:solidFill>
                  <a:srgbClr val="993300"/>
                </a:solidFill>
              </a:rPr>
              <a:t>And the world all around us is changing each day</a:t>
            </a:r>
            <a:endParaRPr lang="en-GB" sz="4400" dirty="0">
              <a:solidFill>
                <a:srgbClr val="993300"/>
              </a:solidFill>
            </a:endParaRPr>
          </a:p>
        </p:txBody>
      </p:sp>
      <p:sp>
        <p:nvSpPr>
          <p:cNvPr id="3" name="TextBox 2"/>
          <p:cNvSpPr txBox="1"/>
          <p:nvPr/>
        </p:nvSpPr>
        <p:spPr>
          <a:xfrm>
            <a:off x="640080" y="5820769"/>
            <a:ext cx="9575075" cy="769441"/>
          </a:xfrm>
          <a:prstGeom prst="rect">
            <a:avLst/>
          </a:prstGeom>
          <a:noFill/>
        </p:spPr>
        <p:txBody>
          <a:bodyPr wrap="square" rtlCol="0">
            <a:spAutoFit/>
          </a:bodyPr>
          <a:lstStyle/>
          <a:p>
            <a:r>
              <a:rPr lang="en-GB" sz="4400" dirty="0" smtClean="0">
                <a:solidFill>
                  <a:srgbClr val="993300"/>
                </a:solidFill>
              </a:rPr>
              <a:t>Summer is over. Autumn is on her way..     </a:t>
            </a:r>
            <a:endParaRPr lang="en-GB" sz="4400" dirty="0">
              <a:solidFill>
                <a:srgbClr val="993300"/>
              </a:solidFill>
            </a:endParaRPr>
          </a:p>
        </p:txBody>
      </p:sp>
      <p:pic>
        <p:nvPicPr>
          <p:cNvPr id="6" name="Picture 5"/>
          <p:cNvPicPr>
            <a:picLocks noChangeAspect="1"/>
          </p:cNvPicPr>
          <p:nvPr/>
        </p:nvPicPr>
        <p:blipFill rotWithShape="1">
          <a:blip r:embed="rId2"/>
          <a:srcRect l="103188" t="51640" r="-103188" b="-39313"/>
          <a:stretch/>
        </p:blipFill>
        <p:spPr>
          <a:xfrm>
            <a:off x="4575673" y="2670538"/>
            <a:ext cx="2962275" cy="1352822"/>
          </a:xfrm>
          <a:prstGeom prst="rect">
            <a:avLst/>
          </a:prstGeom>
        </p:spPr>
      </p:pic>
      <p:pic>
        <p:nvPicPr>
          <p:cNvPr id="7" name="Picture 6"/>
          <p:cNvPicPr>
            <a:picLocks noChangeAspect="1"/>
          </p:cNvPicPr>
          <p:nvPr/>
        </p:nvPicPr>
        <p:blipFill>
          <a:blip r:embed="rId3"/>
          <a:stretch>
            <a:fillRect/>
          </a:stretch>
        </p:blipFill>
        <p:spPr>
          <a:xfrm>
            <a:off x="1822062" y="1227686"/>
            <a:ext cx="6773298" cy="4507322"/>
          </a:xfrm>
          <a:prstGeom prst="rect">
            <a:avLst/>
          </a:prstGeom>
        </p:spPr>
      </p:pic>
      <p:pic>
        <p:nvPicPr>
          <p:cNvPr id="8" name="Picture 7"/>
          <p:cNvPicPr>
            <a:picLocks noChangeAspect="1"/>
          </p:cNvPicPr>
          <p:nvPr/>
        </p:nvPicPr>
        <p:blipFill>
          <a:blip r:embed="rId4"/>
          <a:stretch>
            <a:fillRect/>
          </a:stretch>
        </p:blipFill>
        <p:spPr>
          <a:xfrm>
            <a:off x="8995954" y="2408736"/>
            <a:ext cx="2709295" cy="2084887"/>
          </a:xfrm>
          <a:prstGeom prst="rect">
            <a:avLst/>
          </a:prstGeom>
        </p:spPr>
      </p:pic>
    </p:spTree>
    <p:extLst>
      <p:ext uri="{BB962C8B-B14F-4D97-AF65-F5344CB8AC3E}">
        <p14:creationId xmlns:p14="http://schemas.microsoft.com/office/powerpoint/2010/main" val="369944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 y="162139"/>
            <a:ext cx="11547566" cy="769441"/>
          </a:xfrm>
          <a:prstGeom prst="rect">
            <a:avLst/>
          </a:prstGeom>
          <a:noFill/>
        </p:spPr>
        <p:txBody>
          <a:bodyPr wrap="square" rtlCol="0">
            <a:spAutoFit/>
          </a:bodyPr>
          <a:lstStyle/>
          <a:p>
            <a:r>
              <a:rPr lang="en-GB" sz="4400" dirty="0" smtClean="0">
                <a:solidFill>
                  <a:srgbClr val="993300"/>
                </a:solidFill>
              </a:rPr>
              <a:t>Autumn brings bonfires and Halloween nights</a:t>
            </a:r>
            <a:endParaRPr lang="en-GB" sz="4400" dirty="0">
              <a:solidFill>
                <a:srgbClr val="993300"/>
              </a:solidFill>
            </a:endParaRPr>
          </a:p>
        </p:txBody>
      </p:sp>
      <p:sp>
        <p:nvSpPr>
          <p:cNvPr id="4" name="TextBox 3"/>
          <p:cNvSpPr txBox="1"/>
          <p:nvPr/>
        </p:nvSpPr>
        <p:spPr>
          <a:xfrm>
            <a:off x="548640" y="5708469"/>
            <a:ext cx="10241280" cy="769441"/>
          </a:xfrm>
          <a:prstGeom prst="rect">
            <a:avLst/>
          </a:prstGeom>
          <a:noFill/>
        </p:spPr>
        <p:txBody>
          <a:bodyPr wrap="square" rtlCol="0">
            <a:spAutoFit/>
          </a:bodyPr>
          <a:lstStyle/>
          <a:p>
            <a:r>
              <a:rPr lang="en-GB" sz="4400" dirty="0" smtClean="0">
                <a:solidFill>
                  <a:srgbClr val="993300"/>
                </a:solidFill>
              </a:rPr>
              <a:t>Children and families enjoying the sights </a:t>
            </a:r>
            <a:endParaRPr lang="en-GB" sz="4400" dirty="0">
              <a:solidFill>
                <a:srgbClr val="993300"/>
              </a:solidFill>
            </a:endParaRPr>
          </a:p>
        </p:txBody>
      </p:sp>
      <p:pic>
        <p:nvPicPr>
          <p:cNvPr id="5" name="Picture 4"/>
          <p:cNvPicPr>
            <a:picLocks noChangeAspect="1"/>
          </p:cNvPicPr>
          <p:nvPr/>
        </p:nvPicPr>
        <p:blipFill>
          <a:blip r:embed="rId2"/>
          <a:stretch>
            <a:fillRect/>
          </a:stretch>
        </p:blipFill>
        <p:spPr>
          <a:xfrm>
            <a:off x="5374141" y="1172798"/>
            <a:ext cx="6384038" cy="4248287"/>
          </a:xfrm>
          <a:prstGeom prst="rect">
            <a:avLst/>
          </a:prstGeom>
        </p:spPr>
      </p:pic>
      <p:pic>
        <p:nvPicPr>
          <p:cNvPr id="6" name="Picture 5"/>
          <p:cNvPicPr>
            <a:picLocks noChangeAspect="1"/>
          </p:cNvPicPr>
          <p:nvPr/>
        </p:nvPicPr>
        <p:blipFill>
          <a:blip r:embed="rId3"/>
          <a:stretch>
            <a:fillRect/>
          </a:stretch>
        </p:blipFill>
        <p:spPr>
          <a:xfrm>
            <a:off x="1076188" y="1172798"/>
            <a:ext cx="3339057" cy="4169668"/>
          </a:xfrm>
          <a:prstGeom prst="rect">
            <a:avLst/>
          </a:prstGeom>
        </p:spPr>
      </p:pic>
    </p:spTree>
    <p:extLst>
      <p:ext uri="{BB962C8B-B14F-4D97-AF65-F5344CB8AC3E}">
        <p14:creationId xmlns:p14="http://schemas.microsoft.com/office/powerpoint/2010/main" val="90372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953" y="5839096"/>
            <a:ext cx="10711543" cy="769441"/>
          </a:xfrm>
          <a:prstGeom prst="rect">
            <a:avLst/>
          </a:prstGeom>
          <a:noFill/>
        </p:spPr>
        <p:txBody>
          <a:bodyPr wrap="square" rtlCol="0">
            <a:spAutoFit/>
          </a:bodyPr>
          <a:lstStyle/>
          <a:p>
            <a:r>
              <a:rPr lang="en-GB" sz="4400" dirty="0" smtClean="0">
                <a:solidFill>
                  <a:srgbClr val="993300"/>
                </a:solidFill>
              </a:rPr>
              <a:t>Scarves and gloves, woolly hats on our heads  </a:t>
            </a:r>
            <a:endParaRPr lang="en-GB" sz="4400" dirty="0">
              <a:solidFill>
                <a:srgbClr val="993300"/>
              </a:solidFill>
            </a:endParaRPr>
          </a:p>
        </p:txBody>
      </p:sp>
      <p:sp>
        <p:nvSpPr>
          <p:cNvPr id="3" name="TextBox 2"/>
          <p:cNvSpPr txBox="1"/>
          <p:nvPr/>
        </p:nvSpPr>
        <p:spPr>
          <a:xfrm>
            <a:off x="613953" y="209952"/>
            <a:ext cx="10920548" cy="769441"/>
          </a:xfrm>
          <a:prstGeom prst="rect">
            <a:avLst/>
          </a:prstGeom>
          <a:noFill/>
        </p:spPr>
        <p:txBody>
          <a:bodyPr wrap="square" rtlCol="0">
            <a:spAutoFit/>
          </a:bodyPr>
          <a:lstStyle/>
          <a:p>
            <a:r>
              <a:rPr lang="en-GB" sz="4400" dirty="0" smtClean="0">
                <a:solidFill>
                  <a:srgbClr val="993300"/>
                </a:solidFill>
              </a:rPr>
              <a:t>Candles on windowsills, hot baths and bed </a:t>
            </a:r>
            <a:endParaRPr lang="en-GB" sz="4400" dirty="0">
              <a:solidFill>
                <a:srgbClr val="993300"/>
              </a:solidFill>
            </a:endParaRPr>
          </a:p>
        </p:txBody>
      </p:sp>
      <p:pic>
        <p:nvPicPr>
          <p:cNvPr id="4" name="Picture 3"/>
          <p:cNvPicPr>
            <a:picLocks noChangeAspect="1"/>
          </p:cNvPicPr>
          <p:nvPr/>
        </p:nvPicPr>
        <p:blipFill rotWithShape="1">
          <a:blip r:embed="rId2"/>
          <a:srcRect b="8246"/>
          <a:stretch/>
        </p:blipFill>
        <p:spPr>
          <a:xfrm>
            <a:off x="137430" y="1395658"/>
            <a:ext cx="5386857" cy="3993663"/>
          </a:xfrm>
          <a:prstGeom prst="rect">
            <a:avLst/>
          </a:prstGeom>
        </p:spPr>
      </p:pic>
      <p:pic>
        <p:nvPicPr>
          <p:cNvPr id="5" name="Picture 4"/>
          <p:cNvPicPr>
            <a:picLocks noChangeAspect="1"/>
          </p:cNvPicPr>
          <p:nvPr/>
        </p:nvPicPr>
        <p:blipFill>
          <a:blip r:embed="rId3"/>
          <a:stretch>
            <a:fillRect/>
          </a:stretch>
        </p:blipFill>
        <p:spPr>
          <a:xfrm>
            <a:off x="5726429" y="1419999"/>
            <a:ext cx="5964828" cy="3969322"/>
          </a:xfrm>
          <a:prstGeom prst="rect">
            <a:avLst/>
          </a:prstGeom>
        </p:spPr>
      </p:pic>
    </p:spTree>
    <p:extLst>
      <p:ext uri="{BB962C8B-B14F-4D97-AF65-F5344CB8AC3E}">
        <p14:creationId xmlns:p14="http://schemas.microsoft.com/office/powerpoint/2010/main" val="215060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334</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cp:revision>
  <dcterms:created xsi:type="dcterms:W3CDTF">2020-10-11T12:54:31Z</dcterms:created>
  <dcterms:modified xsi:type="dcterms:W3CDTF">2020-10-12T19:05:46Z</dcterms:modified>
</cp:coreProperties>
</file>