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257" r:id="rId3"/>
    <p:sldId id="283" r:id="rId4"/>
    <p:sldId id="258" r:id="rId5"/>
    <p:sldId id="259" r:id="rId6"/>
    <p:sldId id="260" r:id="rId7"/>
    <p:sldId id="284" r:id="rId8"/>
    <p:sldId id="265" r:id="rId9"/>
    <p:sldId id="261" r:id="rId10"/>
    <p:sldId id="263" r:id="rId11"/>
    <p:sldId id="262" r:id="rId12"/>
    <p:sldId id="264"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6" r:id="rId29"/>
    <p:sldId id="287" r:id="rId30"/>
    <p:sldId id="288" r:id="rId31"/>
    <p:sldId id="289" r:id="rId32"/>
    <p:sldId id="290" r:id="rId33"/>
    <p:sldId id="281" r:id="rId34"/>
    <p:sldId id="282" r:id="rId35"/>
    <p:sldId id="285" r:id="rId36"/>
  </p:sldIdLst>
  <p:sldSz cx="9144000" cy="5143500" type="screen16x9"/>
  <p:notesSz cx="6858000" cy="9144000"/>
  <p:embeddedFontLst>
    <p:embeddedFont>
      <p:font typeface="Calibri" panose="020F0502020204030204" pitchFamily="34" charset="0"/>
      <p:regular r:id="rId38"/>
      <p:bold r:id="rId39"/>
      <p:italic r:id="rId40"/>
      <p:boldItalic r:id="rId41"/>
    </p:embeddedFont>
    <p:embeddedFont>
      <p:font typeface="Monotype Corsiva" panose="03010101010201010101" pitchFamily="66" charset="0"/>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52" y="1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40B1BB-2FFB-4F3E-8E11-C9DE3CBF5B61}" type="datetimeFigureOut">
              <a:rPr lang="en-GB" smtClean="0"/>
              <a:t>15/04/2021</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BB0FB4-55F5-4222-8630-928F5CF09DD8}" type="slidenum">
              <a:rPr lang="en-GB" smtClean="0"/>
              <a:t>‹#›</a:t>
            </a:fld>
            <a:endParaRPr lang="en-GB"/>
          </a:p>
        </p:txBody>
      </p:sp>
    </p:spTree>
    <p:extLst>
      <p:ext uri="{BB962C8B-B14F-4D97-AF65-F5344CB8AC3E}">
        <p14:creationId xmlns:p14="http://schemas.microsoft.com/office/powerpoint/2010/main" val="3975911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BB0FB4-55F5-4222-8630-928F5CF09DD8}" type="slidenum">
              <a:rPr lang="en-GB" smtClean="0"/>
              <a:t>12</a:t>
            </a:fld>
            <a:endParaRPr lang="en-GB"/>
          </a:p>
        </p:txBody>
      </p:sp>
    </p:spTree>
    <p:extLst>
      <p:ext uri="{BB962C8B-B14F-4D97-AF65-F5344CB8AC3E}">
        <p14:creationId xmlns:p14="http://schemas.microsoft.com/office/powerpoint/2010/main" val="2293868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BB0FB4-55F5-4222-8630-928F5CF09DD8}" type="slidenum">
              <a:rPr lang="en-GB" smtClean="0"/>
              <a:t>27</a:t>
            </a:fld>
            <a:endParaRPr lang="en-GB"/>
          </a:p>
        </p:txBody>
      </p:sp>
    </p:spTree>
    <p:extLst>
      <p:ext uri="{BB962C8B-B14F-4D97-AF65-F5344CB8AC3E}">
        <p14:creationId xmlns:p14="http://schemas.microsoft.com/office/powerpoint/2010/main" val="2293868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BB0FB4-55F5-4222-8630-928F5CF09DD8}" type="slidenum">
              <a:rPr lang="en-GB" smtClean="0"/>
              <a:t>29</a:t>
            </a:fld>
            <a:endParaRPr lang="en-GB"/>
          </a:p>
        </p:txBody>
      </p:sp>
    </p:spTree>
    <p:extLst>
      <p:ext uri="{BB962C8B-B14F-4D97-AF65-F5344CB8AC3E}">
        <p14:creationId xmlns:p14="http://schemas.microsoft.com/office/powerpoint/2010/main" val="478098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BB0FB4-55F5-4222-8630-928F5CF09DD8}" type="slidenum">
              <a:rPr lang="en-GB" smtClean="0"/>
              <a:t>30</a:t>
            </a:fld>
            <a:endParaRPr lang="en-GB"/>
          </a:p>
        </p:txBody>
      </p:sp>
    </p:spTree>
    <p:extLst>
      <p:ext uri="{BB962C8B-B14F-4D97-AF65-F5344CB8AC3E}">
        <p14:creationId xmlns:p14="http://schemas.microsoft.com/office/powerpoint/2010/main" val="2293868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BB0FB4-55F5-4222-8630-928F5CF09DD8}" type="slidenum">
              <a:rPr lang="en-GB" smtClean="0"/>
              <a:t>15</a:t>
            </a:fld>
            <a:endParaRPr lang="en-GB"/>
          </a:p>
        </p:txBody>
      </p:sp>
    </p:spTree>
    <p:extLst>
      <p:ext uri="{BB962C8B-B14F-4D97-AF65-F5344CB8AC3E}">
        <p14:creationId xmlns:p14="http://schemas.microsoft.com/office/powerpoint/2010/main" val="2293868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BB0FB4-55F5-4222-8630-928F5CF09DD8}" type="slidenum">
              <a:rPr lang="en-GB" smtClean="0"/>
              <a:t>17</a:t>
            </a:fld>
            <a:endParaRPr lang="en-GB"/>
          </a:p>
        </p:txBody>
      </p:sp>
    </p:spTree>
    <p:extLst>
      <p:ext uri="{BB962C8B-B14F-4D97-AF65-F5344CB8AC3E}">
        <p14:creationId xmlns:p14="http://schemas.microsoft.com/office/powerpoint/2010/main" val="478098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BB0FB4-55F5-4222-8630-928F5CF09DD8}" type="slidenum">
              <a:rPr lang="en-GB" smtClean="0"/>
              <a:t>18</a:t>
            </a:fld>
            <a:endParaRPr lang="en-GB"/>
          </a:p>
        </p:txBody>
      </p:sp>
    </p:spTree>
    <p:extLst>
      <p:ext uri="{BB962C8B-B14F-4D97-AF65-F5344CB8AC3E}">
        <p14:creationId xmlns:p14="http://schemas.microsoft.com/office/powerpoint/2010/main" val="2293868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BB0FB4-55F5-4222-8630-928F5CF09DD8}" type="slidenum">
              <a:rPr lang="en-GB" smtClean="0"/>
              <a:t>20</a:t>
            </a:fld>
            <a:endParaRPr lang="en-GB"/>
          </a:p>
        </p:txBody>
      </p:sp>
    </p:spTree>
    <p:extLst>
      <p:ext uri="{BB962C8B-B14F-4D97-AF65-F5344CB8AC3E}">
        <p14:creationId xmlns:p14="http://schemas.microsoft.com/office/powerpoint/2010/main" val="478098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BB0FB4-55F5-4222-8630-928F5CF09DD8}" type="slidenum">
              <a:rPr lang="en-GB" smtClean="0"/>
              <a:t>21</a:t>
            </a:fld>
            <a:endParaRPr lang="en-GB"/>
          </a:p>
        </p:txBody>
      </p:sp>
    </p:spTree>
    <p:extLst>
      <p:ext uri="{BB962C8B-B14F-4D97-AF65-F5344CB8AC3E}">
        <p14:creationId xmlns:p14="http://schemas.microsoft.com/office/powerpoint/2010/main" val="2293868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BB0FB4-55F5-4222-8630-928F5CF09DD8}" type="slidenum">
              <a:rPr lang="en-GB" smtClean="0"/>
              <a:t>23</a:t>
            </a:fld>
            <a:endParaRPr lang="en-GB"/>
          </a:p>
        </p:txBody>
      </p:sp>
    </p:spTree>
    <p:extLst>
      <p:ext uri="{BB962C8B-B14F-4D97-AF65-F5344CB8AC3E}">
        <p14:creationId xmlns:p14="http://schemas.microsoft.com/office/powerpoint/2010/main" val="478098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BB0FB4-55F5-4222-8630-928F5CF09DD8}" type="slidenum">
              <a:rPr lang="en-GB" smtClean="0"/>
              <a:t>24</a:t>
            </a:fld>
            <a:endParaRPr lang="en-GB"/>
          </a:p>
        </p:txBody>
      </p:sp>
    </p:spTree>
    <p:extLst>
      <p:ext uri="{BB962C8B-B14F-4D97-AF65-F5344CB8AC3E}">
        <p14:creationId xmlns:p14="http://schemas.microsoft.com/office/powerpoint/2010/main" val="2293868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BB0FB4-55F5-4222-8630-928F5CF09DD8}" type="slidenum">
              <a:rPr lang="en-GB" smtClean="0"/>
              <a:t>26</a:t>
            </a:fld>
            <a:endParaRPr lang="en-GB"/>
          </a:p>
        </p:txBody>
      </p:sp>
    </p:spTree>
    <p:extLst>
      <p:ext uri="{BB962C8B-B14F-4D97-AF65-F5344CB8AC3E}">
        <p14:creationId xmlns:p14="http://schemas.microsoft.com/office/powerpoint/2010/main" val="478098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43357EC-BEF0-4F15-B4F9-73ECC9FC39AF}" type="datetimeFigureOut">
              <a:rPr lang="en-GB" smtClean="0"/>
              <a:t>15/04/2021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C43AB0-6097-4FAC-90B6-85F176AEE9E8}" type="slidenum">
              <a:rPr lang="en-GB" smtClean="0"/>
              <a:t>‹#›</a:t>
            </a:fld>
            <a:endParaRPr lang="en-GB"/>
          </a:p>
        </p:txBody>
      </p:sp>
    </p:spTree>
    <p:extLst>
      <p:ext uri="{BB962C8B-B14F-4D97-AF65-F5344CB8AC3E}">
        <p14:creationId xmlns:p14="http://schemas.microsoft.com/office/powerpoint/2010/main" val="1743100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3357EC-BEF0-4F15-B4F9-73ECC9FC39AF}" type="datetimeFigureOut">
              <a:rPr lang="en-GB" smtClean="0"/>
              <a:t>15/04/2021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C43AB0-6097-4FAC-90B6-85F176AEE9E8}" type="slidenum">
              <a:rPr lang="en-GB" smtClean="0"/>
              <a:t>‹#›</a:t>
            </a:fld>
            <a:endParaRPr lang="en-GB"/>
          </a:p>
        </p:txBody>
      </p:sp>
    </p:spTree>
    <p:extLst>
      <p:ext uri="{BB962C8B-B14F-4D97-AF65-F5344CB8AC3E}">
        <p14:creationId xmlns:p14="http://schemas.microsoft.com/office/powerpoint/2010/main" val="2497582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3357EC-BEF0-4F15-B4F9-73ECC9FC39AF}" type="datetimeFigureOut">
              <a:rPr lang="en-GB" smtClean="0"/>
              <a:t>15/04/2021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C43AB0-6097-4FAC-90B6-85F176AEE9E8}" type="slidenum">
              <a:rPr lang="en-GB" smtClean="0"/>
              <a:t>‹#›</a:t>
            </a:fld>
            <a:endParaRPr lang="en-GB"/>
          </a:p>
        </p:txBody>
      </p:sp>
    </p:spTree>
    <p:extLst>
      <p:ext uri="{BB962C8B-B14F-4D97-AF65-F5344CB8AC3E}">
        <p14:creationId xmlns:p14="http://schemas.microsoft.com/office/powerpoint/2010/main" val="930455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3357EC-BEF0-4F15-B4F9-73ECC9FC39AF}" type="datetimeFigureOut">
              <a:rPr lang="en-GB" smtClean="0"/>
              <a:t>15/04/2021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C43AB0-6097-4FAC-90B6-85F176AEE9E8}" type="slidenum">
              <a:rPr lang="en-GB" smtClean="0"/>
              <a:t>‹#›</a:t>
            </a:fld>
            <a:endParaRPr lang="en-GB"/>
          </a:p>
        </p:txBody>
      </p:sp>
    </p:spTree>
    <p:extLst>
      <p:ext uri="{BB962C8B-B14F-4D97-AF65-F5344CB8AC3E}">
        <p14:creationId xmlns:p14="http://schemas.microsoft.com/office/powerpoint/2010/main" val="3145784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3357EC-BEF0-4F15-B4F9-73ECC9FC39AF}" type="datetimeFigureOut">
              <a:rPr lang="en-GB" smtClean="0"/>
              <a:t>15/04/2021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C43AB0-6097-4FAC-90B6-85F176AEE9E8}" type="slidenum">
              <a:rPr lang="en-GB" smtClean="0"/>
              <a:t>‹#›</a:t>
            </a:fld>
            <a:endParaRPr lang="en-GB"/>
          </a:p>
        </p:txBody>
      </p:sp>
    </p:spTree>
    <p:extLst>
      <p:ext uri="{BB962C8B-B14F-4D97-AF65-F5344CB8AC3E}">
        <p14:creationId xmlns:p14="http://schemas.microsoft.com/office/powerpoint/2010/main" val="2059210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43357EC-BEF0-4F15-B4F9-73ECC9FC39AF}" type="datetimeFigureOut">
              <a:rPr lang="en-GB" smtClean="0"/>
              <a:t>15/04/2021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C43AB0-6097-4FAC-90B6-85F176AEE9E8}" type="slidenum">
              <a:rPr lang="en-GB" smtClean="0"/>
              <a:t>‹#›</a:t>
            </a:fld>
            <a:endParaRPr lang="en-GB"/>
          </a:p>
        </p:txBody>
      </p:sp>
    </p:spTree>
    <p:extLst>
      <p:ext uri="{BB962C8B-B14F-4D97-AF65-F5344CB8AC3E}">
        <p14:creationId xmlns:p14="http://schemas.microsoft.com/office/powerpoint/2010/main" val="4033521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43357EC-BEF0-4F15-B4F9-73ECC9FC39AF}" type="datetimeFigureOut">
              <a:rPr lang="en-GB" smtClean="0"/>
              <a:t>15/04/2021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AC43AB0-6097-4FAC-90B6-85F176AEE9E8}" type="slidenum">
              <a:rPr lang="en-GB" smtClean="0"/>
              <a:t>‹#›</a:t>
            </a:fld>
            <a:endParaRPr lang="en-GB"/>
          </a:p>
        </p:txBody>
      </p:sp>
    </p:spTree>
    <p:extLst>
      <p:ext uri="{BB962C8B-B14F-4D97-AF65-F5344CB8AC3E}">
        <p14:creationId xmlns:p14="http://schemas.microsoft.com/office/powerpoint/2010/main" val="2295006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43357EC-BEF0-4F15-B4F9-73ECC9FC39AF}" type="datetimeFigureOut">
              <a:rPr lang="en-GB" smtClean="0"/>
              <a:t>15/04/2021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AC43AB0-6097-4FAC-90B6-85F176AEE9E8}" type="slidenum">
              <a:rPr lang="en-GB" smtClean="0"/>
              <a:t>‹#›</a:t>
            </a:fld>
            <a:endParaRPr lang="en-GB"/>
          </a:p>
        </p:txBody>
      </p:sp>
    </p:spTree>
    <p:extLst>
      <p:ext uri="{BB962C8B-B14F-4D97-AF65-F5344CB8AC3E}">
        <p14:creationId xmlns:p14="http://schemas.microsoft.com/office/powerpoint/2010/main" val="623758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3357EC-BEF0-4F15-B4F9-73ECC9FC39AF}" type="datetimeFigureOut">
              <a:rPr lang="en-GB" smtClean="0"/>
              <a:t>15/04/2021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AC43AB0-6097-4FAC-90B6-85F176AEE9E8}" type="slidenum">
              <a:rPr lang="en-GB" smtClean="0"/>
              <a:t>‹#›</a:t>
            </a:fld>
            <a:endParaRPr lang="en-GB"/>
          </a:p>
        </p:txBody>
      </p:sp>
    </p:spTree>
    <p:extLst>
      <p:ext uri="{BB962C8B-B14F-4D97-AF65-F5344CB8AC3E}">
        <p14:creationId xmlns:p14="http://schemas.microsoft.com/office/powerpoint/2010/main" val="2092327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3357EC-BEF0-4F15-B4F9-73ECC9FC39AF}" type="datetimeFigureOut">
              <a:rPr lang="en-GB" smtClean="0"/>
              <a:t>15/04/2021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C43AB0-6097-4FAC-90B6-85F176AEE9E8}" type="slidenum">
              <a:rPr lang="en-GB" smtClean="0"/>
              <a:t>‹#›</a:t>
            </a:fld>
            <a:endParaRPr lang="en-GB"/>
          </a:p>
        </p:txBody>
      </p:sp>
    </p:spTree>
    <p:extLst>
      <p:ext uri="{BB962C8B-B14F-4D97-AF65-F5344CB8AC3E}">
        <p14:creationId xmlns:p14="http://schemas.microsoft.com/office/powerpoint/2010/main" val="1131476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3357EC-BEF0-4F15-B4F9-73ECC9FC39AF}" type="datetimeFigureOut">
              <a:rPr lang="en-GB" smtClean="0"/>
              <a:t>15/04/2021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C43AB0-6097-4FAC-90B6-85F176AEE9E8}" type="slidenum">
              <a:rPr lang="en-GB" smtClean="0"/>
              <a:t>‹#›</a:t>
            </a:fld>
            <a:endParaRPr lang="en-GB"/>
          </a:p>
        </p:txBody>
      </p:sp>
    </p:spTree>
    <p:extLst>
      <p:ext uri="{BB962C8B-B14F-4D97-AF65-F5344CB8AC3E}">
        <p14:creationId xmlns:p14="http://schemas.microsoft.com/office/powerpoint/2010/main" val="2206859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43357EC-BEF0-4F15-B4F9-73ECC9FC39AF}" type="datetimeFigureOut">
              <a:rPr lang="en-GB" smtClean="0"/>
              <a:t>15/04/2021</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AC43AB0-6097-4FAC-90B6-85F176AEE9E8}" type="slidenum">
              <a:rPr lang="en-GB" smtClean="0"/>
              <a:t>‹#›</a:t>
            </a:fld>
            <a:endParaRPr lang="en-GB"/>
          </a:p>
        </p:txBody>
      </p:sp>
    </p:spTree>
    <p:extLst>
      <p:ext uri="{BB962C8B-B14F-4D97-AF65-F5344CB8AC3E}">
        <p14:creationId xmlns:p14="http://schemas.microsoft.com/office/powerpoint/2010/main" val="1952779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9.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10.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11.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slide" Target="slide3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slide" Target="slide31.xml"/><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slide" Target="slide33.xml"/><Relationship Id="rId4" Type="http://schemas.openxmlformats.org/officeDocument/2006/relationships/image" Target="../media/image12.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bg1">
              <a:alpha val="30000"/>
            </a:schemeClr>
          </a:solidFill>
        </p:spPr>
        <p:txBody>
          <a:bodyPr>
            <a:normAutofit fontScale="90000"/>
          </a:bodyPr>
          <a:lstStyle/>
          <a:p>
            <a:r>
              <a:rPr lang="en-GB" sz="8000" dirty="0"/>
              <a:t>The Witan</a:t>
            </a:r>
          </a:p>
        </p:txBody>
      </p:sp>
      <p:sp>
        <p:nvSpPr>
          <p:cNvPr id="3" name="Subtitle 2"/>
          <p:cNvSpPr>
            <a:spLocks noGrp="1"/>
          </p:cNvSpPr>
          <p:nvPr>
            <p:ph type="subTitle" idx="1"/>
          </p:nvPr>
        </p:nvSpPr>
        <p:spPr>
          <a:solidFill>
            <a:schemeClr val="bg1">
              <a:alpha val="30000"/>
            </a:schemeClr>
          </a:solidFill>
        </p:spPr>
        <p:txBody>
          <a:bodyPr>
            <a:normAutofit fontScale="85000" lnSpcReduction="10000"/>
          </a:bodyPr>
          <a:lstStyle/>
          <a:p>
            <a:r>
              <a:rPr lang="en-GB" sz="3600" dirty="0"/>
              <a:t>Do you have what it takes to make decisions that will keep your people happy?</a:t>
            </a:r>
          </a:p>
        </p:txBody>
      </p:sp>
      <p:pic>
        <p:nvPicPr>
          <p:cNvPr id="4" name="Recorded Sound">
            <a:hlinkClick r:id="" action="ppaction://media"/>
            <a:extLst>
              <a:ext uri="{FF2B5EF4-FFF2-40B4-BE49-F238E27FC236}">
                <a16:creationId xmlns:a16="http://schemas.microsoft.com/office/drawing/2014/main" id="{D2DE024F-3CF6-4135-AFE1-6E91C975B2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37600" y="4737100"/>
            <a:ext cx="406400" cy="406400"/>
          </a:xfrm>
          <a:prstGeom prst="rect">
            <a:avLst/>
          </a:prstGeom>
        </p:spPr>
      </p:pic>
    </p:spTree>
    <p:extLst>
      <p:ext uri="{BB962C8B-B14F-4D97-AF65-F5344CB8AC3E}">
        <p14:creationId xmlns:p14="http://schemas.microsoft.com/office/powerpoint/2010/main" val="32165838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7000">
        <p159:morph option="byObject"/>
      </p:transition>
    </mc:Choice>
    <mc:Fallback>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par>
                                <p:cTn id="8" presetID="1" presetClass="mediacall" presetSubtype="0" fill="hold" nodeType="withEffect">
                                  <p:stCondLst>
                                    <p:cond delay="0"/>
                                  </p:stCondLst>
                                  <p:childTnLst>
                                    <p:cmd type="call" cmd="playFrom(0.0)">
                                      <p:cBhvr>
                                        <p:cTn id="9" dur="9901" fill="hold"/>
                                        <p:tgtEl>
                                          <p:spTgt spid="4"/>
                                        </p:tgtEl>
                                      </p:cBhvr>
                                    </p:cmd>
                                  </p:childTnLst>
                                </p:cTn>
                              </p:par>
                              <p:par>
                                <p:cTn id="10" presetID="22" presetClass="entr" presetSubtype="1" fill="hold" grpId="0" nodeType="with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up)">
                                      <p:cBhvr>
                                        <p:cTn id="12" dur="3000"/>
                                        <p:tgtEl>
                                          <p:spTgt spid="3">
                                            <p:bg/>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2" grpId="0" animBg="1"/>
      <p:bldP spid="3" grpId="0" uiExpand="1"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You attend your first Witan</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19672" y="987574"/>
            <a:ext cx="6000698" cy="4002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Recorded Sound">
            <a:hlinkClick r:id="" action="ppaction://media"/>
            <a:extLst>
              <a:ext uri="{FF2B5EF4-FFF2-40B4-BE49-F238E27FC236}">
                <a16:creationId xmlns:a16="http://schemas.microsoft.com/office/drawing/2014/main" id="{2DDC82AC-6953-46F8-B6BB-094105DE91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722242"/>
            <a:ext cx="406400" cy="406400"/>
          </a:xfrm>
          <a:prstGeom prst="rect">
            <a:avLst/>
          </a:prstGeom>
        </p:spPr>
      </p:pic>
    </p:spTree>
    <p:extLst>
      <p:ext uri="{BB962C8B-B14F-4D97-AF65-F5344CB8AC3E}">
        <p14:creationId xmlns:p14="http://schemas.microsoft.com/office/powerpoint/2010/main" val="13323372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000">
        <p159:morph option="byObject"/>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5487"/>
            <a:ext cx="8229600" cy="3024336"/>
          </a:xfrm>
          <a:solidFill>
            <a:schemeClr val="bg1">
              <a:alpha val="30000"/>
            </a:schemeClr>
          </a:solidFill>
        </p:spPr>
        <p:txBody>
          <a:bodyPr>
            <a:normAutofit/>
          </a:bodyPr>
          <a:lstStyle/>
          <a:p>
            <a:pPr marL="0" indent="0">
              <a:buNone/>
            </a:pPr>
            <a:r>
              <a:rPr lang="en-GB" dirty="0"/>
              <a:t>The atmosphere in the Great Hall is one of pure excitement. Winter has ended and the Spring time is bringing with it new grass to feed the cattle and new shoots are popping up from the once frozen soil. The topic for debate is this…</a:t>
            </a:r>
          </a:p>
        </p:txBody>
      </p:sp>
      <p:sp>
        <p:nvSpPr>
          <p:cNvPr id="5" name="Content Placeholder 2"/>
          <p:cNvSpPr txBox="1">
            <a:spLocks/>
          </p:cNvSpPr>
          <p:nvPr/>
        </p:nvSpPr>
        <p:spPr>
          <a:xfrm>
            <a:off x="467544" y="3291830"/>
            <a:ext cx="8229600" cy="1152128"/>
          </a:xfrm>
          <a:prstGeom prst="rect">
            <a:avLst/>
          </a:prstGeom>
          <a:solidFill>
            <a:schemeClr val="bg1">
              <a:alpha val="3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a:t>Who should be put to work ploughing the fields and tending the crops and the cattle?</a:t>
            </a:r>
          </a:p>
        </p:txBody>
      </p:sp>
      <p:pic>
        <p:nvPicPr>
          <p:cNvPr id="2" name="Witan 1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0"/>
            <a:ext cx="609600" cy="609600"/>
          </a:xfrm>
          <a:prstGeom prst="rect">
            <a:avLst/>
          </a:prstGeom>
        </p:spPr>
      </p:pic>
    </p:spTree>
    <p:extLst>
      <p:ext uri="{BB962C8B-B14F-4D97-AF65-F5344CB8AC3E}">
        <p14:creationId xmlns:p14="http://schemas.microsoft.com/office/powerpoint/2010/main" val="1274085077"/>
      </p:ext>
    </p:extLst>
  </p:cSld>
  <p:clrMapOvr>
    <a:masterClrMapping/>
  </p:clrMapOvr>
  <mc:AlternateContent xmlns:mc="http://schemas.openxmlformats.org/markup-compatibility/2006">
    <mc:Choice xmlns:p14="http://schemas.microsoft.com/office/powerpoint/2010/main" Requires="p14">
      <p:transition spd="slow" p14:dur="2000" advTm="16000"/>
    </mc:Choice>
    <mc:Fallback>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1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1000"/>
                                        <p:tgtEl>
                                          <p:spTgt spid="3">
                                            <p:txEl>
                                              <p:pRg st="0" end="0"/>
                                            </p:txEl>
                                          </p:spTgt>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5">
                                            <p:bg/>
                                          </p:spTgt>
                                        </p:tgtEl>
                                        <p:attrNameLst>
                                          <p:attrName>style.visibility</p:attrName>
                                        </p:attrNameLst>
                                      </p:cBhvr>
                                      <p:to>
                                        <p:strVal val="visible"/>
                                      </p:to>
                                    </p:set>
                                    <p:animEffect transition="in" filter="wipe(up)">
                                      <p:cBhvr>
                                        <p:cTn id="14" dur="1000"/>
                                        <p:tgtEl>
                                          <p:spTgt spid="5">
                                            <p:bg/>
                                          </p:spTgt>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1000"/>
                                        <p:tgtEl>
                                          <p:spTgt spid="5">
                                            <p:txEl>
                                              <p:pRg st="0" end="0"/>
                                            </p:txEl>
                                          </p:spTgt>
                                        </p:tgtEl>
                                      </p:cBhvr>
                                    </p:animEffect>
                                  </p:childTnLst>
                                </p:cTn>
                              </p:par>
                            </p:childTnLst>
                          </p:cTn>
                        </p:par>
                        <p:par>
                          <p:cTn id="18" fill="hold">
                            <p:stCondLst>
                              <p:cond delay="2000"/>
                            </p:stCondLst>
                            <p:childTnLst>
                              <p:par>
                                <p:cTn id="19" presetID="1" presetClass="mediacall" presetSubtype="0" fill="hold" nodeType="afterEffect">
                                  <p:stCondLst>
                                    <p:cond delay="0"/>
                                  </p:stCondLst>
                                  <p:childTnLst>
                                    <p:cmd type="call" cmd="playFrom(0.0)">
                                      <p:cBhvr>
                                        <p:cTn id="20" dur="25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3" grpId="0" uiExpand="1" build="p" animBg="1"/>
      <p:bldP spid="5"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Content Placeholder 2"/>
          <p:cNvSpPr txBox="1">
            <a:spLocks/>
          </p:cNvSpPr>
          <p:nvPr/>
        </p:nvSpPr>
        <p:spPr>
          <a:xfrm>
            <a:off x="102844" y="4118091"/>
            <a:ext cx="8229600" cy="864095"/>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D: This is an outrage! There is no honour in being belittled like this!	Thralls +50	Churls +50	Thanes -100</a:t>
            </a:r>
          </a:p>
        </p:txBody>
      </p:sp>
      <p:sp>
        <p:nvSpPr>
          <p:cNvPr id="8" name="Content Placeholder 2"/>
          <p:cNvSpPr txBox="1">
            <a:spLocks/>
          </p:cNvSpPr>
          <p:nvPr/>
        </p:nvSpPr>
        <p:spPr>
          <a:xfrm>
            <a:off x="107504" y="4118091"/>
            <a:ext cx="8229600" cy="1025409"/>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D: Let the noble class lead by example. The Thanes can show all others that they too can pull their weight around here!</a:t>
            </a:r>
          </a:p>
        </p:txBody>
      </p:sp>
      <p:sp>
        <p:nvSpPr>
          <p:cNvPr id="18" name="Content Placeholder 2"/>
          <p:cNvSpPr txBox="1">
            <a:spLocks/>
          </p:cNvSpPr>
          <p:nvPr/>
        </p:nvSpPr>
        <p:spPr>
          <a:xfrm>
            <a:off x="122994" y="3014206"/>
            <a:ext cx="8229600" cy="864095"/>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C: This is as it has always been. Both classes are content in doing their usual work!	Thralls +0	Churls +0	Thanes +50</a:t>
            </a:r>
          </a:p>
        </p:txBody>
      </p:sp>
      <p:sp>
        <p:nvSpPr>
          <p:cNvPr id="7" name="Content Placeholder 2"/>
          <p:cNvSpPr txBox="1">
            <a:spLocks/>
          </p:cNvSpPr>
          <p:nvPr/>
        </p:nvSpPr>
        <p:spPr>
          <a:xfrm>
            <a:off x="107504" y="3003798"/>
            <a:ext cx="8229600" cy="1114292"/>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C: Both the Thralls and the Churls should be put to work as they both know hard work! </a:t>
            </a:r>
          </a:p>
        </p:txBody>
      </p:sp>
      <p:sp>
        <p:nvSpPr>
          <p:cNvPr id="17" name="Content Placeholder 2"/>
          <p:cNvSpPr txBox="1">
            <a:spLocks/>
          </p:cNvSpPr>
          <p:nvPr/>
        </p:nvSpPr>
        <p:spPr>
          <a:xfrm>
            <a:off x="108070" y="1844689"/>
            <a:ext cx="8229600" cy="864095"/>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B: They were furious that they had to work whilst the lower class did nothing!	Thralls +50	Churls -75	Thanes +50</a:t>
            </a:r>
          </a:p>
        </p:txBody>
      </p:sp>
      <p:sp>
        <p:nvSpPr>
          <p:cNvPr id="6" name="Content Placeholder 2"/>
          <p:cNvSpPr txBox="1">
            <a:spLocks/>
          </p:cNvSpPr>
          <p:nvPr/>
        </p:nvSpPr>
        <p:spPr>
          <a:xfrm>
            <a:off x="107504" y="1851669"/>
            <a:ext cx="8229600" cy="1152129"/>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B: The middle class should be put to work – the Churls. It is their land after all – well, unless they rent the land…</a:t>
            </a:r>
          </a:p>
          <a:p>
            <a:pPr marL="0" indent="0">
              <a:buNone/>
            </a:pPr>
            <a:endParaRPr lang="en-GB" sz="2400" dirty="0"/>
          </a:p>
        </p:txBody>
      </p:sp>
      <p:sp>
        <p:nvSpPr>
          <p:cNvPr id="16" name="Content Placeholder 2"/>
          <p:cNvSpPr txBox="1">
            <a:spLocks/>
          </p:cNvSpPr>
          <p:nvPr/>
        </p:nvSpPr>
        <p:spPr>
          <a:xfrm>
            <a:off x="107504" y="699542"/>
            <a:ext cx="8229600" cy="864095"/>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A: The lower class wasn’t happy that they had to do all of the work! 	Thralls -50	Churls +50	Thanes +50</a:t>
            </a:r>
          </a:p>
        </p:txBody>
      </p:sp>
      <p:sp>
        <p:nvSpPr>
          <p:cNvPr id="3" name="Content Placeholder 2"/>
          <p:cNvSpPr>
            <a:spLocks noGrp="1"/>
          </p:cNvSpPr>
          <p:nvPr>
            <p:ph idx="1"/>
          </p:nvPr>
        </p:nvSpPr>
        <p:spPr>
          <a:xfrm>
            <a:off x="107504" y="699542"/>
            <a:ext cx="8229600" cy="1152127"/>
          </a:xfrm>
          <a:solidFill>
            <a:schemeClr val="bg1"/>
          </a:solidFill>
        </p:spPr>
        <p:txBody>
          <a:bodyPr>
            <a:normAutofit/>
          </a:bodyPr>
          <a:lstStyle/>
          <a:p>
            <a:pPr marL="0" indent="0">
              <a:buNone/>
            </a:pPr>
            <a:r>
              <a:rPr lang="en-GB" sz="2400" dirty="0"/>
              <a:t>A: The Thralls should be put to work. They are the lower class after all!</a:t>
            </a:r>
          </a:p>
          <a:p>
            <a:pPr marL="0" indent="0">
              <a:buNone/>
            </a:pPr>
            <a:endParaRPr lang="en-GB" sz="2400" dirty="0"/>
          </a:p>
        </p:txBody>
      </p:sp>
      <p:sp>
        <p:nvSpPr>
          <p:cNvPr id="10" name="Content Placeholder 2" title="A Button"/>
          <p:cNvSpPr txBox="1">
            <a:spLocks/>
          </p:cNvSpPr>
          <p:nvPr/>
        </p:nvSpPr>
        <p:spPr>
          <a:xfrm>
            <a:off x="8337104" y="699542"/>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A</a:t>
            </a:r>
          </a:p>
        </p:txBody>
      </p:sp>
      <p:sp>
        <p:nvSpPr>
          <p:cNvPr id="11" name="Content Placeholder 2"/>
          <p:cNvSpPr txBox="1">
            <a:spLocks/>
          </p:cNvSpPr>
          <p:nvPr/>
        </p:nvSpPr>
        <p:spPr>
          <a:xfrm>
            <a:off x="8337104" y="1844690"/>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B</a:t>
            </a:r>
          </a:p>
        </p:txBody>
      </p:sp>
      <p:sp>
        <p:nvSpPr>
          <p:cNvPr id="12" name="Content Placeholder 2"/>
          <p:cNvSpPr txBox="1">
            <a:spLocks/>
          </p:cNvSpPr>
          <p:nvPr/>
        </p:nvSpPr>
        <p:spPr>
          <a:xfrm>
            <a:off x="8337104" y="3003798"/>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C</a:t>
            </a:r>
          </a:p>
        </p:txBody>
      </p:sp>
      <p:sp>
        <p:nvSpPr>
          <p:cNvPr id="13" name="Content Placeholder 2"/>
          <p:cNvSpPr txBox="1">
            <a:spLocks/>
          </p:cNvSpPr>
          <p:nvPr/>
        </p:nvSpPr>
        <p:spPr>
          <a:xfrm>
            <a:off x="8337104" y="4118090"/>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D</a:t>
            </a:r>
          </a:p>
        </p:txBody>
      </p:sp>
      <p:pic>
        <p:nvPicPr>
          <p:cNvPr id="2" name="Recorded Sound">
            <a:hlinkClick r:id="" action="ppaction://media"/>
            <a:extLst>
              <a:ext uri="{FF2B5EF4-FFF2-40B4-BE49-F238E27FC236}">
                <a16:creationId xmlns:a16="http://schemas.microsoft.com/office/drawing/2014/main" id="{3E30427D-C0F6-4B75-BAEB-1E0CA3F2E2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79856" y="18452"/>
            <a:ext cx="406400" cy="406400"/>
          </a:xfrm>
          <a:prstGeom prst="rect">
            <a:avLst/>
          </a:prstGeom>
        </p:spPr>
      </p:pic>
    </p:spTree>
    <p:extLst>
      <p:ext uri="{BB962C8B-B14F-4D97-AF65-F5344CB8AC3E}">
        <p14:creationId xmlns:p14="http://schemas.microsoft.com/office/powerpoint/2010/main" val="210138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5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3">
                                            <p:txEl>
                                              <p:pRg st="0" end="0"/>
                                            </p:txEl>
                                          </p:spTgt>
                                        </p:tgtEl>
                                      </p:cBhvr>
                                    </p:animEffect>
                                    <p:set>
                                      <p:cBhvr>
                                        <p:cTn id="12" dur="1" fill="hold">
                                          <p:stCondLst>
                                            <p:cond delay="999"/>
                                          </p:stCondLst>
                                        </p:cTn>
                                        <p:tgtEl>
                                          <p:spTgt spid="3">
                                            <p:txEl>
                                              <p:pRg st="0" end="0"/>
                                            </p:txEl>
                                          </p:spTgt>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hammer.wav"/>
                                        </p:tgtEl>
                                      </p:cMediaNode>
                                    </p:audio>
                                  </p:subTnLst>
                                </p:cTn>
                              </p:par>
                              <p:par>
                                <p:cTn id="13" presetID="10" presetClass="exit" presetSubtype="0" fill="hold" grpId="0" nodeType="withEffect">
                                  <p:stCondLst>
                                    <p:cond delay="0"/>
                                  </p:stCondLst>
                                  <p:childTnLst>
                                    <p:animEffect transition="out" filter="fade">
                                      <p:cBhvr>
                                        <p:cTn id="14" dur="1000"/>
                                        <p:tgtEl>
                                          <p:spTgt spid="3">
                                            <p:bg/>
                                          </p:spTgt>
                                        </p:tgtEl>
                                      </p:cBhvr>
                                    </p:animEffect>
                                    <p:set>
                                      <p:cBhvr>
                                        <p:cTn id="15" dur="1" fill="hold">
                                          <p:stCondLst>
                                            <p:cond delay="999"/>
                                          </p:stCondLst>
                                        </p:cTn>
                                        <p:tgtEl>
                                          <p:spTgt spid="3">
                                            <p:bg/>
                                          </p:spTgt>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3"/>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8" grpId="0" animBg="1"/>
      <p:bldP spid="7" grpId="0" animBg="1"/>
      <p:bldP spid="6" grpId="0" animBg="1"/>
      <p:bldP spid="3" grpId="0" uiExpand="1" build="p"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857250"/>
          </a:xfrm>
        </p:spPr>
        <p:txBody>
          <a:bodyPr>
            <a:noAutofit/>
          </a:bodyPr>
          <a:lstStyle/>
          <a:p>
            <a:r>
              <a:rPr lang="en-GB" sz="3200" dirty="0"/>
              <a:t>What should your small settlement focus on as their priority for the Spring?</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99592" y="1001540"/>
            <a:ext cx="7200800" cy="4024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Recorded Sound">
            <a:hlinkClick r:id="" action="ppaction://media"/>
            <a:extLst>
              <a:ext uri="{FF2B5EF4-FFF2-40B4-BE49-F238E27FC236}">
                <a16:creationId xmlns:a16="http://schemas.microsoft.com/office/drawing/2014/main" id="{C1053048-1EC2-455D-9539-4B7A988E35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32377" y="4696279"/>
            <a:ext cx="406400" cy="406400"/>
          </a:xfrm>
          <a:prstGeom prst="rect">
            <a:avLst/>
          </a:prstGeom>
        </p:spPr>
      </p:pic>
    </p:spTree>
    <p:extLst>
      <p:ext uri="{BB962C8B-B14F-4D97-AF65-F5344CB8AC3E}">
        <p14:creationId xmlns:p14="http://schemas.microsoft.com/office/powerpoint/2010/main" val="23588903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7000">
        <p159:morph option="byObject"/>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5487"/>
            <a:ext cx="8229600" cy="3024336"/>
          </a:xfrm>
          <a:solidFill>
            <a:schemeClr val="bg1">
              <a:alpha val="30000"/>
            </a:schemeClr>
          </a:solidFill>
        </p:spPr>
        <p:txBody>
          <a:bodyPr>
            <a:normAutofit/>
          </a:bodyPr>
          <a:lstStyle/>
          <a:p>
            <a:pPr marL="0" indent="0">
              <a:buNone/>
            </a:pPr>
            <a:r>
              <a:rPr lang="en-GB" dirty="0"/>
              <a:t>The food situation has been mostly taken care of for now… What will our next priority be?</a:t>
            </a:r>
          </a:p>
        </p:txBody>
      </p:sp>
      <p:sp>
        <p:nvSpPr>
          <p:cNvPr id="5" name="Content Placeholder 2"/>
          <p:cNvSpPr txBox="1">
            <a:spLocks/>
          </p:cNvSpPr>
          <p:nvPr/>
        </p:nvSpPr>
        <p:spPr>
          <a:xfrm>
            <a:off x="467544" y="3291830"/>
            <a:ext cx="8229600" cy="1152128"/>
          </a:xfrm>
          <a:prstGeom prst="rect">
            <a:avLst/>
          </a:prstGeom>
          <a:solidFill>
            <a:schemeClr val="bg1">
              <a:alpha val="3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a:t>We should think carefully about who our decision will impact, for good and for bad…</a:t>
            </a:r>
          </a:p>
        </p:txBody>
      </p:sp>
      <p:pic>
        <p:nvPicPr>
          <p:cNvPr id="2" name="Witan 14.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51470"/>
            <a:ext cx="609600" cy="609600"/>
          </a:xfrm>
          <a:prstGeom prst="rect">
            <a:avLst/>
          </a:prstGeom>
        </p:spPr>
      </p:pic>
    </p:spTree>
    <p:extLst>
      <p:ext uri="{BB962C8B-B14F-4D97-AF65-F5344CB8AC3E}">
        <p14:creationId xmlns:p14="http://schemas.microsoft.com/office/powerpoint/2010/main" val="4077587643"/>
      </p:ext>
    </p:extLst>
  </p:cSld>
  <p:clrMapOvr>
    <a:masterClrMapping/>
  </p:clrMapOvr>
  <mc:AlternateContent xmlns:mc="http://schemas.openxmlformats.org/markup-compatibility/2006">
    <mc:Choice xmlns:p14="http://schemas.microsoft.com/office/powerpoint/2010/main" Requires="p14">
      <p:transition spd="slow" p14:dur="2000" advTm="8000"/>
    </mc:Choice>
    <mc:Fallback>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1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1000"/>
                                        <p:tgtEl>
                                          <p:spTgt spid="3">
                                            <p:txEl>
                                              <p:pRg st="0" end="0"/>
                                            </p:txEl>
                                          </p:spTgt>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5">
                                            <p:bg/>
                                          </p:spTgt>
                                        </p:tgtEl>
                                        <p:attrNameLst>
                                          <p:attrName>style.visibility</p:attrName>
                                        </p:attrNameLst>
                                      </p:cBhvr>
                                      <p:to>
                                        <p:strVal val="visible"/>
                                      </p:to>
                                    </p:set>
                                    <p:animEffect transition="in" filter="wipe(up)">
                                      <p:cBhvr>
                                        <p:cTn id="14" dur="1000"/>
                                        <p:tgtEl>
                                          <p:spTgt spid="5">
                                            <p:bg/>
                                          </p:spTgt>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1000"/>
                                        <p:tgtEl>
                                          <p:spTgt spid="5">
                                            <p:txEl>
                                              <p:pRg st="0" end="0"/>
                                            </p:txEl>
                                          </p:spTgt>
                                        </p:tgtEl>
                                      </p:cBhvr>
                                    </p:animEffect>
                                  </p:childTnLst>
                                </p:cTn>
                              </p:par>
                            </p:childTnLst>
                          </p:cTn>
                        </p:par>
                        <p:par>
                          <p:cTn id="18" fill="hold">
                            <p:stCondLst>
                              <p:cond delay="2000"/>
                            </p:stCondLst>
                            <p:childTnLst>
                              <p:par>
                                <p:cTn id="19" presetID="1" presetClass="mediacall" presetSubtype="0" fill="hold" nodeType="afterEffect">
                                  <p:stCondLst>
                                    <p:cond delay="0"/>
                                  </p:stCondLst>
                                  <p:childTnLst>
                                    <p:cmd type="call" cmd="playFrom(0.0)">
                                      <p:cBhvr>
                                        <p:cTn id="20" dur="14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3" grpId="0" build="p" animBg="1"/>
      <p:bldP spid="5"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Content Placeholder 2"/>
          <p:cNvSpPr txBox="1">
            <a:spLocks/>
          </p:cNvSpPr>
          <p:nvPr/>
        </p:nvSpPr>
        <p:spPr>
          <a:xfrm>
            <a:off x="107504" y="699542"/>
            <a:ext cx="8229600" cy="864095"/>
          </a:xfrm>
          <a:prstGeom prst="rect">
            <a:avLst/>
          </a:prstGeom>
          <a:solidFill>
            <a:schemeClr val="bg1"/>
          </a:solidFill>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A: The Thralls and Churls are especially happy as they can pray for a better life! The Thanes however cannot use this to create more wealth for themselves…	Thralls +50	Churls +50	Thanes +0</a:t>
            </a:r>
          </a:p>
        </p:txBody>
      </p:sp>
      <p:sp>
        <p:nvSpPr>
          <p:cNvPr id="3" name="Content Placeholder 2"/>
          <p:cNvSpPr>
            <a:spLocks noGrp="1"/>
          </p:cNvSpPr>
          <p:nvPr>
            <p:ph idx="1"/>
          </p:nvPr>
        </p:nvSpPr>
        <p:spPr>
          <a:xfrm>
            <a:off x="107504" y="699542"/>
            <a:ext cx="8229600" cy="1145147"/>
          </a:xfrm>
          <a:solidFill>
            <a:schemeClr val="bg1"/>
          </a:solidFill>
        </p:spPr>
        <p:txBody>
          <a:bodyPr>
            <a:normAutofit/>
          </a:bodyPr>
          <a:lstStyle/>
          <a:p>
            <a:pPr marL="0" indent="0">
              <a:buNone/>
            </a:pPr>
            <a:r>
              <a:rPr lang="en-GB" sz="2400" dirty="0"/>
              <a:t>A: Let us build a large church so that our people can have somewhere to pray to God.</a:t>
            </a:r>
          </a:p>
          <a:p>
            <a:pPr marL="0" indent="0">
              <a:buNone/>
            </a:pPr>
            <a:endParaRPr lang="en-GB" sz="2400" dirty="0"/>
          </a:p>
        </p:txBody>
      </p:sp>
      <p:sp>
        <p:nvSpPr>
          <p:cNvPr id="17" name="Content Placeholder 2"/>
          <p:cNvSpPr txBox="1">
            <a:spLocks/>
          </p:cNvSpPr>
          <p:nvPr/>
        </p:nvSpPr>
        <p:spPr>
          <a:xfrm>
            <a:off x="108070" y="1844689"/>
            <a:ext cx="8229600" cy="864095"/>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B: It’s Spring now and much warmer, we don’t need to worry about this yet?!?	Thralls -50	Churls -50	Thanes -50</a:t>
            </a:r>
          </a:p>
        </p:txBody>
      </p:sp>
      <p:sp>
        <p:nvSpPr>
          <p:cNvPr id="6" name="Content Placeholder 2"/>
          <p:cNvSpPr txBox="1">
            <a:spLocks/>
          </p:cNvSpPr>
          <p:nvPr/>
        </p:nvSpPr>
        <p:spPr>
          <a:xfrm>
            <a:off x="107504" y="1851669"/>
            <a:ext cx="8229600" cy="1152129"/>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B: Let us build better houses. The winter was very cold and we can now make our homes warmer.</a:t>
            </a:r>
          </a:p>
          <a:p>
            <a:pPr marL="0" indent="0">
              <a:buNone/>
            </a:pPr>
            <a:endParaRPr lang="en-GB" sz="2400" dirty="0"/>
          </a:p>
        </p:txBody>
      </p:sp>
      <p:sp>
        <p:nvSpPr>
          <p:cNvPr id="18" name="Content Placeholder 2"/>
          <p:cNvSpPr txBox="1">
            <a:spLocks/>
          </p:cNvSpPr>
          <p:nvPr/>
        </p:nvSpPr>
        <p:spPr>
          <a:xfrm>
            <a:off x="122994" y="3014206"/>
            <a:ext cx="8229600" cy="864095"/>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C: The Churls and Thanes love the idea! They can increase their wealth!	Thralls -50	Churls +100	Thanes +100</a:t>
            </a:r>
          </a:p>
        </p:txBody>
      </p:sp>
      <p:sp>
        <p:nvSpPr>
          <p:cNvPr id="7" name="Content Placeholder 2"/>
          <p:cNvSpPr txBox="1">
            <a:spLocks/>
          </p:cNvSpPr>
          <p:nvPr/>
        </p:nvSpPr>
        <p:spPr>
          <a:xfrm>
            <a:off x="107504" y="3003798"/>
            <a:ext cx="8229600" cy="1114292"/>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C: Let us send our people as traders to neighbouring settlements so that we can trade goods.</a:t>
            </a:r>
          </a:p>
        </p:txBody>
      </p:sp>
      <p:sp>
        <p:nvSpPr>
          <p:cNvPr id="19" name="Content Placeholder 2"/>
          <p:cNvSpPr txBox="1">
            <a:spLocks/>
          </p:cNvSpPr>
          <p:nvPr/>
        </p:nvSpPr>
        <p:spPr>
          <a:xfrm>
            <a:off x="102844" y="4118091"/>
            <a:ext cx="8229600" cy="864095"/>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D: This is a sensible option! We need to protect our settlements!	Thralls +50	Churls +50	Thanes +50</a:t>
            </a:r>
          </a:p>
        </p:txBody>
      </p:sp>
      <p:sp>
        <p:nvSpPr>
          <p:cNvPr id="8" name="Content Placeholder 2"/>
          <p:cNvSpPr txBox="1">
            <a:spLocks/>
          </p:cNvSpPr>
          <p:nvPr/>
        </p:nvSpPr>
        <p:spPr>
          <a:xfrm>
            <a:off x="107504" y="4118091"/>
            <a:ext cx="8229600" cy="1025409"/>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D: Let us build a wall around our settlement. We can then better fend off raiders if we get attacked! </a:t>
            </a:r>
          </a:p>
        </p:txBody>
      </p:sp>
      <p:sp>
        <p:nvSpPr>
          <p:cNvPr id="10" name="Content Placeholder 2" title="A Button"/>
          <p:cNvSpPr txBox="1">
            <a:spLocks/>
          </p:cNvSpPr>
          <p:nvPr/>
        </p:nvSpPr>
        <p:spPr>
          <a:xfrm>
            <a:off x="8337104" y="699542"/>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A</a:t>
            </a:r>
          </a:p>
        </p:txBody>
      </p:sp>
      <p:sp>
        <p:nvSpPr>
          <p:cNvPr id="11" name="Content Placeholder 2"/>
          <p:cNvSpPr txBox="1">
            <a:spLocks/>
          </p:cNvSpPr>
          <p:nvPr/>
        </p:nvSpPr>
        <p:spPr>
          <a:xfrm>
            <a:off x="8337104" y="1844690"/>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B</a:t>
            </a:r>
          </a:p>
        </p:txBody>
      </p:sp>
      <p:sp>
        <p:nvSpPr>
          <p:cNvPr id="12" name="Content Placeholder 2"/>
          <p:cNvSpPr txBox="1">
            <a:spLocks/>
          </p:cNvSpPr>
          <p:nvPr/>
        </p:nvSpPr>
        <p:spPr>
          <a:xfrm>
            <a:off x="8337104" y="3003798"/>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C</a:t>
            </a:r>
          </a:p>
        </p:txBody>
      </p:sp>
      <p:sp>
        <p:nvSpPr>
          <p:cNvPr id="13" name="Content Placeholder 2"/>
          <p:cNvSpPr txBox="1">
            <a:spLocks/>
          </p:cNvSpPr>
          <p:nvPr/>
        </p:nvSpPr>
        <p:spPr>
          <a:xfrm>
            <a:off x="8337104" y="4118090"/>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D</a:t>
            </a:r>
          </a:p>
        </p:txBody>
      </p:sp>
      <p:pic>
        <p:nvPicPr>
          <p:cNvPr id="2" name="Recorded Sound">
            <a:hlinkClick r:id="" action="ppaction://media"/>
            <a:extLst>
              <a:ext uri="{FF2B5EF4-FFF2-40B4-BE49-F238E27FC236}">
                <a16:creationId xmlns:a16="http://schemas.microsoft.com/office/drawing/2014/main" id="{4339A3D4-26A3-4954-9A4C-DA3B073ABD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11680" y="42945"/>
            <a:ext cx="406400" cy="406400"/>
          </a:xfrm>
          <a:prstGeom prst="rect">
            <a:avLst/>
          </a:prstGeom>
        </p:spPr>
      </p:pic>
    </p:spTree>
    <p:extLst>
      <p:ext uri="{BB962C8B-B14F-4D97-AF65-F5344CB8AC3E}">
        <p14:creationId xmlns:p14="http://schemas.microsoft.com/office/powerpoint/2010/main" val="98818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5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3">
                                            <p:txEl>
                                              <p:pRg st="0" end="0"/>
                                            </p:txEl>
                                          </p:spTgt>
                                        </p:tgtEl>
                                      </p:cBhvr>
                                    </p:animEffect>
                                    <p:set>
                                      <p:cBhvr>
                                        <p:cTn id="12" dur="1" fill="hold">
                                          <p:stCondLst>
                                            <p:cond delay="999"/>
                                          </p:stCondLst>
                                        </p:cTn>
                                        <p:tgtEl>
                                          <p:spTgt spid="3">
                                            <p:txEl>
                                              <p:pRg st="0" end="0"/>
                                            </p:txEl>
                                          </p:spTgt>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hammer.wav"/>
                                        </p:tgtEl>
                                      </p:cMediaNode>
                                    </p:audio>
                                  </p:subTnLst>
                                </p:cTn>
                              </p:par>
                              <p:par>
                                <p:cTn id="13" presetID="10" presetClass="exit" presetSubtype="0" fill="hold" grpId="0" nodeType="withEffect">
                                  <p:stCondLst>
                                    <p:cond delay="0"/>
                                  </p:stCondLst>
                                  <p:childTnLst>
                                    <p:animEffect transition="out" filter="fade">
                                      <p:cBhvr>
                                        <p:cTn id="14" dur="1000"/>
                                        <p:tgtEl>
                                          <p:spTgt spid="3">
                                            <p:bg/>
                                          </p:spTgt>
                                        </p:tgtEl>
                                      </p:cBhvr>
                                    </p:animEffect>
                                    <p:set>
                                      <p:cBhvr>
                                        <p:cTn id="15" dur="1" fill="hold">
                                          <p:stCondLst>
                                            <p:cond delay="999"/>
                                          </p:stCondLst>
                                        </p:cTn>
                                        <p:tgtEl>
                                          <p:spTgt spid="3">
                                            <p:bg/>
                                          </p:spTgt>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3"/>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3" grpId="0" build="p" animBg="1" autoUpdateAnimBg="0"/>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857250"/>
          </a:xfrm>
        </p:spPr>
        <p:txBody>
          <a:bodyPr>
            <a:noAutofit/>
          </a:bodyPr>
          <a:lstStyle/>
          <a:p>
            <a:r>
              <a:rPr lang="en-GB" sz="2800" dirty="0"/>
              <a:t>A mysterious priest arrives, claiming that he has come with an important message from God...</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48688" y="987574"/>
            <a:ext cx="6102607" cy="4052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Recorded Sound">
            <a:hlinkClick r:id="" action="ppaction://media"/>
            <a:extLst>
              <a:ext uri="{FF2B5EF4-FFF2-40B4-BE49-F238E27FC236}">
                <a16:creationId xmlns:a16="http://schemas.microsoft.com/office/drawing/2014/main" id="{EFBEA0DF-0DFA-4E7D-926E-CE76188D1C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37600" y="4704443"/>
            <a:ext cx="406400" cy="406400"/>
          </a:xfrm>
          <a:prstGeom prst="rect">
            <a:avLst/>
          </a:prstGeom>
        </p:spPr>
      </p:pic>
    </p:spTree>
    <p:extLst>
      <p:ext uri="{BB962C8B-B14F-4D97-AF65-F5344CB8AC3E}">
        <p14:creationId xmlns:p14="http://schemas.microsoft.com/office/powerpoint/2010/main" val="6875478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8000">
        <p159:morph option="byObject"/>
      </p:transition>
    </mc:Choice>
    <mc:Fallback>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5487"/>
            <a:ext cx="8229600" cy="3024336"/>
          </a:xfrm>
          <a:solidFill>
            <a:schemeClr val="bg1">
              <a:alpha val="30000"/>
            </a:schemeClr>
          </a:solidFill>
        </p:spPr>
        <p:txBody>
          <a:bodyPr>
            <a:normAutofit fontScale="92500" lnSpcReduction="10000"/>
          </a:bodyPr>
          <a:lstStyle/>
          <a:p>
            <a:pPr marL="0" indent="0">
              <a:buNone/>
            </a:pPr>
            <a:r>
              <a:rPr lang="en-GB" dirty="0"/>
              <a:t>‘I come from the holy island of Lindisfarne. Whilst living there as a monk, God appeared to me one day. He told me to come to your settlement, for here, will be the birth of England, a country that will unite the Kingdoms of the Anglo-Saxons. He said that I must become the Bishop of your settlement, and lead your people into war against the pagans.’</a:t>
            </a:r>
          </a:p>
        </p:txBody>
      </p:sp>
      <p:sp>
        <p:nvSpPr>
          <p:cNvPr id="5" name="Content Placeholder 2"/>
          <p:cNvSpPr txBox="1">
            <a:spLocks/>
          </p:cNvSpPr>
          <p:nvPr/>
        </p:nvSpPr>
        <p:spPr>
          <a:xfrm>
            <a:off x="467544" y="3291830"/>
            <a:ext cx="8229600" cy="1152128"/>
          </a:xfrm>
          <a:prstGeom prst="rect">
            <a:avLst/>
          </a:prstGeom>
          <a:solidFill>
            <a:schemeClr val="bg1">
              <a:alpha val="3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a:t>Should we trust the word of this stranger? Has he really been told this by God?</a:t>
            </a:r>
          </a:p>
        </p:txBody>
      </p:sp>
      <p:pic>
        <p:nvPicPr>
          <p:cNvPr id="2" name="Witan 1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5910" y="51470"/>
            <a:ext cx="609600" cy="609600"/>
          </a:xfrm>
          <a:prstGeom prst="rect">
            <a:avLst/>
          </a:prstGeom>
        </p:spPr>
      </p:pic>
    </p:spTree>
    <p:extLst>
      <p:ext uri="{BB962C8B-B14F-4D97-AF65-F5344CB8AC3E}">
        <p14:creationId xmlns:p14="http://schemas.microsoft.com/office/powerpoint/2010/main" val="1585593032"/>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1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1000"/>
                                        <p:tgtEl>
                                          <p:spTgt spid="3">
                                            <p:txEl>
                                              <p:pRg st="0" end="0"/>
                                            </p:txEl>
                                          </p:spTgt>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5">
                                            <p:bg/>
                                          </p:spTgt>
                                        </p:tgtEl>
                                        <p:attrNameLst>
                                          <p:attrName>style.visibility</p:attrName>
                                        </p:attrNameLst>
                                      </p:cBhvr>
                                      <p:to>
                                        <p:strVal val="visible"/>
                                      </p:to>
                                    </p:set>
                                    <p:animEffect transition="in" filter="wipe(up)">
                                      <p:cBhvr>
                                        <p:cTn id="14" dur="1000"/>
                                        <p:tgtEl>
                                          <p:spTgt spid="5">
                                            <p:bg/>
                                          </p:spTgt>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1000"/>
                                        <p:tgtEl>
                                          <p:spTgt spid="5">
                                            <p:txEl>
                                              <p:pRg st="0" end="0"/>
                                            </p:txEl>
                                          </p:spTgt>
                                        </p:tgtEl>
                                      </p:cBhvr>
                                    </p:animEffect>
                                  </p:childTnLst>
                                </p:cTn>
                              </p:par>
                            </p:childTnLst>
                          </p:cTn>
                        </p:par>
                        <p:par>
                          <p:cTn id="18" fill="hold">
                            <p:stCondLst>
                              <p:cond delay="2000"/>
                            </p:stCondLst>
                            <p:childTnLst>
                              <p:par>
                                <p:cTn id="19" presetID="1" presetClass="mediacall" presetSubtype="0" fill="hold" nodeType="afterEffect">
                                  <p:stCondLst>
                                    <p:cond delay="0"/>
                                  </p:stCondLst>
                                  <p:childTnLst>
                                    <p:cmd type="call" cmd="playFrom(0.0)">
                                      <p:cBhvr>
                                        <p:cTn id="20" dur="415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3" grpId="0" build="p" animBg="1"/>
      <p:bldP spid="5"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Content Placeholder 2"/>
          <p:cNvSpPr txBox="1">
            <a:spLocks/>
          </p:cNvSpPr>
          <p:nvPr/>
        </p:nvSpPr>
        <p:spPr>
          <a:xfrm>
            <a:off x="102844" y="4118091"/>
            <a:ext cx="8229600" cy="864095"/>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D: This gives your people great hope! There will be a united England…one day.    	Thralls +100	Churls +100	Thanes +50</a:t>
            </a:r>
          </a:p>
        </p:txBody>
      </p:sp>
      <p:sp>
        <p:nvSpPr>
          <p:cNvPr id="8" name="Content Placeholder 2"/>
          <p:cNvSpPr txBox="1">
            <a:spLocks/>
          </p:cNvSpPr>
          <p:nvPr/>
        </p:nvSpPr>
        <p:spPr>
          <a:xfrm>
            <a:off x="107504" y="4118091"/>
            <a:ext cx="8229600" cy="1025409"/>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D: Ordain him as a Bishop immediately! We cannot risk going against the wishes of God!</a:t>
            </a:r>
          </a:p>
        </p:txBody>
      </p:sp>
      <p:sp>
        <p:nvSpPr>
          <p:cNvPr id="18" name="Content Placeholder 2"/>
          <p:cNvSpPr txBox="1">
            <a:spLocks/>
          </p:cNvSpPr>
          <p:nvPr/>
        </p:nvSpPr>
        <p:spPr>
          <a:xfrm>
            <a:off x="122994" y="3014206"/>
            <a:ext cx="8229600" cy="864095"/>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C: He accepts, but warns that if he isn’t made a Bishop soon, your settlement will fall!	Thralls +25	Churls +25	Thanes +0</a:t>
            </a:r>
          </a:p>
        </p:txBody>
      </p:sp>
      <p:sp>
        <p:nvSpPr>
          <p:cNvPr id="7" name="Content Placeholder 2"/>
          <p:cNvSpPr txBox="1">
            <a:spLocks/>
          </p:cNvSpPr>
          <p:nvPr/>
        </p:nvSpPr>
        <p:spPr>
          <a:xfrm>
            <a:off x="107504" y="3003798"/>
            <a:ext cx="8229600" cy="1114292"/>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C: Tell him that he can join us as a priest, but you are not making him a bishop right away.</a:t>
            </a:r>
          </a:p>
        </p:txBody>
      </p:sp>
      <p:sp>
        <p:nvSpPr>
          <p:cNvPr id="17" name="Content Placeholder 2"/>
          <p:cNvSpPr txBox="1">
            <a:spLocks/>
          </p:cNvSpPr>
          <p:nvPr/>
        </p:nvSpPr>
        <p:spPr>
          <a:xfrm>
            <a:off x="108070" y="1844689"/>
            <a:ext cx="8229600" cy="864095"/>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B: He produces a skeleton’s hand, who he claims is St Cuthbert’s!	Thralls +50	Churls +50	Thanes -50</a:t>
            </a:r>
          </a:p>
        </p:txBody>
      </p:sp>
      <p:sp>
        <p:nvSpPr>
          <p:cNvPr id="6" name="Content Placeholder 2"/>
          <p:cNvSpPr txBox="1">
            <a:spLocks/>
          </p:cNvSpPr>
          <p:nvPr/>
        </p:nvSpPr>
        <p:spPr>
          <a:xfrm>
            <a:off x="107504" y="1851669"/>
            <a:ext cx="8229600" cy="1152129"/>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B: Ask him for a demonstration of his faith. If he proves to be a true messenger of God, let him join us!</a:t>
            </a:r>
          </a:p>
          <a:p>
            <a:pPr marL="0" indent="0">
              <a:buNone/>
            </a:pPr>
            <a:endParaRPr lang="en-GB" sz="2400" dirty="0"/>
          </a:p>
        </p:txBody>
      </p:sp>
      <p:sp>
        <p:nvSpPr>
          <p:cNvPr id="16" name="Content Placeholder 2"/>
          <p:cNvSpPr txBox="1">
            <a:spLocks/>
          </p:cNvSpPr>
          <p:nvPr/>
        </p:nvSpPr>
        <p:spPr>
          <a:xfrm>
            <a:off x="107504" y="699542"/>
            <a:ext cx="8229600" cy="864095"/>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A: You tell your guards to send him away. He refuses and fights them… 	Thralls +50	Churls +50	Thanes -50</a:t>
            </a:r>
          </a:p>
        </p:txBody>
      </p:sp>
      <p:sp>
        <p:nvSpPr>
          <p:cNvPr id="3" name="Content Placeholder 2"/>
          <p:cNvSpPr>
            <a:spLocks noGrp="1"/>
          </p:cNvSpPr>
          <p:nvPr>
            <p:ph idx="1"/>
          </p:nvPr>
        </p:nvSpPr>
        <p:spPr>
          <a:xfrm>
            <a:off x="107504" y="699542"/>
            <a:ext cx="8229600" cy="1145147"/>
          </a:xfrm>
          <a:solidFill>
            <a:schemeClr val="bg1"/>
          </a:solidFill>
        </p:spPr>
        <p:txBody>
          <a:bodyPr>
            <a:normAutofit/>
          </a:bodyPr>
          <a:lstStyle/>
          <a:p>
            <a:pPr marL="0" indent="0">
              <a:buNone/>
            </a:pPr>
            <a:r>
              <a:rPr lang="en-GB" sz="2400" dirty="0"/>
              <a:t>A: Send him away! We are not going to fall for such lies!</a:t>
            </a:r>
          </a:p>
          <a:p>
            <a:pPr marL="0" indent="0">
              <a:buNone/>
            </a:pPr>
            <a:endParaRPr lang="en-GB" sz="2400" dirty="0"/>
          </a:p>
        </p:txBody>
      </p:sp>
      <p:sp>
        <p:nvSpPr>
          <p:cNvPr id="10" name="Content Placeholder 2" title="A Button"/>
          <p:cNvSpPr txBox="1">
            <a:spLocks/>
          </p:cNvSpPr>
          <p:nvPr/>
        </p:nvSpPr>
        <p:spPr>
          <a:xfrm>
            <a:off x="8337104" y="699542"/>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A</a:t>
            </a:r>
          </a:p>
        </p:txBody>
      </p:sp>
      <p:sp>
        <p:nvSpPr>
          <p:cNvPr id="11" name="Content Placeholder 2"/>
          <p:cNvSpPr txBox="1">
            <a:spLocks/>
          </p:cNvSpPr>
          <p:nvPr/>
        </p:nvSpPr>
        <p:spPr>
          <a:xfrm>
            <a:off x="8337104" y="1844690"/>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B</a:t>
            </a:r>
          </a:p>
        </p:txBody>
      </p:sp>
      <p:sp>
        <p:nvSpPr>
          <p:cNvPr id="12" name="Content Placeholder 2"/>
          <p:cNvSpPr txBox="1">
            <a:spLocks/>
          </p:cNvSpPr>
          <p:nvPr/>
        </p:nvSpPr>
        <p:spPr>
          <a:xfrm>
            <a:off x="8337104" y="3003798"/>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C</a:t>
            </a:r>
          </a:p>
        </p:txBody>
      </p:sp>
      <p:sp>
        <p:nvSpPr>
          <p:cNvPr id="13" name="Content Placeholder 2"/>
          <p:cNvSpPr txBox="1">
            <a:spLocks/>
          </p:cNvSpPr>
          <p:nvPr/>
        </p:nvSpPr>
        <p:spPr>
          <a:xfrm>
            <a:off x="8337104" y="4118090"/>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D</a:t>
            </a:r>
          </a:p>
        </p:txBody>
      </p:sp>
      <p:pic>
        <p:nvPicPr>
          <p:cNvPr id="4" name="Recorded Sound">
            <a:hlinkClick r:id="" action="ppaction://media"/>
            <a:extLst>
              <a:ext uri="{FF2B5EF4-FFF2-40B4-BE49-F238E27FC236}">
                <a16:creationId xmlns:a16="http://schemas.microsoft.com/office/drawing/2014/main" id="{90EB71A0-67A5-484D-8964-53A51AFC3E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79856" y="89942"/>
            <a:ext cx="406400" cy="406400"/>
          </a:xfrm>
          <a:prstGeom prst="rect">
            <a:avLst/>
          </a:prstGeom>
        </p:spPr>
      </p:pic>
    </p:spTree>
    <p:extLst>
      <p:ext uri="{BB962C8B-B14F-4D97-AF65-F5344CB8AC3E}">
        <p14:creationId xmlns:p14="http://schemas.microsoft.com/office/powerpoint/2010/main" val="63261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6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3">
                                            <p:txEl>
                                              <p:pRg st="0" end="0"/>
                                            </p:txEl>
                                          </p:spTgt>
                                        </p:tgtEl>
                                      </p:cBhvr>
                                    </p:animEffect>
                                    <p:set>
                                      <p:cBhvr>
                                        <p:cTn id="12" dur="1" fill="hold">
                                          <p:stCondLst>
                                            <p:cond delay="999"/>
                                          </p:stCondLst>
                                        </p:cTn>
                                        <p:tgtEl>
                                          <p:spTgt spid="3">
                                            <p:txEl>
                                              <p:pRg st="0" end="0"/>
                                            </p:txEl>
                                          </p:spTgt>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hammer.wav"/>
                                        </p:tgtEl>
                                      </p:cMediaNode>
                                    </p:audio>
                                  </p:subTnLst>
                                </p:cTn>
                              </p:par>
                              <p:par>
                                <p:cTn id="13" presetID="10" presetClass="exit" presetSubtype="0" fill="hold" grpId="0" nodeType="withEffect">
                                  <p:stCondLst>
                                    <p:cond delay="0"/>
                                  </p:stCondLst>
                                  <p:childTnLst>
                                    <p:animEffect transition="out" filter="fade">
                                      <p:cBhvr>
                                        <p:cTn id="14" dur="1000"/>
                                        <p:tgtEl>
                                          <p:spTgt spid="3">
                                            <p:bg/>
                                          </p:spTgt>
                                        </p:tgtEl>
                                      </p:cBhvr>
                                    </p:animEffect>
                                    <p:set>
                                      <p:cBhvr>
                                        <p:cTn id="15" dur="1" fill="hold">
                                          <p:stCondLst>
                                            <p:cond delay="999"/>
                                          </p:stCondLst>
                                        </p:cTn>
                                        <p:tgtEl>
                                          <p:spTgt spid="3">
                                            <p:bg/>
                                          </p:spTgt>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3"/>
                  </p:tgtEl>
                </p:cond>
              </p:nextCondLst>
            </p:seq>
            <p:audio>
              <p:cMediaNode vol="80000">
                <p:cTn id="34" fill="hold" display="0">
                  <p:stCondLst>
                    <p:cond delay="indefinite"/>
                  </p:stCondLst>
                  <p:endCondLst>
                    <p:cond evt="onStopAudio" delay="0">
                      <p:tgtEl>
                        <p:sldTgt/>
                      </p:tgtEl>
                    </p:cond>
                  </p:endCondLst>
                </p:cTn>
                <p:tgtEl>
                  <p:spTgt spid="4"/>
                </p:tgtEl>
              </p:cMediaNode>
            </p:audio>
          </p:childTnLst>
        </p:cTn>
      </p:par>
    </p:tnLst>
    <p:bldLst>
      <p:bldP spid="8" grpId="0" animBg="1"/>
      <p:bldP spid="7" grpId="0" animBg="1"/>
      <p:bldP spid="6" grpId="0" animBg="1"/>
      <p:bldP spid="3" grpId="0" build="p"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857250"/>
          </a:xfrm>
        </p:spPr>
        <p:txBody>
          <a:bodyPr>
            <a:noAutofit/>
          </a:bodyPr>
          <a:lstStyle/>
          <a:p>
            <a:r>
              <a:rPr lang="en-GB" sz="2800" dirty="0"/>
              <a:t>King </a:t>
            </a:r>
            <a:r>
              <a:rPr lang="en-GB" sz="2800" dirty="0" err="1"/>
              <a:t>Æthelred</a:t>
            </a:r>
            <a:r>
              <a:rPr lang="en-GB" sz="2800" dirty="0"/>
              <a:t> and Queen </a:t>
            </a:r>
            <a:r>
              <a:rPr lang="en-GB" sz="2800" dirty="0" err="1"/>
              <a:t>Ælfflæd</a:t>
            </a:r>
            <a:r>
              <a:rPr lang="en-GB" sz="2800" dirty="0"/>
              <a:t> from the kingdom of Northumbria pay you a visit…</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13126" y="987574"/>
            <a:ext cx="5173731" cy="40527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Recorded Sound">
            <a:hlinkClick r:id="" action="ppaction://media"/>
            <a:extLst>
              <a:ext uri="{FF2B5EF4-FFF2-40B4-BE49-F238E27FC236}">
                <a16:creationId xmlns:a16="http://schemas.microsoft.com/office/drawing/2014/main" id="{EAD9574A-D77E-4257-9E2D-FEBF099CF5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32377" y="4633930"/>
            <a:ext cx="406400" cy="406400"/>
          </a:xfrm>
          <a:prstGeom prst="rect">
            <a:avLst/>
          </a:prstGeom>
        </p:spPr>
      </p:pic>
    </p:spTree>
    <p:extLst>
      <p:ext uri="{BB962C8B-B14F-4D97-AF65-F5344CB8AC3E}">
        <p14:creationId xmlns:p14="http://schemas.microsoft.com/office/powerpoint/2010/main" val="20997766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7000">
        <p159:morph option="byObject"/>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Witan</a:t>
            </a:r>
          </a:p>
        </p:txBody>
      </p:sp>
      <p:sp>
        <p:nvSpPr>
          <p:cNvPr id="3" name="Content Placeholder 2"/>
          <p:cNvSpPr>
            <a:spLocks noGrp="1"/>
          </p:cNvSpPr>
          <p:nvPr>
            <p:ph idx="1"/>
          </p:nvPr>
        </p:nvSpPr>
        <p:spPr>
          <a:solidFill>
            <a:schemeClr val="bg1">
              <a:alpha val="30000"/>
            </a:schemeClr>
          </a:solidFill>
        </p:spPr>
        <p:txBody>
          <a:bodyPr>
            <a:normAutofit/>
          </a:bodyPr>
          <a:lstStyle/>
          <a:p>
            <a:pPr marL="0" indent="0">
              <a:buNone/>
            </a:pPr>
            <a:r>
              <a:rPr lang="en-GB" dirty="0"/>
              <a:t>A Witan was the name that was given to a gathering of noblemen who met in order to advise the King. Only the land’s most powerful and important people were permitted to attend. These included ealdormen, thanes and senior clergy.</a:t>
            </a:r>
          </a:p>
          <a:p>
            <a:pPr marL="0" indent="0">
              <a:buNone/>
            </a:pPr>
            <a:endParaRPr lang="en-GB" dirty="0"/>
          </a:p>
        </p:txBody>
      </p:sp>
      <p:pic>
        <p:nvPicPr>
          <p:cNvPr id="4" name="Witan 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51470"/>
            <a:ext cx="609600" cy="609600"/>
          </a:xfrm>
          <a:prstGeom prst="rect">
            <a:avLst/>
          </a:prstGeom>
        </p:spPr>
      </p:pic>
    </p:spTree>
    <p:extLst>
      <p:ext uri="{BB962C8B-B14F-4D97-AF65-F5344CB8AC3E}">
        <p14:creationId xmlns:p14="http://schemas.microsoft.com/office/powerpoint/2010/main" val="22074863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1000">
        <p159:morph option="byObject"/>
      </p:transition>
    </mc:Choice>
    <mc:Fallback>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500"/>
                                        <p:tgtEl>
                                          <p:spTgt spid="3">
                                            <p:bg/>
                                          </p:spTgt>
                                        </p:tgtEl>
                                      </p:cBhvr>
                                    </p:animEffect>
                                  </p:childTnLst>
                                </p:cTn>
                              </p:par>
                            </p:childTnLst>
                          </p:cTn>
                        </p:par>
                        <p:par>
                          <p:cTn id="8" fill="hold">
                            <p:stCondLst>
                              <p:cond delay="500"/>
                            </p:stCondLst>
                            <p:childTnLst>
                              <p:par>
                                <p:cTn id="9" presetID="1" presetClass="mediacall" presetSubtype="0" fill="hold" nodeType="afterEffect">
                                  <p:stCondLst>
                                    <p:cond delay="1000"/>
                                  </p:stCondLst>
                                  <p:childTnLst>
                                    <p:cmd type="call" cmd="playFrom(0.0)">
                                      <p:cBhvr>
                                        <p:cTn id="10" dur="19775" fill="hold"/>
                                        <p:tgtEl>
                                          <p:spTgt spid="4"/>
                                        </p:tgtEl>
                                      </p:cBhvr>
                                    </p:cmd>
                                  </p:childTnLst>
                                </p:cTn>
                              </p:par>
                              <p:par>
                                <p:cTn id="11" presetID="22" presetClass="entr" presetSubtype="1"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up)">
                                      <p:cBhvr>
                                        <p:cTn id="13" dur="18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5487"/>
            <a:ext cx="8229600" cy="3024336"/>
          </a:xfrm>
          <a:solidFill>
            <a:schemeClr val="bg1">
              <a:alpha val="30000"/>
            </a:schemeClr>
          </a:solidFill>
        </p:spPr>
        <p:txBody>
          <a:bodyPr>
            <a:normAutofit/>
          </a:bodyPr>
          <a:lstStyle/>
          <a:p>
            <a:pPr marL="0" indent="0">
              <a:buNone/>
            </a:pPr>
            <a:r>
              <a:rPr lang="en-GB" dirty="0"/>
              <a:t>‘We wish to ally with you, in the hope to strengthen both of our kingdoms and to help defend one-another from invaders. What do you say?’.</a:t>
            </a:r>
          </a:p>
        </p:txBody>
      </p:sp>
      <p:sp>
        <p:nvSpPr>
          <p:cNvPr id="5" name="Content Placeholder 2"/>
          <p:cNvSpPr txBox="1">
            <a:spLocks/>
          </p:cNvSpPr>
          <p:nvPr/>
        </p:nvSpPr>
        <p:spPr>
          <a:xfrm>
            <a:off x="467544" y="2427734"/>
            <a:ext cx="8229600" cy="2016224"/>
          </a:xfrm>
          <a:prstGeom prst="rect">
            <a:avLst/>
          </a:prstGeom>
          <a:solidFill>
            <a:schemeClr val="bg1">
              <a:alpha val="3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a:t>Do we need them? Are they coming to us for help because they are weak? Should we invade them instead?</a:t>
            </a:r>
          </a:p>
        </p:txBody>
      </p:sp>
      <p:pic>
        <p:nvPicPr>
          <p:cNvPr id="2" name="Witan 20.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15586"/>
            <a:ext cx="609600" cy="609600"/>
          </a:xfrm>
          <a:prstGeom prst="rect">
            <a:avLst/>
          </a:prstGeom>
        </p:spPr>
      </p:pic>
    </p:spTree>
    <p:extLst>
      <p:ext uri="{BB962C8B-B14F-4D97-AF65-F5344CB8AC3E}">
        <p14:creationId xmlns:p14="http://schemas.microsoft.com/office/powerpoint/2010/main" val="974740693"/>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1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1000"/>
                                        <p:tgtEl>
                                          <p:spTgt spid="3">
                                            <p:txEl>
                                              <p:pRg st="0" end="0"/>
                                            </p:txEl>
                                          </p:spTgt>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5">
                                            <p:bg/>
                                          </p:spTgt>
                                        </p:tgtEl>
                                        <p:attrNameLst>
                                          <p:attrName>style.visibility</p:attrName>
                                        </p:attrNameLst>
                                      </p:cBhvr>
                                      <p:to>
                                        <p:strVal val="visible"/>
                                      </p:to>
                                    </p:set>
                                    <p:animEffect transition="in" filter="wipe(up)">
                                      <p:cBhvr>
                                        <p:cTn id="14" dur="1000"/>
                                        <p:tgtEl>
                                          <p:spTgt spid="5">
                                            <p:bg/>
                                          </p:spTgt>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1000"/>
                                        <p:tgtEl>
                                          <p:spTgt spid="5">
                                            <p:txEl>
                                              <p:pRg st="0" end="0"/>
                                            </p:txEl>
                                          </p:spTgt>
                                        </p:tgtEl>
                                      </p:cBhvr>
                                    </p:animEffect>
                                  </p:childTnLst>
                                </p:cTn>
                              </p:par>
                            </p:childTnLst>
                          </p:cTn>
                        </p:par>
                        <p:par>
                          <p:cTn id="18" fill="hold">
                            <p:stCondLst>
                              <p:cond delay="2000"/>
                            </p:stCondLst>
                            <p:childTnLst>
                              <p:par>
                                <p:cTn id="19" presetID="1" presetClass="mediacall" presetSubtype="0" fill="hold" nodeType="afterEffect">
                                  <p:stCondLst>
                                    <p:cond delay="0"/>
                                  </p:stCondLst>
                                  <p:childTnLst>
                                    <p:cmd type="call" cmd="playFrom(0.0)">
                                      <p:cBhvr>
                                        <p:cTn id="20" dur="234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3" grpId="0" build="p" animBg="1"/>
      <p:bldP spid="5"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Content Placeholder 2"/>
          <p:cNvSpPr txBox="1">
            <a:spLocks/>
          </p:cNvSpPr>
          <p:nvPr/>
        </p:nvSpPr>
        <p:spPr>
          <a:xfrm>
            <a:off x="102844" y="4118091"/>
            <a:ext cx="8229600" cy="864095"/>
          </a:xfrm>
          <a:prstGeom prst="rect">
            <a:avLst/>
          </a:prstGeom>
          <a:solidFill>
            <a:schemeClr val="bg1"/>
          </a:solidFill>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D: Their people are beyond furious. They reluctantly pay the ransom. The King and Queen are released… but they then declare war on you!!!			Thralls -300	Churls -300	Thanes -200	Enemy -1000</a:t>
            </a:r>
          </a:p>
        </p:txBody>
      </p:sp>
      <p:sp>
        <p:nvSpPr>
          <p:cNvPr id="8" name="Content Placeholder 2"/>
          <p:cNvSpPr txBox="1">
            <a:spLocks/>
          </p:cNvSpPr>
          <p:nvPr/>
        </p:nvSpPr>
        <p:spPr>
          <a:xfrm>
            <a:off x="107504" y="4118091"/>
            <a:ext cx="8229600" cy="1025409"/>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D: Take the King and Queen hostage and demand that Northumbria pay a large ransom to release them!</a:t>
            </a:r>
          </a:p>
        </p:txBody>
      </p:sp>
      <p:sp>
        <p:nvSpPr>
          <p:cNvPr id="18" name="Content Placeholder 2"/>
          <p:cNvSpPr txBox="1">
            <a:spLocks/>
          </p:cNvSpPr>
          <p:nvPr/>
        </p:nvSpPr>
        <p:spPr>
          <a:xfrm>
            <a:off x="122994" y="3014206"/>
            <a:ext cx="8229600" cy="864095"/>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C: Everyone is pleased with the alliance. There is a big celebration!	Thralls +150	Churls +150	Thanes +150	Ally +150</a:t>
            </a:r>
          </a:p>
        </p:txBody>
      </p:sp>
      <p:sp>
        <p:nvSpPr>
          <p:cNvPr id="7" name="Content Placeholder 2"/>
          <p:cNvSpPr txBox="1">
            <a:spLocks/>
          </p:cNvSpPr>
          <p:nvPr/>
        </p:nvSpPr>
        <p:spPr>
          <a:xfrm>
            <a:off x="107504" y="3003798"/>
            <a:ext cx="8229600" cy="1114292"/>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C: Agree to ally with them. This will surely benefit both of our settlements!</a:t>
            </a:r>
          </a:p>
        </p:txBody>
      </p:sp>
      <p:sp>
        <p:nvSpPr>
          <p:cNvPr id="17" name="Content Placeholder 2"/>
          <p:cNvSpPr txBox="1">
            <a:spLocks/>
          </p:cNvSpPr>
          <p:nvPr/>
        </p:nvSpPr>
        <p:spPr>
          <a:xfrm>
            <a:off x="108070" y="1844689"/>
            <a:ext cx="8229600" cy="864095"/>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B: Maybe this is true, but together, we would have been much stronger…	Thralls -50	Churls -50	Thanes -50</a:t>
            </a:r>
          </a:p>
        </p:txBody>
      </p:sp>
      <p:sp>
        <p:nvSpPr>
          <p:cNvPr id="6" name="Content Placeholder 2"/>
          <p:cNvSpPr txBox="1">
            <a:spLocks/>
          </p:cNvSpPr>
          <p:nvPr/>
        </p:nvSpPr>
        <p:spPr>
          <a:xfrm>
            <a:off x="107504" y="1851669"/>
            <a:ext cx="8229600" cy="1152129"/>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B: Refuse to ally with them. Tell them that we don’t need anyone else, we can defend ourselves without anyone else’s help!</a:t>
            </a:r>
          </a:p>
          <a:p>
            <a:pPr marL="0" indent="0">
              <a:buNone/>
            </a:pPr>
            <a:endParaRPr lang="en-GB" sz="2400" dirty="0"/>
          </a:p>
        </p:txBody>
      </p:sp>
      <p:sp>
        <p:nvSpPr>
          <p:cNvPr id="16" name="Content Placeholder 2"/>
          <p:cNvSpPr txBox="1">
            <a:spLocks/>
          </p:cNvSpPr>
          <p:nvPr/>
        </p:nvSpPr>
        <p:spPr>
          <a:xfrm>
            <a:off x="107504" y="699542"/>
            <a:ext cx="8229600" cy="864095"/>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A: They agree to your terms…although they are not best pleased.	Thralls +0	Churls +0	Thanes +100	Ally -50</a:t>
            </a:r>
          </a:p>
        </p:txBody>
      </p:sp>
      <p:sp>
        <p:nvSpPr>
          <p:cNvPr id="3" name="Content Placeholder 2"/>
          <p:cNvSpPr>
            <a:spLocks noGrp="1"/>
          </p:cNvSpPr>
          <p:nvPr>
            <p:ph idx="1"/>
          </p:nvPr>
        </p:nvSpPr>
        <p:spPr>
          <a:xfrm>
            <a:off x="107504" y="699542"/>
            <a:ext cx="8229600" cy="1145147"/>
          </a:xfrm>
          <a:solidFill>
            <a:schemeClr val="bg1"/>
          </a:solidFill>
        </p:spPr>
        <p:txBody>
          <a:bodyPr>
            <a:normAutofit/>
          </a:bodyPr>
          <a:lstStyle/>
          <a:p>
            <a:pPr marL="0" indent="0">
              <a:buNone/>
            </a:pPr>
            <a:r>
              <a:rPr lang="en-GB" sz="2400" dirty="0"/>
              <a:t>A: Agree to ally, but demand tribute from them as they are clearly begging for your help?</a:t>
            </a:r>
          </a:p>
          <a:p>
            <a:pPr marL="0" indent="0">
              <a:buNone/>
            </a:pPr>
            <a:endParaRPr lang="en-GB" sz="2400" dirty="0"/>
          </a:p>
        </p:txBody>
      </p:sp>
      <p:sp>
        <p:nvSpPr>
          <p:cNvPr id="10" name="Content Placeholder 2" title="A Button"/>
          <p:cNvSpPr txBox="1">
            <a:spLocks/>
          </p:cNvSpPr>
          <p:nvPr/>
        </p:nvSpPr>
        <p:spPr>
          <a:xfrm>
            <a:off x="8337104" y="699542"/>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A</a:t>
            </a:r>
          </a:p>
        </p:txBody>
      </p:sp>
      <p:sp>
        <p:nvSpPr>
          <p:cNvPr id="11" name="Content Placeholder 2"/>
          <p:cNvSpPr txBox="1">
            <a:spLocks/>
          </p:cNvSpPr>
          <p:nvPr/>
        </p:nvSpPr>
        <p:spPr>
          <a:xfrm>
            <a:off x="8337104" y="1844690"/>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B</a:t>
            </a:r>
          </a:p>
        </p:txBody>
      </p:sp>
      <p:sp>
        <p:nvSpPr>
          <p:cNvPr id="12" name="Content Placeholder 2"/>
          <p:cNvSpPr txBox="1">
            <a:spLocks/>
          </p:cNvSpPr>
          <p:nvPr/>
        </p:nvSpPr>
        <p:spPr>
          <a:xfrm>
            <a:off x="8337104" y="3003798"/>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C</a:t>
            </a:r>
          </a:p>
        </p:txBody>
      </p:sp>
      <p:sp>
        <p:nvSpPr>
          <p:cNvPr id="13" name="Content Placeholder 2"/>
          <p:cNvSpPr txBox="1">
            <a:spLocks/>
          </p:cNvSpPr>
          <p:nvPr/>
        </p:nvSpPr>
        <p:spPr>
          <a:xfrm>
            <a:off x="8337104" y="4118090"/>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D</a:t>
            </a:r>
          </a:p>
        </p:txBody>
      </p:sp>
      <p:pic>
        <p:nvPicPr>
          <p:cNvPr id="4" name="Recorded Sound">
            <a:hlinkClick r:id="" action="ppaction://media"/>
            <a:extLst>
              <a:ext uri="{FF2B5EF4-FFF2-40B4-BE49-F238E27FC236}">
                <a16:creationId xmlns:a16="http://schemas.microsoft.com/office/drawing/2014/main" id="{6CECEB7C-3851-4926-9AFF-28D1C77837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79856" y="115498"/>
            <a:ext cx="406400" cy="406400"/>
          </a:xfrm>
          <a:prstGeom prst="rect">
            <a:avLst/>
          </a:prstGeom>
        </p:spPr>
      </p:pic>
    </p:spTree>
    <p:extLst>
      <p:ext uri="{BB962C8B-B14F-4D97-AF65-F5344CB8AC3E}">
        <p14:creationId xmlns:p14="http://schemas.microsoft.com/office/powerpoint/2010/main" val="158763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8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3">
                                            <p:txEl>
                                              <p:pRg st="0" end="0"/>
                                            </p:txEl>
                                          </p:spTgt>
                                        </p:tgtEl>
                                      </p:cBhvr>
                                    </p:animEffect>
                                    <p:set>
                                      <p:cBhvr>
                                        <p:cTn id="12" dur="1" fill="hold">
                                          <p:stCondLst>
                                            <p:cond delay="999"/>
                                          </p:stCondLst>
                                        </p:cTn>
                                        <p:tgtEl>
                                          <p:spTgt spid="3">
                                            <p:txEl>
                                              <p:pRg st="0" end="0"/>
                                            </p:txEl>
                                          </p:spTgt>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hammer.wav"/>
                                        </p:tgtEl>
                                      </p:cMediaNode>
                                    </p:audio>
                                  </p:subTnLst>
                                </p:cTn>
                              </p:par>
                              <p:par>
                                <p:cTn id="13" presetID="10" presetClass="exit" presetSubtype="0" fill="hold" grpId="0" nodeType="withEffect">
                                  <p:stCondLst>
                                    <p:cond delay="0"/>
                                  </p:stCondLst>
                                  <p:childTnLst>
                                    <p:animEffect transition="out" filter="fade">
                                      <p:cBhvr>
                                        <p:cTn id="14" dur="1000"/>
                                        <p:tgtEl>
                                          <p:spTgt spid="3">
                                            <p:bg/>
                                          </p:spTgt>
                                        </p:tgtEl>
                                      </p:cBhvr>
                                    </p:animEffect>
                                    <p:set>
                                      <p:cBhvr>
                                        <p:cTn id="15" dur="1" fill="hold">
                                          <p:stCondLst>
                                            <p:cond delay="999"/>
                                          </p:stCondLst>
                                        </p:cTn>
                                        <p:tgtEl>
                                          <p:spTgt spid="3">
                                            <p:bg/>
                                          </p:spTgt>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3"/>
                  </p:tgtEl>
                </p:cond>
              </p:nextCondLst>
            </p:seq>
            <p:audio>
              <p:cMediaNode vol="80000">
                <p:cTn id="34" fill="hold" display="0">
                  <p:stCondLst>
                    <p:cond delay="indefinite"/>
                  </p:stCondLst>
                  <p:endCondLst>
                    <p:cond evt="onStopAudio" delay="0">
                      <p:tgtEl>
                        <p:sldTgt/>
                      </p:tgtEl>
                    </p:cond>
                  </p:endCondLst>
                </p:cTn>
                <p:tgtEl>
                  <p:spTgt spid="4"/>
                </p:tgtEl>
              </p:cMediaNode>
            </p:audio>
          </p:childTnLst>
        </p:cTn>
      </p:par>
    </p:tnLst>
    <p:bldLst>
      <p:bldP spid="8" grpId="0" animBg="1"/>
      <p:bldP spid="7" grpId="0" animBg="1"/>
      <p:bldP spid="6" grpId="0" animBg="1"/>
      <p:bldP spid="3" grpId="0" build="p"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857250"/>
          </a:xfrm>
        </p:spPr>
        <p:txBody>
          <a:bodyPr>
            <a:noAutofit/>
          </a:bodyPr>
          <a:lstStyle/>
          <a:p>
            <a:r>
              <a:rPr lang="en-GB" sz="2800" dirty="0"/>
              <a:t>Raiders from the north arrive on your shores, plundering your villages and churches…</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01233" y="987574"/>
            <a:ext cx="7197517" cy="40527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Recorded Sound">
            <a:hlinkClick r:id="" action="ppaction://media"/>
            <a:extLst>
              <a:ext uri="{FF2B5EF4-FFF2-40B4-BE49-F238E27FC236}">
                <a16:creationId xmlns:a16="http://schemas.microsoft.com/office/drawing/2014/main" id="{A289501C-1B62-47DE-96DE-EA898E7B03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7144" y="4720771"/>
            <a:ext cx="406400" cy="406400"/>
          </a:xfrm>
          <a:prstGeom prst="rect">
            <a:avLst/>
          </a:prstGeom>
        </p:spPr>
      </p:pic>
    </p:spTree>
    <p:extLst>
      <p:ext uri="{BB962C8B-B14F-4D97-AF65-F5344CB8AC3E}">
        <p14:creationId xmlns:p14="http://schemas.microsoft.com/office/powerpoint/2010/main" val="15661295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7000">
        <p159:morph option="byObject"/>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5487"/>
            <a:ext cx="8229600" cy="1656183"/>
          </a:xfrm>
          <a:solidFill>
            <a:schemeClr val="bg1">
              <a:alpha val="30000"/>
            </a:schemeClr>
          </a:solidFill>
        </p:spPr>
        <p:txBody>
          <a:bodyPr>
            <a:normAutofit/>
          </a:bodyPr>
          <a:lstStyle/>
          <a:p>
            <a:pPr marL="0" indent="0">
              <a:buNone/>
            </a:pPr>
            <a:r>
              <a:rPr lang="en-GB" dirty="0"/>
              <a:t>We need to fight off this new threat to our Kingdom! Assemble an army and return them to the sea!</a:t>
            </a:r>
          </a:p>
        </p:txBody>
      </p:sp>
      <p:sp>
        <p:nvSpPr>
          <p:cNvPr id="5" name="Content Placeholder 2"/>
          <p:cNvSpPr txBox="1">
            <a:spLocks/>
          </p:cNvSpPr>
          <p:nvPr/>
        </p:nvSpPr>
        <p:spPr>
          <a:xfrm>
            <a:off x="467544" y="2067694"/>
            <a:ext cx="8229600" cy="2376264"/>
          </a:xfrm>
          <a:prstGeom prst="rect">
            <a:avLst/>
          </a:prstGeom>
          <a:solidFill>
            <a:schemeClr val="bg1">
              <a:alpha val="3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a:t>How will we fight these raiders when they appear without warning, and leave so quickly? An army would be too slow to react to such a threat?</a:t>
            </a:r>
          </a:p>
        </p:txBody>
      </p:sp>
      <p:pic>
        <p:nvPicPr>
          <p:cNvPr id="2" name="Witan 2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51470"/>
            <a:ext cx="609600" cy="609600"/>
          </a:xfrm>
          <a:prstGeom prst="rect">
            <a:avLst/>
          </a:prstGeom>
        </p:spPr>
      </p:pic>
    </p:spTree>
    <p:extLst>
      <p:ext uri="{BB962C8B-B14F-4D97-AF65-F5344CB8AC3E}">
        <p14:creationId xmlns:p14="http://schemas.microsoft.com/office/powerpoint/2010/main" val="694654127"/>
      </p:ext>
    </p:extLst>
  </p:cSld>
  <p:clrMapOvr>
    <a:masterClrMapping/>
  </p:clrMapOvr>
  <mc:AlternateContent xmlns:mc="http://schemas.openxmlformats.org/markup-compatibility/2006">
    <mc:Choice xmlns:p14="http://schemas.microsoft.com/office/powerpoint/2010/main" Requires="p14">
      <p:transition spd="slow" p14:dur="2000" advTm="12000"/>
    </mc:Choice>
    <mc:Fallback>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1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1000"/>
                                        <p:tgtEl>
                                          <p:spTgt spid="3">
                                            <p:txEl>
                                              <p:pRg st="0" end="0"/>
                                            </p:txEl>
                                          </p:spTgt>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5">
                                            <p:bg/>
                                          </p:spTgt>
                                        </p:tgtEl>
                                        <p:attrNameLst>
                                          <p:attrName>style.visibility</p:attrName>
                                        </p:attrNameLst>
                                      </p:cBhvr>
                                      <p:to>
                                        <p:strVal val="visible"/>
                                      </p:to>
                                    </p:set>
                                    <p:animEffect transition="in" filter="wipe(up)">
                                      <p:cBhvr>
                                        <p:cTn id="14" dur="1000"/>
                                        <p:tgtEl>
                                          <p:spTgt spid="5">
                                            <p:bg/>
                                          </p:spTgt>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1000"/>
                                        <p:tgtEl>
                                          <p:spTgt spid="5">
                                            <p:txEl>
                                              <p:pRg st="0" end="0"/>
                                            </p:txEl>
                                          </p:spTgt>
                                        </p:tgtEl>
                                      </p:cBhvr>
                                    </p:animEffect>
                                  </p:childTnLst>
                                </p:cTn>
                              </p:par>
                            </p:childTnLst>
                          </p:cTn>
                        </p:par>
                        <p:par>
                          <p:cTn id="18" fill="hold">
                            <p:stCondLst>
                              <p:cond delay="2000"/>
                            </p:stCondLst>
                            <p:childTnLst>
                              <p:par>
                                <p:cTn id="19" presetID="1" presetClass="mediacall" presetSubtype="0" fill="hold" nodeType="afterEffect">
                                  <p:stCondLst>
                                    <p:cond delay="0"/>
                                  </p:stCondLst>
                                  <p:childTnLst>
                                    <p:cmd type="call" cmd="playFrom(0.0)">
                                      <p:cBhvr>
                                        <p:cTn id="20" dur="19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3" grpId="0" build="p" animBg="1"/>
      <p:bldP spid="5"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Content Placeholder 2"/>
          <p:cNvSpPr txBox="1">
            <a:spLocks/>
          </p:cNvSpPr>
          <p:nvPr/>
        </p:nvSpPr>
        <p:spPr>
          <a:xfrm>
            <a:off x="102844" y="4118091"/>
            <a:ext cx="8229600" cy="864095"/>
          </a:xfrm>
          <a:prstGeom prst="rect">
            <a:avLst/>
          </a:prstGeom>
          <a:solidFill>
            <a:schemeClr val="bg1"/>
          </a:solidFill>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D: It works! The raiders are happy to leave with the silver. Although the Thanes have to pay the majority of the silver... 		</a:t>
            </a:r>
          </a:p>
          <a:p>
            <a:pPr marL="0" indent="0">
              <a:buNone/>
            </a:pPr>
            <a:r>
              <a:rPr lang="en-GB" sz="2400" dirty="0"/>
              <a:t>Thralls +100	Churls +100	Thanes +50</a:t>
            </a:r>
          </a:p>
        </p:txBody>
      </p:sp>
      <p:sp>
        <p:nvSpPr>
          <p:cNvPr id="17" name="Content Placeholder 2"/>
          <p:cNvSpPr txBox="1">
            <a:spLocks/>
          </p:cNvSpPr>
          <p:nvPr/>
        </p:nvSpPr>
        <p:spPr>
          <a:xfrm>
            <a:off x="108070" y="1844689"/>
            <a:ext cx="8229600" cy="864095"/>
          </a:xfrm>
          <a:prstGeom prst="rect">
            <a:avLst/>
          </a:prstGeom>
          <a:solidFill>
            <a:schemeClr val="bg1"/>
          </a:solidFill>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B: This is a great idea! The soldiers hide where they can, and when the raiders enter, they ambush them and cut them down!	Thralls +200	Churls +200	Thanes +200</a:t>
            </a:r>
          </a:p>
        </p:txBody>
      </p:sp>
      <p:sp>
        <p:nvSpPr>
          <p:cNvPr id="6" name="Content Placeholder 2"/>
          <p:cNvSpPr txBox="1">
            <a:spLocks/>
          </p:cNvSpPr>
          <p:nvPr/>
        </p:nvSpPr>
        <p:spPr>
          <a:xfrm>
            <a:off x="107504" y="1851669"/>
            <a:ext cx="8229600" cy="1152129"/>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B: Divide your men into small units that can defend the towns and churches.</a:t>
            </a:r>
          </a:p>
        </p:txBody>
      </p:sp>
      <p:sp>
        <p:nvSpPr>
          <p:cNvPr id="8" name="Content Placeholder 2"/>
          <p:cNvSpPr txBox="1">
            <a:spLocks/>
          </p:cNvSpPr>
          <p:nvPr/>
        </p:nvSpPr>
        <p:spPr>
          <a:xfrm>
            <a:off x="122994" y="4037433"/>
            <a:ext cx="8229600" cy="1025409"/>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D: Place a messenger in every village and church, ready to offer the raiders silver in return for them leaving quietly!</a:t>
            </a:r>
          </a:p>
        </p:txBody>
      </p:sp>
      <p:sp>
        <p:nvSpPr>
          <p:cNvPr id="18" name="Content Placeholder 2"/>
          <p:cNvSpPr txBox="1">
            <a:spLocks/>
          </p:cNvSpPr>
          <p:nvPr/>
        </p:nvSpPr>
        <p:spPr>
          <a:xfrm>
            <a:off x="122994" y="3014206"/>
            <a:ext cx="8229600" cy="864095"/>
          </a:xfrm>
          <a:prstGeom prst="rect">
            <a:avLst/>
          </a:prstGeom>
          <a:solidFill>
            <a:schemeClr val="bg1"/>
          </a:solidFill>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3400" dirty="0"/>
              <a:t>C: This costs an absolute fortune! The army are put to sea, and the raiders are very much up for this fight! The raiders seem to have much better ships and are apparently quite good at fighting at sea! Most of the fleet is destroyed. Many men are lost. </a:t>
            </a:r>
          </a:p>
          <a:p>
            <a:pPr marL="0" indent="0">
              <a:buNone/>
            </a:pPr>
            <a:r>
              <a:rPr lang="en-GB" sz="2400" dirty="0"/>
              <a:t>Thralls -600		Churls -400		Thanes -300</a:t>
            </a:r>
          </a:p>
        </p:txBody>
      </p:sp>
      <p:sp>
        <p:nvSpPr>
          <p:cNvPr id="7" name="Content Placeholder 2"/>
          <p:cNvSpPr txBox="1">
            <a:spLocks/>
          </p:cNvSpPr>
          <p:nvPr/>
        </p:nvSpPr>
        <p:spPr>
          <a:xfrm>
            <a:off x="107504" y="3003798"/>
            <a:ext cx="8229600" cy="1114292"/>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C: Build ships and attempt to intercept the raiders at sea!</a:t>
            </a:r>
          </a:p>
        </p:txBody>
      </p:sp>
      <p:sp>
        <p:nvSpPr>
          <p:cNvPr id="16" name="Content Placeholder 2"/>
          <p:cNvSpPr txBox="1">
            <a:spLocks/>
          </p:cNvSpPr>
          <p:nvPr/>
        </p:nvSpPr>
        <p:spPr>
          <a:xfrm>
            <a:off x="107504" y="699542"/>
            <a:ext cx="8229600" cy="864095"/>
          </a:xfrm>
          <a:prstGeom prst="rect">
            <a:avLst/>
          </a:prstGeom>
          <a:solidFill>
            <a:schemeClr val="bg1"/>
          </a:solidFill>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A: The army costs an absolute fortune to assemble. The raiders see the army, and simply sail past and raid villages and churches just far enough away… Thralls -100	Churls -100	Thanes -100</a:t>
            </a:r>
          </a:p>
        </p:txBody>
      </p:sp>
      <p:sp>
        <p:nvSpPr>
          <p:cNvPr id="3" name="Content Placeholder 2"/>
          <p:cNvSpPr>
            <a:spLocks noGrp="1"/>
          </p:cNvSpPr>
          <p:nvPr>
            <p:ph idx="1"/>
          </p:nvPr>
        </p:nvSpPr>
        <p:spPr>
          <a:xfrm>
            <a:off x="107504" y="699542"/>
            <a:ext cx="8229600" cy="1145147"/>
          </a:xfrm>
          <a:solidFill>
            <a:schemeClr val="bg1"/>
          </a:solidFill>
        </p:spPr>
        <p:txBody>
          <a:bodyPr>
            <a:normAutofit/>
          </a:bodyPr>
          <a:lstStyle/>
          <a:p>
            <a:pPr marL="0" indent="0">
              <a:buNone/>
            </a:pPr>
            <a:r>
              <a:rPr lang="en-GB" sz="2400" dirty="0"/>
              <a:t>A: Create a show of force! Assemble the largest army you can muster and have it formed on the highest hill along the coast!</a:t>
            </a:r>
          </a:p>
          <a:p>
            <a:pPr marL="0" indent="0">
              <a:buNone/>
            </a:pPr>
            <a:endParaRPr lang="en-GB" sz="2400" dirty="0"/>
          </a:p>
        </p:txBody>
      </p:sp>
      <p:sp>
        <p:nvSpPr>
          <p:cNvPr id="10" name="Content Placeholder 2" title="A Button"/>
          <p:cNvSpPr txBox="1">
            <a:spLocks/>
          </p:cNvSpPr>
          <p:nvPr/>
        </p:nvSpPr>
        <p:spPr>
          <a:xfrm>
            <a:off x="8337104" y="699542"/>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A</a:t>
            </a:r>
          </a:p>
        </p:txBody>
      </p:sp>
      <p:sp>
        <p:nvSpPr>
          <p:cNvPr id="11" name="Content Placeholder 2"/>
          <p:cNvSpPr txBox="1">
            <a:spLocks/>
          </p:cNvSpPr>
          <p:nvPr/>
        </p:nvSpPr>
        <p:spPr>
          <a:xfrm>
            <a:off x="8337104" y="1844690"/>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B</a:t>
            </a:r>
          </a:p>
        </p:txBody>
      </p:sp>
      <p:sp>
        <p:nvSpPr>
          <p:cNvPr id="12" name="Content Placeholder 2"/>
          <p:cNvSpPr txBox="1">
            <a:spLocks/>
          </p:cNvSpPr>
          <p:nvPr/>
        </p:nvSpPr>
        <p:spPr>
          <a:xfrm>
            <a:off x="8337104" y="3003798"/>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C</a:t>
            </a:r>
          </a:p>
        </p:txBody>
      </p:sp>
      <p:sp>
        <p:nvSpPr>
          <p:cNvPr id="13" name="Content Placeholder 2"/>
          <p:cNvSpPr txBox="1">
            <a:spLocks/>
          </p:cNvSpPr>
          <p:nvPr/>
        </p:nvSpPr>
        <p:spPr>
          <a:xfrm>
            <a:off x="8337104" y="4118090"/>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D</a:t>
            </a:r>
          </a:p>
        </p:txBody>
      </p:sp>
      <p:pic>
        <p:nvPicPr>
          <p:cNvPr id="4" name="Recorded Sound">
            <a:hlinkClick r:id="" action="ppaction://media"/>
            <a:extLst>
              <a:ext uri="{FF2B5EF4-FFF2-40B4-BE49-F238E27FC236}">
                <a16:creationId xmlns:a16="http://schemas.microsoft.com/office/drawing/2014/main" id="{29B25FA4-0440-48AB-9910-E4FC737021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7600" y="49614"/>
            <a:ext cx="406400" cy="406400"/>
          </a:xfrm>
          <a:prstGeom prst="rect">
            <a:avLst/>
          </a:prstGeom>
        </p:spPr>
      </p:pic>
    </p:spTree>
    <p:extLst>
      <p:ext uri="{BB962C8B-B14F-4D97-AF65-F5344CB8AC3E}">
        <p14:creationId xmlns:p14="http://schemas.microsoft.com/office/powerpoint/2010/main" val="156516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7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3">
                                            <p:txEl>
                                              <p:pRg st="0" end="0"/>
                                            </p:txEl>
                                          </p:spTgt>
                                        </p:tgtEl>
                                      </p:cBhvr>
                                    </p:animEffect>
                                    <p:set>
                                      <p:cBhvr>
                                        <p:cTn id="12" dur="1" fill="hold">
                                          <p:stCondLst>
                                            <p:cond delay="999"/>
                                          </p:stCondLst>
                                        </p:cTn>
                                        <p:tgtEl>
                                          <p:spTgt spid="3">
                                            <p:txEl>
                                              <p:pRg st="0" end="0"/>
                                            </p:txEl>
                                          </p:spTgt>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hammer.wav"/>
                                        </p:tgtEl>
                                      </p:cMediaNode>
                                    </p:audio>
                                  </p:subTnLst>
                                </p:cTn>
                              </p:par>
                              <p:par>
                                <p:cTn id="13" presetID="10" presetClass="exit" presetSubtype="0" fill="hold" grpId="0" nodeType="withEffect">
                                  <p:stCondLst>
                                    <p:cond delay="0"/>
                                  </p:stCondLst>
                                  <p:childTnLst>
                                    <p:animEffect transition="out" filter="fade">
                                      <p:cBhvr>
                                        <p:cTn id="14" dur="1000"/>
                                        <p:tgtEl>
                                          <p:spTgt spid="3">
                                            <p:bg/>
                                          </p:spTgt>
                                        </p:tgtEl>
                                      </p:cBhvr>
                                    </p:animEffect>
                                    <p:set>
                                      <p:cBhvr>
                                        <p:cTn id="15" dur="1" fill="hold">
                                          <p:stCondLst>
                                            <p:cond delay="999"/>
                                          </p:stCondLst>
                                        </p:cTn>
                                        <p:tgtEl>
                                          <p:spTgt spid="3">
                                            <p:bg/>
                                          </p:spTgt>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3"/>
                  </p:tgtEl>
                </p:cond>
              </p:nextCondLst>
            </p:seq>
            <p:audio>
              <p:cMediaNode vol="80000">
                <p:cTn id="3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7" grpId="0" animBg="1"/>
      <p:bldP spid="3" grpId="0" build="p"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857250"/>
          </a:xfrm>
        </p:spPr>
        <p:txBody>
          <a:bodyPr>
            <a:noAutofit/>
          </a:bodyPr>
          <a:lstStyle/>
          <a:p>
            <a:r>
              <a:rPr lang="en-GB" sz="2800" dirty="0"/>
              <a:t>It looks as though the raiders will keep on returning. These ‘Vikings’ need to be dealt with…</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99594" y="988728"/>
            <a:ext cx="7200796" cy="4050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Recorded Sound">
            <a:hlinkClick r:id="" action="ppaction://media"/>
            <a:extLst>
              <a:ext uri="{FF2B5EF4-FFF2-40B4-BE49-F238E27FC236}">
                <a16:creationId xmlns:a16="http://schemas.microsoft.com/office/drawing/2014/main" id="{29F3F059-596B-44BC-87AF-F5E9D164CA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7144" y="4681761"/>
            <a:ext cx="406400" cy="406400"/>
          </a:xfrm>
          <a:prstGeom prst="rect">
            <a:avLst/>
          </a:prstGeom>
        </p:spPr>
      </p:pic>
    </p:spTree>
    <p:extLst>
      <p:ext uri="{BB962C8B-B14F-4D97-AF65-F5344CB8AC3E}">
        <p14:creationId xmlns:p14="http://schemas.microsoft.com/office/powerpoint/2010/main" val="32330986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8000">
        <p159:morph option="byObject"/>
      </p:transition>
    </mc:Choice>
    <mc:Fallback>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5487"/>
            <a:ext cx="8229600" cy="3024336"/>
          </a:xfrm>
          <a:solidFill>
            <a:schemeClr val="bg1">
              <a:alpha val="30000"/>
            </a:schemeClr>
          </a:solidFill>
        </p:spPr>
        <p:txBody>
          <a:bodyPr>
            <a:normAutofit/>
          </a:bodyPr>
          <a:lstStyle/>
          <a:p>
            <a:pPr marL="0" indent="0">
              <a:buNone/>
            </a:pPr>
            <a:r>
              <a:rPr lang="en-GB" dirty="0"/>
              <a:t>The Vikings are coming in bigger ships and in much greater numbers. They will soon be a match for any size of army that you can muster…</a:t>
            </a:r>
          </a:p>
          <a:p>
            <a:pPr marL="0" indent="0">
              <a:buNone/>
            </a:pPr>
            <a:endParaRPr lang="en-GB" dirty="0"/>
          </a:p>
        </p:txBody>
      </p:sp>
      <p:sp>
        <p:nvSpPr>
          <p:cNvPr id="5" name="Content Placeholder 2"/>
          <p:cNvSpPr txBox="1">
            <a:spLocks/>
          </p:cNvSpPr>
          <p:nvPr/>
        </p:nvSpPr>
        <p:spPr>
          <a:xfrm>
            <a:off x="467544" y="2499742"/>
            <a:ext cx="8229600" cy="1944216"/>
          </a:xfrm>
          <a:prstGeom prst="rect">
            <a:avLst/>
          </a:prstGeom>
          <a:solidFill>
            <a:schemeClr val="bg1">
              <a:alpha val="3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a:t>What can we do to stop them? Is there anything we CAN do to stop them? We need HELP!!!</a:t>
            </a:r>
          </a:p>
        </p:txBody>
      </p:sp>
      <p:pic>
        <p:nvPicPr>
          <p:cNvPr id="2" name="Witan 2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5182" y="51470"/>
            <a:ext cx="609600" cy="609600"/>
          </a:xfrm>
          <a:prstGeom prst="rect">
            <a:avLst/>
          </a:prstGeom>
        </p:spPr>
      </p:pic>
    </p:spTree>
    <p:extLst>
      <p:ext uri="{BB962C8B-B14F-4D97-AF65-F5344CB8AC3E}">
        <p14:creationId xmlns:p14="http://schemas.microsoft.com/office/powerpoint/2010/main" val="3672841144"/>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1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1000"/>
                                        <p:tgtEl>
                                          <p:spTgt spid="3">
                                            <p:txEl>
                                              <p:pRg st="0" end="0"/>
                                            </p:txEl>
                                          </p:spTgt>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5">
                                            <p:bg/>
                                          </p:spTgt>
                                        </p:tgtEl>
                                        <p:attrNameLst>
                                          <p:attrName>style.visibility</p:attrName>
                                        </p:attrNameLst>
                                      </p:cBhvr>
                                      <p:to>
                                        <p:strVal val="visible"/>
                                      </p:to>
                                    </p:set>
                                    <p:animEffect transition="in" filter="wipe(up)">
                                      <p:cBhvr>
                                        <p:cTn id="14" dur="1000"/>
                                        <p:tgtEl>
                                          <p:spTgt spid="5">
                                            <p:bg/>
                                          </p:spTgt>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1000"/>
                                        <p:tgtEl>
                                          <p:spTgt spid="5">
                                            <p:txEl>
                                              <p:pRg st="0" end="0"/>
                                            </p:txEl>
                                          </p:spTgt>
                                        </p:tgtEl>
                                      </p:cBhvr>
                                    </p:animEffect>
                                  </p:childTnLst>
                                </p:cTn>
                              </p:par>
                            </p:childTnLst>
                          </p:cTn>
                        </p:par>
                        <p:par>
                          <p:cTn id="18" fill="hold">
                            <p:stCondLst>
                              <p:cond delay="2000"/>
                            </p:stCondLst>
                            <p:childTnLst>
                              <p:par>
                                <p:cTn id="19" presetID="1" presetClass="mediacall" presetSubtype="0" fill="hold" nodeType="afterEffect">
                                  <p:stCondLst>
                                    <p:cond delay="0"/>
                                  </p:stCondLst>
                                  <p:childTnLst>
                                    <p:cmd type="call" cmd="playFrom(0.0)">
                                      <p:cBhvr>
                                        <p:cTn id="20" dur="199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3" grpId="0" build="p" animBg="1"/>
      <p:bldP spid="5"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Content Placeholder 2"/>
          <p:cNvSpPr txBox="1">
            <a:spLocks/>
          </p:cNvSpPr>
          <p:nvPr/>
        </p:nvSpPr>
        <p:spPr>
          <a:xfrm>
            <a:off x="102844" y="4118091"/>
            <a:ext cx="8229600" cy="864095"/>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D: Nobody is overly happy about this. Especially the Thanes who's land it is…	Thralls -100	Churls -200	Thanes -400</a:t>
            </a:r>
          </a:p>
        </p:txBody>
      </p:sp>
      <p:sp>
        <p:nvSpPr>
          <p:cNvPr id="8" name="Content Placeholder 2"/>
          <p:cNvSpPr txBox="1">
            <a:spLocks/>
          </p:cNvSpPr>
          <p:nvPr/>
        </p:nvSpPr>
        <p:spPr>
          <a:xfrm>
            <a:off x="107504" y="4118091"/>
            <a:ext cx="8229600" cy="1025409"/>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D: Offer the Vikings some land, so that they can stay and farm the fertile soil.</a:t>
            </a:r>
          </a:p>
        </p:txBody>
      </p:sp>
      <p:sp>
        <p:nvSpPr>
          <p:cNvPr id="18" name="Content Placeholder 2"/>
          <p:cNvSpPr txBox="1">
            <a:spLocks/>
          </p:cNvSpPr>
          <p:nvPr/>
        </p:nvSpPr>
        <p:spPr>
          <a:xfrm>
            <a:off x="122994" y="3014206"/>
            <a:ext cx="8229600" cy="864095"/>
          </a:xfrm>
          <a:prstGeom prst="rect">
            <a:avLst/>
          </a:prstGeom>
          <a:solidFill>
            <a:schemeClr val="bg1"/>
          </a:solidFill>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C: Although expensive, on the whole, it works. It slows the Vikings down from their usual hit and run tactics!	Thralls +200	Churls +200	Thanes -100</a:t>
            </a:r>
          </a:p>
        </p:txBody>
      </p:sp>
      <p:sp>
        <p:nvSpPr>
          <p:cNvPr id="17" name="Content Placeholder 2"/>
          <p:cNvSpPr txBox="1">
            <a:spLocks/>
          </p:cNvSpPr>
          <p:nvPr/>
        </p:nvSpPr>
        <p:spPr>
          <a:xfrm>
            <a:off x="108070" y="1844689"/>
            <a:ext cx="8229600" cy="864095"/>
          </a:xfrm>
          <a:prstGeom prst="rect">
            <a:avLst/>
          </a:prstGeom>
          <a:solidFill>
            <a:schemeClr val="bg1"/>
          </a:solidFill>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B: There is a huge battle which is very close indeed. Both sides fight with similar skill and with similar weapons. The loss of life is appalling…	Thralls -800	Churls -700	Thanes -500</a:t>
            </a:r>
          </a:p>
        </p:txBody>
      </p:sp>
      <p:sp>
        <p:nvSpPr>
          <p:cNvPr id="6" name="Content Placeholder 2"/>
          <p:cNvSpPr txBox="1">
            <a:spLocks/>
          </p:cNvSpPr>
          <p:nvPr/>
        </p:nvSpPr>
        <p:spPr>
          <a:xfrm>
            <a:off x="107504" y="1851669"/>
            <a:ext cx="8229600" cy="1152129"/>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B: Lure them into a pitched battle, where as many Vikings as possible will get together to fight your army.</a:t>
            </a:r>
          </a:p>
        </p:txBody>
      </p:sp>
      <p:sp>
        <p:nvSpPr>
          <p:cNvPr id="16" name="Content Placeholder 2"/>
          <p:cNvSpPr txBox="1">
            <a:spLocks/>
          </p:cNvSpPr>
          <p:nvPr/>
        </p:nvSpPr>
        <p:spPr>
          <a:xfrm>
            <a:off x="107504" y="699542"/>
            <a:ext cx="8229600" cy="864095"/>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t>A: This approach keeps your people alive, but it is a struggle to pay with so much silver…  Thralls +100	Churls +100	Thanes -100</a:t>
            </a:r>
          </a:p>
        </p:txBody>
      </p:sp>
      <p:sp>
        <p:nvSpPr>
          <p:cNvPr id="3" name="Content Placeholder 2"/>
          <p:cNvSpPr>
            <a:spLocks noGrp="1"/>
          </p:cNvSpPr>
          <p:nvPr>
            <p:ph idx="1"/>
          </p:nvPr>
        </p:nvSpPr>
        <p:spPr>
          <a:xfrm>
            <a:off x="107504" y="699542"/>
            <a:ext cx="8229600" cy="1152127"/>
          </a:xfrm>
          <a:solidFill>
            <a:schemeClr val="bg1"/>
          </a:solidFill>
        </p:spPr>
        <p:txBody>
          <a:bodyPr>
            <a:normAutofit/>
          </a:bodyPr>
          <a:lstStyle/>
          <a:p>
            <a:pPr marL="0" indent="0">
              <a:buNone/>
            </a:pPr>
            <a:r>
              <a:rPr lang="en-GB" sz="2400" dirty="0"/>
              <a:t>A: Pay them off. Give them enough silver so that they are happy to just keep going away again.</a:t>
            </a:r>
          </a:p>
          <a:p>
            <a:pPr marL="0" indent="0">
              <a:buNone/>
            </a:pPr>
            <a:endParaRPr lang="en-GB" sz="2400" dirty="0"/>
          </a:p>
        </p:txBody>
      </p:sp>
      <p:sp>
        <p:nvSpPr>
          <p:cNvPr id="10" name="Content Placeholder 2" title="A Button"/>
          <p:cNvSpPr txBox="1">
            <a:spLocks/>
          </p:cNvSpPr>
          <p:nvPr/>
        </p:nvSpPr>
        <p:spPr>
          <a:xfrm>
            <a:off x="8337104" y="699542"/>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A</a:t>
            </a:r>
          </a:p>
        </p:txBody>
      </p:sp>
      <p:sp>
        <p:nvSpPr>
          <p:cNvPr id="11" name="Content Placeholder 2"/>
          <p:cNvSpPr txBox="1">
            <a:spLocks/>
          </p:cNvSpPr>
          <p:nvPr/>
        </p:nvSpPr>
        <p:spPr>
          <a:xfrm>
            <a:off x="8337104" y="1844690"/>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B</a:t>
            </a:r>
          </a:p>
        </p:txBody>
      </p:sp>
      <p:sp>
        <p:nvSpPr>
          <p:cNvPr id="12" name="Content Placeholder 2"/>
          <p:cNvSpPr txBox="1">
            <a:spLocks/>
          </p:cNvSpPr>
          <p:nvPr/>
        </p:nvSpPr>
        <p:spPr>
          <a:xfrm>
            <a:off x="8337104" y="3003798"/>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C</a:t>
            </a:r>
          </a:p>
        </p:txBody>
      </p:sp>
      <p:sp>
        <p:nvSpPr>
          <p:cNvPr id="13" name="Content Placeholder 2"/>
          <p:cNvSpPr txBox="1">
            <a:spLocks/>
          </p:cNvSpPr>
          <p:nvPr/>
        </p:nvSpPr>
        <p:spPr>
          <a:xfrm>
            <a:off x="8337104" y="4118090"/>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D</a:t>
            </a:r>
          </a:p>
        </p:txBody>
      </p:sp>
      <p:sp>
        <p:nvSpPr>
          <p:cNvPr id="7" name="Content Placeholder 2"/>
          <p:cNvSpPr txBox="1">
            <a:spLocks/>
          </p:cNvSpPr>
          <p:nvPr/>
        </p:nvSpPr>
        <p:spPr>
          <a:xfrm>
            <a:off x="107504" y="3003798"/>
            <a:ext cx="8229600" cy="1114292"/>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C: Strengthen the defences of your settlements by building large walls and forts.</a:t>
            </a:r>
          </a:p>
        </p:txBody>
      </p:sp>
      <p:pic>
        <p:nvPicPr>
          <p:cNvPr id="2" name="Recorded Sound">
            <a:hlinkClick r:id="" action="ppaction://media"/>
            <a:extLst>
              <a:ext uri="{FF2B5EF4-FFF2-40B4-BE49-F238E27FC236}">
                <a16:creationId xmlns:a16="http://schemas.microsoft.com/office/drawing/2014/main" id="{1A3152DF-75E8-48FB-9039-1941C0DEBF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7600" y="42945"/>
            <a:ext cx="406400" cy="406400"/>
          </a:xfrm>
          <a:prstGeom prst="rect">
            <a:avLst/>
          </a:prstGeom>
        </p:spPr>
      </p:pic>
    </p:spTree>
    <p:extLst>
      <p:ext uri="{BB962C8B-B14F-4D97-AF65-F5344CB8AC3E}">
        <p14:creationId xmlns:p14="http://schemas.microsoft.com/office/powerpoint/2010/main" val="311534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3">
                                            <p:txEl>
                                              <p:pRg st="0" end="0"/>
                                            </p:txEl>
                                          </p:spTgt>
                                        </p:tgtEl>
                                      </p:cBhvr>
                                    </p:animEffect>
                                    <p:set>
                                      <p:cBhvr>
                                        <p:cTn id="12" dur="1" fill="hold">
                                          <p:stCondLst>
                                            <p:cond delay="999"/>
                                          </p:stCondLst>
                                        </p:cTn>
                                        <p:tgtEl>
                                          <p:spTgt spid="3">
                                            <p:txEl>
                                              <p:pRg st="0" end="0"/>
                                            </p:txEl>
                                          </p:spTgt>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hammer.wav"/>
                                        </p:tgtEl>
                                      </p:cMediaNode>
                                    </p:audio>
                                  </p:subTnLst>
                                </p:cTn>
                              </p:par>
                              <p:par>
                                <p:cTn id="13" presetID="10" presetClass="exit" presetSubtype="0" fill="hold" grpId="0" nodeType="withEffect">
                                  <p:stCondLst>
                                    <p:cond delay="0"/>
                                  </p:stCondLst>
                                  <p:childTnLst>
                                    <p:animEffect transition="out" filter="fade">
                                      <p:cBhvr>
                                        <p:cTn id="14" dur="1000"/>
                                        <p:tgtEl>
                                          <p:spTgt spid="3">
                                            <p:bg/>
                                          </p:spTgt>
                                        </p:tgtEl>
                                      </p:cBhvr>
                                    </p:animEffect>
                                    <p:set>
                                      <p:cBhvr>
                                        <p:cTn id="15" dur="1" fill="hold">
                                          <p:stCondLst>
                                            <p:cond delay="999"/>
                                          </p:stCondLst>
                                        </p:cTn>
                                        <p:tgtEl>
                                          <p:spTgt spid="3">
                                            <p:bg/>
                                          </p:spTgt>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3"/>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8" grpId="0" animBg="1"/>
      <p:bldP spid="6" grpId="0" animBg="1"/>
      <p:bldP spid="3" grpId="0" build="p" animBg="1" autoUpdateAnimBg="0"/>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857250"/>
          </a:xfrm>
        </p:spPr>
        <p:txBody>
          <a:bodyPr>
            <a:noAutofit/>
          </a:bodyPr>
          <a:lstStyle/>
          <a:p>
            <a:r>
              <a:rPr lang="en-GB" sz="2800" dirty="0"/>
              <a:t>The Viking Raids are relentless! Year after year, the Vikings return. They take over all of the English kingdoms…bar one.</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89411" y="988728"/>
            <a:ext cx="6021161" cy="4050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Recorded Sound">
            <a:hlinkClick r:id="" action="ppaction://media"/>
            <a:extLst>
              <a:ext uri="{FF2B5EF4-FFF2-40B4-BE49-F238E27FC236}">
                <a16:creationId xmlns:a16="http://schemas.microsoft.com/office/drawing/2014/main" id="{59B871C8-C426-43DE-B2F8-4A5FA91D18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72651" y="4673596"/>
            <a:ext cx="406400" cy="406400"/>
          </a:xfrm>
          <a:prstGeom prst="rect">
            <a:avLst/>
          </a:prstGeom>
        </p:spPr>
      </p:pic>
    </p:spTree>
    <p:extLst>
      <p:ext uri="{BB962C8B-B14F-4D97-AF65-F5344CB8AC3E}">
        <p14:creationId xmlns:p14="http://schemas.microsoft.com/office/powerpoint/2010/main" val="11942163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4000">
        <p159:morph option="byObject"/>
      </p:transition>
    </mc:Choice>
    <mc:Fallback>
      <p:transition spd="slow" advTm="1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5487"/>
            <a:ext cx="8229600" cy="3024336"/>
          </a:xfrm>
          <a:solidFill>
            <a:schemeClr val="bg1">
              <a:alpha val="30000"/>
            </a:schemeClr>
          </a:solidFill>
        </p:spPr>
        <p:txBody>
          <a:bodyPr>
            <a:normAutofit/>
          </a:bodyPr>
          <a:lstStyle/>
          <a:p>
            <a:pPr marL="0" indent="0">
              <a:buNone/>
            </a:pPr>
            <a:r>
              <a:rPr lang="en-GB" dirty="0"/>
              <a:t>The Great Heathen Army has overwhelmed the Kingdoms of Northumbria and East Anglia. A portion of the army has settled in Mercia, but the rest of the army is determined to take the last kingdom, Wessex.</a:t>
            </a:r>
          </a:p>
        </p:txBody>
      </p:sp>
      <p:sp>
        <p:nvSpPr>
          <p:cNvPr id="5" name="Content Placeholder 2"/>
          <p:cNvSpPr txBox="1">
            <a:spLocks/>
          </p:cNvSpPr>
          <p:nvPr/>
        </p:nvSpPr>
        <p:spPr>
          <a:xfrm>
            <a:off x="467544" y="2499742"/>
            <a:ext cx="8229600" cy="1944216"/>
          </a:xfrm>
          <a:prstGeom prst="rect">
            <a:avLst/>
          </a:prstGeom>
          <a:solidFill>
            <a:schemeClr val="bg1">
              <a:alpha val="30000"/>
            </a:schemeClr>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a:t>By now, you should have had enough experience of dealing with the Vikings to know how to protect your lands. How can you stop the Danes from taking the last kingdom of England?</a:t>
            </a:r>
          </a:p>
        </p:txBody>
      </p:sp>
      <p:pic>
        <p:nvPicPr>
          <p:cNvPr id="2" name="Witan 29.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2789" y="51470"/>
            <a:ext cx="609600" cy="609600"/>
          </a:xfrm>
          <a:prstGeom prst="rect">
            <a:avLst/>
          </a:prstGeom>
        </p:spPr>
      </p:pic>
    </p:spTree>
    <p:extLst>
      <p:ext uri="{BB962C8B-B14F-4D97-AF65-F5344CB8AC3E}">
        <p14:creationId xmlns:p14="http://schemas.microsoft.com/office/powerpoint/2010/main" val="483536329"/>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1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1000"/>
                                        <p:tgtEl>
                                          <p:spTgt spid="3">
                                            <p:txEl>
                                              <p:pRg st="0" end="0"/>
                                            </p:txEl>
                                          </p:spTgt>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5">
                                            <p:bg/>
                                          </p:spTgt>
                                        </p:tgtEl>
                                        <p:attrNameLst>
                                          <p:attrName>style.visibility</p:attrName>
                                        </p:attrNameLst>
                                      </p:cBhvr>
                                      <p:to>
                                        <p:strVal val="visible"/>
                                      </p:to>
                                    </p:set>
                                    <p:animEffect transition="in" filter="wipe(up)">
                                      <p:cBhvr>
                                        <p:cTn id="14" dur="1000"/>
                                        <p:tgtEl>
                                          <p:spTgt spid="5">
                                            <p:bg/>
                                          </p:spTgt>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1000"/>
                                        <p:tgtEl>
                                          <p:spTgt spid="5">
                                            <p:txEl>
                                              <p:pRg st="0" end="0"/>
                                            </p:txEl>
                                          </p:spTgt>
                                        </p:tgtEl>
                                      </p:cBhvr>
                                    </p:animEffect>
                                  </p:childTnLst>
                                </p:cTn>
                              </p:par>
                            </p:childTnLst>
                          </p:cTn>
                        </p:par>
                        <p:par>
                          <p:cTn id="18" fill="hold">
                            <p:stCondLst>
                              <p:cond delay="2000"/>
                            </p:stCondLst>
                            <p:childTnLst>
                              <p:par>
                                <p:cTn id="19" presetID="1" presetClass="mediacall" presetSubtype="0" fill="hold" nodeType="afterEffect">
                                  <p:stCondLst>
                                    <p:cond delay="0"/>
                                  </p:stCondLst>
                                  <p:childTnLst>
                                    <p:cmd type="call" cmd="playFrom(0.0)">
                                      <p:cBhvr>
                                        <p:cTn id="20" dur="295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3" grpId="0" build="p" animBg="1"/>
      <p:bldP spid="5"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Witan</a:t>
            </a:r>
          </a:p>
        </p:txBody>
      </p:sp>
      <p:sp>
        <p:nvSpPr>
          <p:cNvPr id="3" name="Content Placeholder 2"/>
          <p:cNvSpPr>
            <a:spLocks noGrp="1"/>
          </p:cNvSpPr>
          <p:nvPr>
            <p:ph idx="1"/>
          </p:nvPr>
        </p:nvSpPr>
        <p:spPr>
          <a:solidFill>
            <a:schemeClr val="bg1">
              <a:alpha val="30000"/>
            </a:schemeClr>
          </a:solidFill>
        </p:spPr>
        <p:txBody>
          <a:bodyPr>
            <a:normAutofit/>
          </a:bodyPr>
          <a:lstStyle/>
          <a:p>
            <a:pPr marL="0" indent="0">
              <a:buNone/>
            </a:pPr>
            <a:r>
              <a:rPr lang="en-GB" sz="3600" b="1" dirty="0"/>
              <a:t>Ealdormen</a:t>
            </a:r>
            <a:r>
              <a:rPr lang="en-GB" dirty="0"/>
              <a:t> – Men of high status</a:t>
            </a:r>
          </a:p>
          <a:p>
            <a:pPr marL="0" indent="0">
              <a:buNone/>
            </a:pPr>
            <a:r>
              <a:rPr lang="en-GB" sz="3600" b="1" dirty="0"/>
              <a:t>Thanes</a:t>
            </a:r>
            <a:r>
              <a:rPr lang="en-GB" dirty="0"/>
              <a:t> – A retainer (man in the service of a Lord) or nobleman</a:t>
            </a:r>
          </a:p>
          <a:p>
            <a:pPr marL="0" indent="0">
              <a:buNone/>
            </a:pPr>
            <a:r>
              <a:rPr lang="en-GB" sz="3600" b="1" dirty="0"/>
              <a:t>Senior clergy </a:t>
            </a:r>
            <a:r>
              <a:rPr lang="en-GB" dirty="0"/>
              <a:t>– A man who’s job is to uphold the Christian faith (priests).</a:t>
            </a:r>
          </a:p>
        </p:txBody>
      </p:sp>
      <p:pic>
        <p:nvPicPr>
          <p:cNvPr id="4" name="Witan 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65573" y="0"/>
            <a:ext cx="609600" cy="609600"/>
          </a:xfrm>
          <a:prstGeom prst="rect">
            <a:avLst/>
          </a:prstGeom>
        </p:spPr>
      </p:pic>
    </p:spTree>
    <p:extLst>
      <p:ext uri="{BB962C8B-B14F-4D97-AF65-F5344CB8AC3E}">
        <p14:creationId xmlns:p14="http://schemas.microsoft.com/office/powerpoint/2010/main" val="26180064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1000">
        <p159:morph option="byObject"/>
      </p:transition>
    </mc:Choice>
    <mc:Fallback>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6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6000"/>
                                        <p:tgtEl>
                                          <p:spTgt spid="3">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up)">
                                      <p:cBhvr>
                                        <p:cTn id="13" dur="6000"/>
                                        <p:tgtEl>
                                          <p:spTgt spid="3">
                                            <p:txEl>
                                              <p:pRg st="1" end="1"/>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up)">
                                      <p:cBhvr>
                                        <p:cTn id="16" dur="6000"/>
                                        <p:tgtEl>
                                          <p:spTgt spid="3">
                                            <p:txEl>
                                              <p:pRg st="2" end="2"/>
                                            </p:txEl>
                                          </p:spTgt>
                                        </p:tgtEl>
                                      </p:cBhvr>
                                    </p:animEffect>
                                  </p:childTnLst>
                                </p:cTn>
                              </p:par>
                              <p:par>
                                <p:cTn id="17" presetID="1" presetClass="mediacall" presetSubtype="0" fill="hold" nodeType="withEffect">
                                  <p:stCondLst>
                                    <p:cond delay="0"/>
                                  </p:stCondLst>
                                  <p:childTnLst>
                                    <p:cmd type="call" cmd="playFrom(0.0)">
                                      <p:cBhvr>
                                        <p:cTn id="18" dur="180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3"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p:cNvGrpSpPr/>
          <p:nvPr/>
        </p:nvGrpSpPr>
        <p:grpSpPr>
          <a:xfrm>
            <a:off x="102844" y="4118091"/>
            <a:ext cx="8229600" cy="1094926"/>
            <a:chOff x="102844" y="4118091"/>
            <a:chExt cx="8229600" cy="1094926"/>
          </a:xfrm>
        </p:grpSpPr>
        <p:sp>
          <p:nvSpPr>
            <p:cNvPr id="19" name="Content Placeholder 2"/>
            <p:cNvSpPr txBox="1">
              <a:spLocks/>
            </p:cNvSpPr>
            <p:nvPr/>
          </p:nvSpPr>
          <p:spPr>
            <a:xfrm>
              <a:off x="102844" y="4118091"/>
              <a:ext cx="8229600" cy="864095"/>
            </a:xfrm>
            <a:prstGeom prst="rect">
              <a:avLst/>
            </a:prstGeom>
            <a:solidFill>
              <a:schemeClr val="bg1"/>
            </a:solidFill>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D: This is an impossible task! We do not have the manpower and resources. It costs a fortune and we are not able to build it sufficiently. The Danes manage to overrun most of the Kingdom!</a:t>
              </a:r>
            </a:p>
            <a:p>
              <a:pPr marL="0" indent="0">
                <a:buNone/>
              </a:pPr>
              <a:r>
                <a:rPr lang="en-GB" sz="2400" dirty="0"/>
                <a:t>	Thralls -1000	Churls -1000		Thanes -1000</a:t>
              </a:r>
            </a:p>
          </p:txBody>
        </p:sp>
        <p:sp>
          <p:nvSpPr>
            <p:cNvPr id="24" name="TextBox 23">
              <a:hlinkClick r:id="" action="ppaction://noaction"/>
            </p:cNvPr>
            <p:cNvSpPr txBox="1"/>
            <p:nvPr/>
          </p:nvSpPr>
          <p:spPr>
            <a:xfrm>
              <a:off x="4325830" y="4751352"/>
              <a:ext cx="4006614" cy="461665"/>
            </a:xfrm>
            <a:prstGeom prst="rect">
              <a:avLst/>
            </a:prstGeom>
            <a:noFill/>
          </p:spPr>
          <p:txBody>
            <a:bodyPr wrap="square" rtlCol="0">
              <a:spAutoFit/>
            </a:bodyPr>
            <a:lstStyle/>
            <a:p>
              <a:pPr algn="r"/>
              <a:r>
                <a:rPr lang="en-GB" sz="2400" dirty="0">
                  <a:solidFill>
                    <a:schemeClr val="accent4"/>
                  </a:solidFill>
                  <a:hlinkClick r:id="rId6" action="ppaction://hlinksldjump"/>
                </a:rPr>
                <a:t>To continue, click here!</a:t>
              </a:r>
              <a:endParaRPr lang="en-GB" sz="2400" dirty="0">
                <a:solidFill>
                  <a:schemeClr val="accent4"/>
                </a:solidFill>
              </a:endParaRPr>
            </a:p>
          </p:txBody>
        </p:sp>
      </p:grpSp>
      <p:sp>
        <p:nvSpPr>
          <p:cNvPr id="8" name="Content Placeholder 2"/>
          <p:cNvSpPr txBox="1">
            <a:spLocks/>
          </p:cNvSpPr>
          <p:nvPr/>
        </p:nvSpPr>
        <p:spPr>
          <a:xfrm>
            <a:off x="107504" y="4118091"/>
            <a:ext cx="8229600" cy="1025409"/>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D: Build a large wall around the entire Kingdom of Wessex.</a:t>
            </a:r>
          </a:p>
        </p:txBody>
      </p:sp>
      <p:grpSp>
        <p:nvGrpSpPr>
          <p:cNvPr id="5" name="Group 4"/>
          <p:cNvGrpSpPr/>
          <p:nvPr/>
        </p:nvGrpSpPr>
        <p:grpSpPr>
          <a:xfrm>
            <a:off x="108070" y="1844689"/>
            <a:ext cx="8229600" cy="1159109"/>
            <a:chOff x="108070" y="1844689"/>
            <a:chExt cx="8229600" cy="1159109"/>
          </a:xfrm>
        </p:grpSpPr>
        <p:sp>
          <p:nvSpPr>
            <p:cNvPr id="17" name="Content Placeholder 2"/>
            <p:cNvSpPr txBox="1">
              <a:spLocks/>
            </p:cNvSpPr>
            <p:nvPr/>
          </p:nvSpPr>
          <p:spPr>
            <a:xfrm>
              <a:off x="108070" y="1844689"/>
              <a:ext cx="8229600" cy="864095"/>
            </a:xfrm>
            <a:prstGeom prst="rect">
              <a:avLst/>
            </a:prstGeom>
            <a:solidFill>
              <a:schemeClr val="bg1"/>
            </a:solidFill>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B: The Danes refuse to meet the army in battle. Instead, they wait until winter to launch a surprise attack, overrunning much of the Kingdom.</a:t>
              </a:r>
            </a:p>
            <a:p>
              <a:pPr marL="0" indent="0">
                <a:buNone/>
              </a:pPr>
              <a:r>
                <a:rPr lang="en-GB" sz="2400" dirty="0"/>
                <a:t>	Thralls -1000	Churls -1000	Thanes -1000</a:t>
              </a:r>
            </a:p>
          </p:txBody>
        </p:sp>
        <p:sp>
          <p:nvSpPr>
            <p:cNvPr id="20" name="TextBox 19">
              <a:hlinkClick r:id="" action="ppaction://noaction"/>
            </p:cNvPr>
            <p:cNvSpPr txBox="1"/>
            <p:nvPr/>
          </p:nvSpPr>
          <p:spPr>
            <a:xfrm>
              <a:off x="4256081" y="2542133"/>
              <a:ext cx="4006614" cy="461665"/>
            </a:xfrm>
            <a:prstGeom prst="rect">
              <a:avLst/>
            </a:prstGeom>
            <a:noFill/>
          </p:spPr>
          <p:txBody>
            <a:bodyPr wrap="square" rtlCol="0">
              <a:spAutoFit/>
            </a:bodyPr>
            <a:lstStyle/>
            <a:p>
              <a:pPr algn="r"/>
              <a:r>
                <a:rPr lang="en-GB" sz="2400" dirty="0">
                  <a:solidFill>
                    <a:schemeClr val="accent4"/>
                  </a:solidFill>
                  <a:hlinkClick r:id="rId6" action="ppaction://hlinksldjump"/>
                </a:rPr>
                <a:t>To continue, click here!</a:t>
              </a:r>
              <a:endParaRPr lang="en-GB" sz="2400" dirty="0">
                <a:solidFill>
                  <a:schemeClr val="accent4"/>
                </a:solidFill>
              </a:endParaRPr>
            </a:p>
          </p:txBody>
        </p:sp>
      </p:grpSp>
      <p:sp>
        <p:nvSpPr>
          <p:cNvPr id="6" name="Content Placeholder 2"/>
          <p:cNvSpPr txBox="1">
            <a:spLocks/>
          </p:cNvSpPr>
          <p:nvPr/>
        </p:nvSpPr>
        <p:spPr>
          <a:xfrm>
            <a:off x="107504" y="1851669"/>
            <a:ext cx="8229600" cy="1152129"/>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B: Lure them into a pitched battle, fight the whole of The Great Heathen Army at once! </a:t>
            </a:r>
          </a:p>
        </p:txBody>
      </p:sp>
      <p:grpSp>
        <p:nvGrpSpPr>
          <p:cNvPr id="23" name="Group 22"/>
          <p:cNvGrpSpPr/>
          <p:nvPr/>
        </p:nvGrpSpPr>
        <p:grpSpPr>
          <a:xfrm>
            <a:off x="122994" y="3014206"/>
            <a:ext cx="8229600" cy="1103885"/>
            <a:chOff x="122994" y="3014206"/>
            <a:chExt cx="8229600" cy="1103885"/>
          </a:xfrm>
        </p:grpSpPr>
        <p:sp>
          <p:nvSpPr>
            <p:cNvPr id="18" name="Content Placeholder 2"/>
            <p:cNvSpPr txBox="1">
              <a:spLocks/>
            </p:cNvSpPr>
            <p:nvPr/>
          </p:nvSpPr>
          <p:spPr>
            <a:xfrm>
              <a:off x="122994" y="3014206"/>
              <a:ext cx="8229600" cy="864095"/>
            </a:xfrm>
            <a:prstGeom prst="rect">
              <a:avLst/>
            </a:prstGeom>
            <a:solidFill>
              <a:schemeClr val="bg1"/>
            </a:solidFill>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C: The coffers are empty after paying the Danes such a huge sum. What will you do if they attack again?	Thralls +200	Churls +200	Thanes -100</a:t>
              </a:r>
            </a:p>
          </p:txBody>
        </p:sp>
        <p:sp>
          <p:nvSpPr>
            <p:cNvPr id="22" name="TextBox 21">
              <a:hlinkClick r:id="" action="ppaction://noaction"/>
            </p:cNvPr>
            <p:cNvSpPr txBox="1"/>
            <p:nvPr/>
          </p:nvSpPr>
          <p:spPr>
            <a:xfrm>
              <a:off x="4255515" y="3656426"/>
              <a:ext cx="4006614" cy="461665"/>
            </a:xfrm>
            <a:prstGeom prst="rect">
              <a:avLst/>
            </a:prstGeom>
            <a:noFill/>
          </p:spPr>
          <p:txBody>
            <a:bodyPr wrap="square" rtlCol="0">
              <a:spAutoFit/>
            </a:bodyPr>
            <a:lstStyle/>
            <a:p>
              <a:pPr algn="r"/>
              <a:r>
                <a:rPr lang="en-GB" sz="2400" dirty="0">
                  <a:solidFill>
                    <a:schemeClr val="accent4"/>
                  </a:solidFill>
                  <a:hlinkClick r:id="rId7" action="ppaction://hlinksldjump"/>
                </a:rPr>
                <a:t>To continue, click here!</a:t>
              </a:r>
              <a:endParaRPr lang="en-GB" sz="2400" dirty="0">
                <a:solidFill>
                  <a:schemeClr val="accent4"/>
                </a:solidFill>
              </a:endParaRPr>
            </a:p>
          </p:txBody>
        </p:sp>
      </p:grpSp>
      <p:sp>
        <p:nvSpPr>
          <p:cNvPr id="7" name="Content Placeholder 2"/>
          <p:cNvSpPr txBox="1">
            <a:spLocks/>
          </p:cNvSpPr>
          <p:nvPr/>
        </p:nvSpPr>
        <p:spPr>
          <a:xfrm>
            <a:off x="107504" y="3003798"/>
            <a:ext cx="8229600" cy="1114292"/>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a:t>C: Offer them a huge amount of silver to leave Wessex alone!</a:t>
            </a:r>
          </a:p>
        </p:txBody>
      </p:sp>
      <p:grpSp>
        <p:nvGrpSpPr>
          <p:cNvPr id="4" name="Group 3"/>
          <p:cNvGrpSpPr/>
          <p:nvPr/>
        </p:nvGrpSpPr>
        <p:grpSpPr>
          <a:xfrm>
            <a:off x="107504" y="699542"/>
            <a:ext cx="8229600" cy="864095"/>
            <a:chOff x="107504" y="699542"/>
            <a:chExt cx="8229600" cy="864095"/>
          </a:xfrm>
        </p:grpSpPr>
        <p:sp>
          <p:nvSpPr>
            <p:cNvPr id="16" name="Content Placeholder 2"/>
            <p:cNvSpPr txBox="1">
              <a:spLocks/>
            </p:cNvSpPr>
            <p:nvPr/>
          </p:nvSpPr>
          <p:spPr>
            <a:xfrm>
              <a:off x="107504" y="699542"/>
              <a:ext cx="8229600" cy="864095"/>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t>A: Thirty-three forts are built. This ingenious solution helps to defend your Kingdom against the Danes! </a:t>
              </a:r>
            </a:p>
            <a:p>
              <a:pPr marL="0" indent="0" algn="ctr">
                <a:buNone/>
              </a:pPr>
              <a:r>
                <a:rPr lang="en-GB" sz="2000" dirty="0"/>
                <a:t>Thralls +200	Churls +200	Thanes +100</a:t>
              </a:r>
            </a:p>
          </p:txBody>
        </p:sp>
        <p:sp>
          <p:nvSpPr>
            <p:cNvPr id="2" name="TextBox 1">
              <a:hlinkClick r:id="" action="ppaction://noaction"/>
            </p:cNvPr>
            <p:cNvSpPr txBox="1"/>
            <p:nvPr/>
          </p:nvSpPr>
          <p:spPr>
            <a:xfrm>
              <a:off x="4255515" y="987574"/>
              <a:ext cx="4006614" cy="461665"/>
            </a:xfrm>
            <a:prstGeom prst="rect">
              <a:avLst/>
            </a:prstGeom>
            <a:noFill/>
          </p:spPr>
          <p:txBody>
            <a:bodyPr wrap="square" rtlCol="0">
              <a:spAutoFit/>
            </a:bodyPr>
            <a:lstStyle/>
            <a:p>
              <a:pPr algn="r"/>
              <a:r>
                <a:rPr lang="en-GB" sz="2400" dirty="0">
                  <a:solidFill>
                    <a:schemeClr val="accent4"/>
                  </a:solidFill>
                  <a:hlinkClick r:id="rId7" action="ppaction://hlinksldjump"/>
                </a:rPr>
                <a:t>To continue, click here!</a:t>
              </a:r>
              <a:endParaRPr lang="en-GB" sz="2400" dirty="0">
                <a:solidFill>
                  <a:schemeClr val="accent4"/>
                </a:solidFill>
              </a:endParaRPr>
            </a:p>
          </p:txBody>
        </p:sp>
      </p:grpSp>
      <p:sp>
        <p:nvSpPr>
          <p:cNvPr id="3" name="Content Placeholder 2"/>
          <p:cNvSpPr>
            <a:spLocks noGrp="1"/>
          </p:cNvSpPr>
          <p:nvPr>
            <p:ph idx="1"/>
          </p:nvPr>
        </p:nvSpPr>
        <p:spPr>
          <a:xfrm>
            <a:off x="107504" y="699542"/>
            <a:ext cx="8229600" cy="1152127"/>
          </a:xfrm>
          <a:solidFill>
            <a:schemeClr val="bg1"/>
          </a:solidFill>
        </p:spPr>
        <p:txBody>
          <a:bodyPr>
            <a:normAutofit/>
          </a:bodyPr>
          <a:lstStyle/>
          <a:p>
            <a:pPr marL="0" indent="0">
              <a:buNone/>
            </a:pPr>
            <a:r>
              <a:rPr lang="en-GB" sz="2400" dirty="0"/>
              <a:t>A: Establish a system of fortified burhs (forts) across the Kingdom. Ensure that everyone in Wessex is within a day’s ride of safety.</a:t>
            </a:r>
          </a:p>
          <a:p>
            <a:pPr marL="0" indent="0">
              <a:buNone/>
            </a:pPr>
            <a:endParaRPr lang="en-GB" sz="2400" dirty="0"/>
          </a:p>
        </p:txBody>
      </p:sp>
      <p:sp>
        <p:nvSpPr>
          <p:cNvPr id="10" name="Content Placeholder 2" title="A Button"/>
          <p:cNvSpPr txBox="1">
            <a:spLocks/>
          </p:cNvSpPr>
          <p:nvPr/>
        </p:nvSpPr>
        <p:spPr>
          <a:xfrm>
            <a:off x="8337104" y="699542"/>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A</a:t>
            </a:r>
          </a:p>
        </p:txBody>
      </p:sp>
      <p:sp>
        <p:nvSpPr>
          <p:cNvPr id="11" name="Content Placeholder 2"/>
          <p:cNvSpPr txBox="1">
            <a:spLocks/>
          </p:cNvSpPr>
          <p:nvPr/>
        </p:nvSpPr>
        <p:spPr>
          <a:xfrm>
            <a:off x="8337104" y="1844690"/>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B</a:t>
            </a:r>
          </a:p>
        </p:txBody>
      </p:sp>
      <p:sp>
        <p:nvSpPr>
          <p:cNvPr id="12" name="Content Placeholder 2"/>
          <p:cNvSpPr txBox="1">
            <a:spLocks/>
          </p:cNvSpPr>
          <p:nvPr/>
        </p:nvSpPr>
        <p:spPr>
          <a:xfrm>
            <a:off x="8337104" y="3003798"/>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C</a:t>
            </a:r>
          </a:p>
        </p:txBody>
      </p:sp>
      <p:sp>
        <p:nvSpPr>
          <p:cNvPr id="13" name="Content Placeholder 2"/>
          <p:cNvSpPr txBox="1">
            <a:spLocks/>
          </p:cNvSpPr>
          <p:nvPr/>
        </p:nvSpPr>
        <p:spPr>
          <a:xfrm>
            <a:off x="8337104" y="4118090"/>
            <a:ext cx="749152" cy="8640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4800" dirty="0"/>
              <a:t>D</a:t>
            </a:r>
          </a:p>
        </p:txBody>
      </p:sp>
      <p:pic>
        <p:nvPicPr>
          <p:cNvPr id="9" name="Recorded Sound">
            <a:hlinkClick r:id="" action="ppaction://media"/>
            <a:extLst>
              <a:ext uri="{FF2B5EF4-FFF2-40B4-BE49-F238E27FC236}">
                <a16:creationId xmlns:a16="http://schemas.microsoft.com/office/drawing/2014/main" id="{EA84A731-0189-48E0-A7A3-F80AE3630E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11680" y="57186"/>
            <a:ext cx="406400" cy="406400"/>
          </a:xfrm>
          <a:prstGeom prst="rect">
            <a:avLst/>
          </a:prstGeom>
        </p:spPr>
      </p:pic>
    </p:spTree>
    <p:extLst>
      <p:ext uri="{BB962C8B-B14F-4D97-AF65-F5344CB8AC3E}">
        <p14:creationId xmlns:p14="http://schemas.microsoft.com/office/powerpoint/2010/main" val="310795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9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3">
                                            <p:txEl>
                                              <p:pRg st="0" end="0"/>
                                            </p:txEl>
                                          </p:spTgt>
                                        </p:tgtEl>
                                      </p:cBhvr>
                                    </p:animEffect>
                                    <p:set>
                                      <p:cBhvr>
                                        <p:cTn id="12" dur="1" fill="hold">
                                          <p:stCondLst>
                                            <p:cond delay="999"/>
                                          </p:stCondLst>
                                        </p:cTn>
                                        <p:tgtEl>
                                          <p:spTgt spid="3">
                                            <p:txEl>
                                              <p:pRg st="0" end="0"/>
                                            </p:txEl>
                                          </p:spTgt>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hammer.wav"/>
                                        </p:tgtEl>
                                      </p:cMediaNode>
                                    </p:audio>
                                  </p:subTnLst>
                                </p:cTn>
                              </p:par>
                              <p:par>
                                <p:cTn id="13" presetID="10" presetClass="exit" presetSubtype="0" fill="hold" grpId="0" nodeType="withEffect">
                                  <p:stCondLst>
                                    <p:cond delay="0"/>
                                  </p:stCondLst>
                                  <p:childTnLst>
                                    <p:animEffect transition="out" filter="fade">
                                      <p:cBhvr>
                                        <p:cTn id="14" dur="1000"/>
                                        <p:tgtEl>
                                          <p:spTgt spid="3">
                                            <p:bg/>
                                          </p:spTgt>
                                        </p:tgtEl>
                                      </p:cBhvr>
                                    </p:animEffect>
                                    <p:set>
                                      <p:cBhvr>
                                        <p:cTn id="15" dur="1" fill="hold">
                                          <p:stCondLst>
                                            <p:cond delay="999"/>
                                          </p:stCondLst>
                                        </p:cTn>
                                        <p:tgtEl>
                                          <p:spTgt spid="3">
                                            <p:bg/>
                                          </p:spTgt>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hammer.wav"/>
                                        </p:tgtEl>
                                      </p:cMediaNode>
                                    </p:audio>
                                  </p:subTnLst>
                                </p:cTn>
                              </p:par>
                            </p:childTnLst>
                          </p:cTn>
                        </p:par>
                      </p:childTnLst>
                    </p:cTn>
                  </p:par>
                </p:childTnLst>
              </p:cTn>
              <p:nextCondLst>
                <p:cond evt="onClick" delay="0">
                  <p:tgtEl>
                    <p:spTgt spid="13"/>
                  </p:tgtEl>
                </p:cond>
              </p:nextCondLst>
            </p:seq>
            <p:audio>
              <p:cMediaNode vol="80000">
                <p:cTn id="34" fill="hold" display="0">
                  <p:stCondLst>
                    <p:cond delay="indefinite"/>
                  </p:stCondLst>
                  <p:endCondLst>
                    <p:cond evt="onStopAudio" delay="0">
                      <p:tgtEl>
                        <p:sldTgt/>
                      </p:tgtEl>
                    </p:cond>
                  </p:endCondLst>
                </p:cTn>
                <p:tgtEl>
                  <p:spTgt spid="9"/>
                </p:tgtEl>
              </p:cMediaNode>
            </p:audio>
          </p:childTnLst>
        </p:cTn>
      </p:par>
    </p:tnLst>
    <p:bldLst>
      <p:bldP spid="8" grpId="0" animBg="1"/>
      <p:bldP spid="6" grpId="0" animBg="1"/>
      <p:bldP spid="7" grpId="0" animBg="1"/>
      <p:bldP spid="3" grpId="0" build="p"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707654"/>
          </a:xfrm>
        </p:spPr>
        <p:txBody>
          <a:bodyPr>
            <a:noAutofit/>
          </a:bodyPr>
          <a:lstStyle/>
          <a:p>
            <a:r>
              <a:rPr lang="en-GB" sz="2800" dirty="0"/>
              <a:t>You take a small band of followers into the marshes. Without a last Kingdom, the chances of one day uniting the Kingdoms, to become the Kingdom of England, look very slim…</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75656" y="1851670"/>
            <a:ext cx="6021161" cy="3152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7812360" y="4299942"/>
            <a:ext cx="1152128" cy="769441"/>
          </a:xfrm>
          <a:prstGeom prst="rect">
            <a:avLst/>
          </a:prstGeom>
          <a:noFill/>
        </p:spPr>
        <p:txBody>
          <a:bodyPr wrap="square" rtlCol="0">
            <a:spAutoFit/>
          </a:bodyPr>
          <a:lstStyle/>
          <a:p>
            <a:r>
              <a:rPr lang="en-GB" sz="4400" dirty="0">
                <a:solidFill>
                  <a:schemeClr val="accent1"/>
                </a:solidFill>
                <a:hlinkClick r:id="rId5" action="ppaction://hlinksldjump"/>
              </a:rPr>
              <a:t>End</a:t>
            </a:r>
            <a:endParaRPr lang="en-GB" sz="4400" dirty="0">
              <a:solidFill>
                <a:schemeClr val="accent1"/>
              </a:solidFill>
            </a:endParaRPr>
          </a:p>
        </p:txBody>
      </p:sp>
      <p:pic>
        <p:nvPicPr>
          <p:cNvPr id="4" name="Witan 3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504" y="4549486"/>
            <a:ext cx="609600" cy="609600"/>
          </a:xfrm>
          <a:prstGeom prst="rect">
            <a:avLst/>
          </a:prstGeom>
        </p:spPr>
      </p:pic>
    </p:spTree>
    <p:extLst>
      <p:ext uri="{BB962C8B-B14F-4D97-AF65-F5344CB8AC3E}">
        <p14:creationId xmlns:p14="http://schemas.microsoft.com/office/powerpoint/2010/main" val="204995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1" presetClass="mediacall" presetSubtype="0" fill="hold" nodeType="withEffect">
                                  <p:stCondLst>
                                    <p:cond delay="0"/>
                                  </p:stCondLst>
                                  <p:childTnLst>
                                    <p:cmd type="call" cmd="playFrom(0.0)">
                                      <p:cBhvr>
                                        <p:cTn id="9" dur="159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4803998"/>
          </a:xfrm>
          <a:solidFill>
            <a:schemeClr val="bg1">
              <a:alpha val="50000"/>
            </a:schemeClr>
          </a:solidFill>
        </p:spPr>
        <p:txBody>
          <a:bodyPr>
            <a:noAutofit/>
          </a:bodyPr>
          <a:lstStyle/>
          <a:p>
            <a:r>
              <a:rPr lang="en-GB" sz="2800" dirty="0"/>
              <a:t>Your wise rule has saved the people of Wessex! With the establishment of a series of burhs, as well as reorganising the army to more effectively fight the Danes, eventually, the balance of power tips in your favour. There are no more major invasions, and one by one, the Danish Kingdoms fall to Wessex. In 927, the final piece of the puzzle is completed, when Athelstan conquers the Kingdom of Northumbria, bringing the whole of England under one ruler. </a:t>
            </a:r>
            <a:br>
              <a:rPr lang="en-GB" sz="2800" dirty="0"/>
            </a:br>
            <a:br>
              <a:rPr lang="en-GB" sz="2800" dirty="0"/>
            </a:br>
            <a:r>
              <a:rPr lang="en-GB" sz="3600" dirty="0"/>
              <a:t>The Kingdom of </a:t>
            </a:r>
            <a:r>
              <a:rPr lang="en-GB" dirty="0">
                <a:solidFill>
                  <a:srgbClr val="FF0000"/>
                </a:solidFill>
              </a:rPr>
              <a:t>England</a:t>
            </a:r>
            <a:r>
              <a:rPr lang="en-GB" sz="3600" dirty="0"/>
              <a:t> is born.</a:t>
            </a:r>
          </a:p>
        </p:txBody>
      </p:sp>
      <p:pic>
        <p:nvPicPr>
          <p:cNvPr id="3" name="Witan 3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955" y="4527248"/>
            <a:ext cx="609600" cy="609600"/>
          </a:xfrm>
          <a:prstGeom prst="rect">
            <a:avLst/>
          </a:prstGeom>
        </p:spPr>
      </p:pic>
    </p:spTree>
    <p:extLst>
      <p:ext uri="{BB962C8B-B14F-4D97-AF65-F5344CB8AC3E}">
        <p14:creationId xmlns:p14="http://schemas.microsoft.com/office/powerpoint/2010/main" val="204995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End</a:t>
            </a:r>
          </a:p>
        </p:txBody>
      </p:sp>
      <p:sp>
        <p:nvSpPr>
          <p:cNvPr id="3" name="Content Placeholder 2"/>
          <p:cNvSpPr>
            <a:spLocks noGrp="1"/>
          </p:cNvSpPr>
          <p:nvPr>
            <p:ph idx="1"/>
          </p:nvPr>
        </p:nvSpPr>
        <p:spPr>
          <a:solidFill>
            <a:schemeClr val="bg1">
              <a:alpha val="70000"/>
            </a:schemeClr>
          </a:solidFill>
        </p:spPr>
        <p:txBody>
          <a:bodyPr/>
          <a:lstStyle/>
          <a:p>
            <a:r>
              <a:rPr lang="en-GB" dirty="0"/>
              <a:t>How did you do? </a:t>
            </a:r>
          </a:p>
          <a:p>
            <a:r>
              <a:rPr lang="en-GB" dirty="0"/>
              <a:t>Do you think anything would happen with the class that you displeased the most?</a:t>
            </a:r>
          </a:p>
          <a:p>
            <a:r>
              <a:rPr lang="en-GB" dirty="0"/>
              <a:t>If so, what might happen?</a:t>
            </a:r>
          </a:p>
        </p:txBody>
      </p:sp>
    </p:spTree>
    <p:extLst>
      <p:ext uri="{BB962C8B-B14F-4D97-AF65-F5344CB8AC3E}">
        <p14:creationId xmlns:p14="http://schemas.microsoft.com/office/powerpoint/2010/main" val="274221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End</a:t>
            </a:r>
          </a:p>
        </p:txBody>
      </p:sp>
      <p:sp>
        <p:nvSpPr>
          <p:cNvPr id="3" name="Content Placeholder 2"/>
          <p:cNvSpPr>
            <a:spLocks noGrp="1"/>
          </p:cNvSpPr>
          <p:nvPr>
            <p:ph idx="1"/>
          </p:nvPr>
        </p:nvSpPr>
        <p:spPr>
          <a:solidFill>
            <a:schemeClr val="bg1">
              <a:alpha val="70000"/>
            </a:schemeClr>
          </a:solidFill>
        </p:spPr>
        <p:txBody>
          <a:bodyPr>
            <a:normAutofit fontScale="92500" lnSpcReduction="10000"/>
          </a:bodyPr>
          <a:lstStyle/>
          <a:p>
            <a:r>
              <a:rPr lang="en-GB" dirty="0"/>
              <a:t>What did you learn from this?</a:t>
            </a:r>
          </a:p>
          <a:p>
            <a:r>
              <a:rPr lang="en-GB" dirty="0"/>
              <a:t>If you were to run through this again, what would you do differently? Why?</a:t>
            </a:r>
          </a:p>
          <a:p>
            <a:r>
              <a:rPr lang="en-GB" dirty="0"/>
              <a:t>Do you think it was difficult to please all of the classes equally? Why?</a:t>
            </a:r>
          </a:p>
          <a:p>
            <a:r>
              <a:rPr lang="en-GB" dirty="0"/>
              <a:t>Which class do you think is the most important one to please? Why?</a:t>
            </a:r>
          </a:p>
        </p:txBody>
      </p:sp>
    </p:spTree>
    <p:extLst>
      <p:ext uri="{BB962C8B-B14F-4D97-AF65-F5344CB8AC3E}">
        <p14:creationId xmlns:p14="http://schemas.microsoft.com/office/powerpoint/2010/main" val="361188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End</a:t>
            </a:r>
          </a:p>
        </p:txBody>
      </p:sp>
      <p:sp>
        <p:nvSpPr>
          <p:cNvPr id="3" name="Content Placeholder 2"/>
          <p:cNvSpPr>
            <a:spLocks noGrp="1"/>
          </p:cNvSpPr>
          <p:nvPr>
            <p:ph idx="1"/>
          </p:nvPr>
        </p:nvSpPr>
        <p:spPr>
          <a:solidFill>
            <a:schemeClr val="bg1">
              <a:alpha val="70000"/>
            </a:schemeClr>
          </a:solidFill>
        </p:spPr>
        <p:txBody>
          <a:bodyPr>
            <a:normAutofit/>
          </a:bodyPr>
          <a:lstStyle/>
          <a:p>
            <a:r>
              <a:rPr lang="en-GB" dirty="0"/>
              <a:t>Do you think only allowing the Higher Class to attend these meetings is the right thing to do? Why?</a:t>
            </a:r>
          </a:p>
          <a:p>
            <a:r>
              <a:rPr lang="en-GB" dirty="0"/>
              <a:t>If you had an equal number of representatives from each social class, how might this have gone differently?</a:t>
            </a:r>
          </a:p>
        </p:txBody>
      </p:sp>
    </p:spTree>
    <p:extLst>
      <p:ext uri="{BB962C8B-B14F-4D97-AF65-F5344CB8AC3E}">
        <p14:creationId xmlns:p14="http://schemas.microsoft.com/office/powerpoint/2010/main" val="365276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Witan</a:t>
            </a:r>
          </a:p>
        </p:txBody>
      </p:sp>
      <p:sp>
        <p:nvSpPr>
          <p:cNvPr id="3" name="Content Placeholder 2"/>
          <p:cNvSpPr>
            <a:spLocks noGrp="1"/>
          </p:cNvSpPr>
          <p:nvPr>
            <p:ph idx="1"/>
          </p:nvPr>
        </p:nvSpPr>
        <p:spPr>
          <a:solidFill>
            <a:schemeClr val="bg1">
              <a:alpha val="30000"/>
            </a:schemeClr>
          </a:solidFill>
        </p:spPr>
        <p:txBody>
          <a:bodyPr>
            <a:normAutofit/>
          </a:bodyPr>
          <a:lstStyle/>
          <a:p>
            <a:pPr marL="0" indent="0">
              <a:buNone/>
            </a:pPr>
            <a:r>
              <a:rPr lang="en-GB" dirty="0"/>
              <a:t>You are now going to attend and take part in a Witan. You can have your say if you wish, to try and persuade others to agree with your point of view. If you don’t like how the debate is going…speak up! Stand, and speak confidently to your people. Back up what you say with strong reasons.</a:t>
            </a:r>
          </a:p>
        </p:txBody>
      </p:sp>
      <p:pic>
        <p:nvPicPr>
          <p:cNvPr id="4" name="Witan 4.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51470"/>
            <a:ext cx="609600" cy="609600"/>
          </a:xfrm>
          <a:prstGeom prst="rect">
            <a:avLst/>
          </a:prstGeom>
        </p:spPr>
      </p:pic>
    </p:spTree>
    <p:extLst>
      <p:ext uri="{BB962C8B-B14F-4D97-AF65-F5344CB8AC3E}">
        <p14:creationId xmlns:p14="http://schemas.microsoft.com/office/powerpoint/2010/main" val="7798722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1000">
        <p159:morph option="byObject"/>
      </p:transition>
    </mc:Choice>
    <mc:Fallback>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18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18000"/>
                                        <p:tgtEl>
                                          <p:spTgt spid="3">
                                            <p:txEl>
                                              <p:pRg st="0" end="0"/>
                                            </p:txEl>
                                          </p:spTgt>
                                        </p:tgtEl>
                                      </p:cBhvr>
                                    </p:animEffect>
                                  </p:childTnLst>
                                </p:cTn>
                              </p:par>
                              <p:par>
                                <p:cTn id="11" presetID="1" presetClass="mediacall" presetSubtype="0" fill="hold" nodeType="withEffect">
                                  <p:stCondLst>
                                    <p:cond delay="0"/>
                                  </p:stCondLst>
                                  <p:childTnLst>
                                    <p:cmd type="call" cmd="playFrom(0.0)">
                                      <p:cBhvr>
                                        <p:cTn id="12" dur="210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Witan</a:t>
            </a:r>
          </a:p>
        </p:txBody>
      </p:sp>
      <p:sp>
        <p:nvSpPr>
          <p:cNvPr id="3" name="Content Placeholder 2"/>
          <p:cNvSpPr>
            <a:spLocks noGrp="1"/>
          </p:cNvSpPr>
          <p:nvPr>
            <p:ph idx="1"/>
          </p:nvPr>
        </p:nvSpPr>
        <p:spPr>
          <a:solidFill>
            <a:schemeClr val="bg1">
              <a:alpha val="30000"/>
            </a:schemeClr>
          </a:solidFill>
        </p:spPr>
        <p:txBody>
          <a:bodyPr>
            <a:normAutofit/>
          </a:bodyPr>
          <a:lstStyle/>
          <a:p>
            <a:pPr marL="0" indent="0">
              <a:buNone/>
            </a:pPr>
            <a:r>
              <a:rPr lang="en-GB" dirty="0"/>
              <a:t>For each decision you make, there will be consequences. You have to keep the three main classes of Anglo-Saxon society happy. The Thralls (lower class), the Churls (middle class) and the Thanes (higher class).</a:t>
            </a:r>
          </a:p>
          <a:p>
            <a:pPr marL="0" indent="0">
              <a:buNone/>
            </a:pPr>
            <a:endParaRPr lang="en-GB" dirty="0"/>
          </a:p>
          <a:p>
            <a:pPr marL="0" indent="0">
              <a:buNone/>
            </a:pPr>
            <a:endParaRPr lang="en-GB" dirty="0"/>
          </a:p>
          <a:p>
            <a:pPr marL="0" indent="0">
              <a:buNone/>
            </a:pPr>
            <a:endParaRPr lang="en-GB" dirty="0"/>
          </a:p>
        </p:txBody>
      </p:sp>
      <p:pic>
        <p:nvPicPr>
          <p:cNvPr id="4" name="Witan 5.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67541"/>
            <a:ext cx="609600" cy="609600"/>
          </a:xfrm>
          <a:prstGeom prst="rect">
            <a:avLst/>
          </a:prstGeom>
        </p:spPr>
      </p:pic>
    </p:spTree>
    <p:extLst>
      <p:ext uri="{BB962C8B-B14F-4D97-AF65-F5344CB8AC3E}">
        <p14:creationId xmlns:p14="http://schemas.microsoft.com/office/powerpoint/2010/main" val="20269813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1000">
        <p159:morph option="byObject"/>
      </p:transition>
    </mc:Choice>
    <mc:Fallback>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13000"/>
                                        <p:tgtEl>
                                          <p:spTgt spid="3">
                                            <p:txEl>
                                              <p:pRg st="0" end="0"/>
                                            </p:txEl>
                                          </p:spTgt>
                                        </p:tgtEl>
                                      </p:cBhvr>
                                    </p:animEffect>
                                  </p:childTnLst>
                                </p:cTn>
                              </p:par>
                              <p:par>
                                <p:cTn id="13" presetID="1" presetClass="mediacall" presetSubtype="0" fill="hold" nodeType="withEffect">
                                  <p:stCondLst>
                                    <p:cond delay="1000"/>
                                  </p:stCondLst>
                                  <p:childTnLst>
                                    <p:cmd type="call" cmd="playFrom(0.0)">
                                      <p:cBhvr>
                                        <p:cTn id="14" dur="192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Witan</a:t>
            </a:r>
          </a:p>
        </p:txBody>
      </p:sp>
      <p:sp>
        <p:nvSpPr>
          <p:cNvPr id="3" name="Content Placeholder 2"/>
          <p:cNvSpPr>
            <a:spLocks noGrp="1"/>
          </p:cNvSpPr>
          <p:nvPr>
            <p:ph idx="1"/>
          </p:nvPr>
        </p:nvSpPr>
        <p:spPr>
          <a:solidFill>
            <a:schemeClr val="bg1">
              <a:alpha val="30000"/>
            </a:schemeClr>
          </a:solidFill>
        </p:spPr>
        <p:txBody>
          <a:bodyPr>
            <a:normAutofit/>
          </a:bodyPr>
          <a:lstStyle/>
          <a:p>
            <a:pPr marL="0" indent="0">
              <a:buNone/>
            </a:pPr>
            <a:r>
              <a:rPr lang="en-GB" dirty="0"/>
              <a:t>If you weigh your decisions too heavily in favour of one class, they will have too much power and influence. If you neglect one of the classes, they may turn nasty and instead of using words, may turn to their spears and axes!</a:t>
            </a:r>
          </a:p>
          <a:p>
            <a:pPr marL="0" indent="0">
              <a:buNone/>
            </a:pPr>
            <a:endParaRPr lang="en-GB" dirty="0"/>
          </a:p>
        </p:txBody>
      </p:sp>
      <p:pic>
        <p:nvPicPr>
          <p:cNvPr id="4" name="Witan 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910" y="51470"/>
            <a:ext cx="609600" cy="609600"/>
          </a:xfrm>
          <a:prstGeom prst="rect">
            <a:avLst/>
          </a:prstGeom>
        </p:spPr>
      </p:pic>
    </p:spTree>
    <p:extLst>
      <p:ext uri="{BB962C8B-B14F-4D97-AF65-F5344CB8AC3E}">
        <p14:creationId xmlns:p14="http://schemas.microsoft.com/office/powerpoint/2010/main" val="3976870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1000">
        <p159:morph option="byObject"/>
      </p:transition>
    </mc:Choice>
    <mc:Fallback>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5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17000"/>
                                        <p:tgtEl>
                                          <p:spTgt spid="3">
                                            <p:txEl>
                                              <p:pRg st="0" end="0"/>
                                            </p:txEl>
                                          </p:spTgt>
                                        </p:tgtEl>
                                      </p:cBhvr>
                                    </p:animEffect>
                                  </p:childTnLst>
                                </p:cTn>
                              </p:par>
                              <p:par>
                                <p:cTn id="11" presetID="1" presetClass="mediacall" presetSubtype="0" fill="hold" nodeType="withEffect">
                                  <p:stCondLst>
                                    <p:cond delay="0"/>
                                  </p:stCondLst>
                                  <p:childTnLst>
                                    <p:cmd type="call" cmd="playFrom(0.0)">
                                      <p:cBhvr>
                                        <p:cTn id="12" dur="17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Witan</a:t>
            </a:r>
          </a:p>
        </p:txBody>
      </p:sp>
      <p:sp>
        <p:nvSpPr>
          <p:cNvPr id="3" name="Content Placeholder 2"/>
          <p:cNvSpPr>
            <a:spLocks noGrp="1"/>
          </p:cNvSpPr>
          <p:nvPr>
            <p:ph idx="1"/>
          </p:nvPr>
        </p:nvSpPr>
        <p:spPr>
          <a:solidFill>
            <a:schemeClr val="bg1">
              <a:alpha val="30000"/>
            </a:schemeClr>
          </a:solidFill>
        </p:spPr>
        <p:txBody>
          <a:bodyPr>
            <a:normAutofit/>
          </a:bodyPr>
          <a:lstStyle/>
          <a:p>
            <a:pPr marL="0" indent="0">
              <a:buNone/>
            </a:pPr>
            <a:r>
              <a:rPr lang="en-GB" dirty="0"/>
              <a:t>You are of the Higher Class. You need to make your decisions based on what you think will benefit yourself, as well as trying to keep the lower classes happy.</a:t>
            </a:r>
          </a:p>
        </p:txBody>
      </p:sp>
      <p:pic>
        <p:nvPicPr>
          <p:cNvPr id="4" name="Witan 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65573" y="51470"/>
            <a:ext cx="609600" cy="609600"/>
          </a:xfrm>
          <a:prstGeom prst="rect">
            <a:avLst/>
          </a:prstGeom>
        </p:spPr>
      </p:pic>
    </p:spTree>
    <p:extLst>
      <p:ext uri="{BB962C8B-B14F-4D97-AF65-F5344CB8AC3E}">
        <p14:creationId xmlns:p14="http://schemas.microsoft.com/office/powerpoint/2010/main" val="5082587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1000">
        <p159:morph option="byObject"/>
      </p:transition>
    </mc:Choice>
    <mc:Fallback>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7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7000"/>
                                        <p:tgtEl>
                                          <p:spTgt spid="3">
                                            <p:txEl>
                                              <p:pRg st="0" end="0"/>
                                            </p:txEl>
                                          </p:spTgt>
                                        </p:tgtEl>
                                      </p:cBhvr>
                                    </p:animEffect>
                                  </p:childTnLst>
                                </p:cTn>
                              </p:par>
                              <p:par>
                                <p:cTn id="11" presetID="1" presetClass="mediacall" presetSubtype="0" fill="hold" nodeType="withEffect">
                                  <p:stCondLst>
                                    <p:cond delay="0"/>
                                  </p:stCondLst>
                                  <p:childTnLst>
                                    <p:cmd type="call" cmd="playFrom(0.0)">
                                      <p:cBhvr>
                                        <p:cTn id="12" dur="109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Witan</a:t>
            </a:r>
          </a:p>
        </p:txBody>
      </p:sp>
      <p:sp>
        <p:nvSpPr>
          <p:cNvPr id="3" name="Content Placeholder 2"/>
          <p:cNvSpPr>
            <a:spLocks noGrp="1"/>
          </p:cNvSpPr>
          <p:nvPr>
            <p:ph idx="1"/>
          </p:nvPr>
        </p:nvSpPr>
        <p:spPr>
          <a:xfrm>
            <a:off x="457200" y="1200151"/>
            <a:ext cx="8229600" cy="1875655"/>
          </a:xfrm>
          <a:solidFill>
            <a:schemeClr val="bg1">
              <a:alpha val="70000"/>
            </a:schemeClr>
          </a:solidFill>
        </p:spPr>
        <p:txBody>
          <a:bodyPr>
            <a:normAutofit/>
          </a:bodyPr>
          <a:lstStyle/>
          <a:p>
            <a:pPr marL="0" indent="0">
              <a:buNone/>
            </a:pPr>
            <a:r>
              <a:rPr lang="en-GB" dirty="0"/>
              <a:t>Teachers… record the following on the whiteboard…</a:t>
            </a:r>
          </a:p>
          <a:p>
            <a:pPr marL="0" indent="0">
              <a:buNone/>
            </a:pPr>
            <a:endParaRPr lang="en-GB" dirty="0"/>
          </a:p>
          <a:p>
            <a:pPr marL="0" indent="0" algn="ctr">
              <a:buNone/>
            </a:pPr>
            <a:r>
              <a:rPr lang="en-GB" sz="3600" dirty="0"/>
              <a:t>Thralls: 100	Churls: 100	Thanes: 100</a:t>
            </a:r>
          </a:p>
        </p:txBody>
      </p:sp>
      <p:pic>
        <p:nvPicPr>
          <p:cNvPr id="4" name="Witan 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51470"/>
            <a:ext cx="609600" cy="609600"/>
          </a:xfrm>
          <a:prstGeom prst="rect">
            <a:avLst/>
          </a:prstGeom>
        </p:spPr>
      </p:pic>
    </p:spTree>
    <p:extLst>
      <p:ext uri="{BB962C8B-B14F-4D97-AF65-F5344CB8AC3E}">
        <p14:creationId xmlns:p14="http://schemas.microsoft.com/office/powerpoint/2010/main" val="173971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1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1000"/>
                                        <p:tgtEl>
                                          <p:spTgt spid="3">
                                            <p:txEl>
                                              <p:pRg st="0" end="0"/>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up)">
                                      <p:cBhvr>
                                        <p:cTn id="13" dur="1000"/>
                                        <p:tgtEl>
                                          <p:spTgt spid="3">
                                            <p:txEl>
                                              <p:pRg st="2" end="2"/>
                                            </p:txEl>
                                          </p:spTgt>
                                        </p:tgtEl>
                                      </p:cBhvr>
                                    </p:animEffect>
                                  </p:childTnLst>
                                </p:cTn>
                              </p:par>
                            </p:childTnLst>
                          </p:cTn>
                        </p:par>
                        <p:par>
                          <p:cTn id="14" fill="hold">
                            <p:stCondLst>
                              <p:cond delay="1000"/>
                            </p:stCondLst>
                            <p:childTnLst>
                              <p:par>
                                <p:cTn id="15" presetID="1" presetClass="mediacall" presetSubtype="0" fill="hold" nodeType="afterEffect">
                                  <p:stCondLst>
                                    <p:cond delay="0"/>
                                  </p:stCondLst>
                                  <p:childTnLst>
                                    <p:cmd type="call" cmd="playFrom(0.0)">
                                      <p:cBhvr>
                                        <p:cTn id="16" dur="122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Witan</a:t>
            </a:r>
          </a:p>
        </p:txBody>
      </p:sp>
      <p:sp>
        <p:nvSpPr>
          <p:cNvPr id="3" name="Content Placeholder 2"/>
          <p:cNvSpPr>
            <a:spLocks noGrp="1"/>
          </p:cNvSpPr>
          <p:nvPr>
            <p:ph idx="1"/>
          </p:nvPr>
        </p:nvSpPr>
        <p:spPr>
          <a:xfrm>
            <a:off x="2339752" y="2301720"/>
            <a:ext cx="4320480" cy="918103"/>
          </a:xfrm>
          <a:solidFill>
            <a:schemeClr val="bg1">
              <a:alpha val="30000"/>
            </a:schemeClr>
          </a:solidFill>
        </p:spPr>
        <p:txBody>
          <a:bodyPr anchor="ctr">
            <a:normAutofit fontScale="92500" lnSpcReduction="20000"/>
          </a:bodyPr>
          <a:lstStyle/>
          <a:p>
            <a:pPr marL="0" indent="0" algn="ctr">
              <a:buNone/>
            </a:pPr>
            <a:r>
              <a:rPr lang="en-GB" sz="6600" dirty="0"/>
              <a:t>Let’s begin!</a:t>
            </a:r>
          </a:p>
        </p:txBody>
      </p:sp>
      <p:pic>
        <p:nvPicPr>
          <p:cNvPr id="4" name="Let's Begin.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4539095"/>
            <a:ext cx="609600" cy="609600"/>
          </a:xfrm>
          <a:prstGeom prst="rect">
            <a:avLst/>
          </a:prstGeom>
        </p:spPr>
      </p:pic>
    </p:spTree>
    <p:extLst>
      <p:ext uri="{BB962C8B-B14F-4D97-AF65-F5344CB8AC3E}">
        <p14:creationId xmlns:p14="http://schemas.microsoft.com/office/powerpoint/2010/main" val="18463849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5000">
        <p159:morph option="byObject"/>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500" tmFilter="0, 0; .2, .5; .8, .5; 1, 0"/>
                                        <p:tgtEl>
                                          <p:spTgt spid="3">
                                            <p:bg/>
                                          </p:spTgt>
                                        </p:tgtEl>
                                      </p:cBhvr>
                                    </p:animEffect>
                                    <p:animScale>
                                      <p:cBhvr>
                                        <p:cTn id="7" dur="250" autoRev="1" fill="hold"/>
                                        <p:tgtEl>
                                          <p:spTgt spid="3">
                                            <p:bg/>
                                          </p:spTgt>
                                        </p:tgtEl>
                                      </p:cBhvr>
                                      <p:by x="105000" y="105000"/>
                                    </p:animScale>
                                  </p:childTnLst>
                                </p:cTn>
                              </p:par>
                              <p:par>
                                <p:cTn id="8" presetID="26" presetClass="emph" presetSubtype="0" repeatCount="10000" fill="hold" grpId="0" nodeType="withEffect">
                                  <p:stCondLst>
                                    <p:cond delay="0"/>
                                  </p:stCondLst>
                                  <p:childTnLst>
                                    <p:animEffect transition="out" filter="fade">
                                      <p:cBhvr>
                                        <p:cTn id="9" dur="500" tmFilter="0, 0; .2, .5; .8, .5; 1, 0"/>
                                        <p:tgtEl>
                                          <p:spTgt spid="3">
                                            <p:txEl>
                                              <p:pRg st="0" end="0"/>
                                            </p:txEl>
                                          </p:spTgt>
                                        </p:tgtEl>
                                      </p:cBhvr>
                                    </p:animEffect>
                                    <p:animScale>
                                      <p:cBhvr>
                                        <p:cTn id="10" dur="250" autoRev="1" fill="hold"/>
                                        <p:tgtEl>
                                          <p:spTgt spid="3">
                                            <p:txEl>
                                              <p:pRg st="0" end="0"/>
                                            </p:txEl>
                                          </p:spTgt>
                                        </p:tgtEl>
                                      </p:cBhvr>
                                      <p:by x="105000" y="105000"/>
                                    </p:animScale>
                                  </p:childTnLst>
                                </p:cTn>
                              </p:par>
                              <p:par>
                                <p:cTn id="11" presetID="1" presetClass="mediacall" presetSubtype="0" fill="hold" nodeType="withEffect">
                                  <p:stCondLst>
                                    <p:cond delay="0"/>
                                  </p:stCondLst>
                                  <p:childTnLst>
                                    <p:cmd type="call" cmd="playFrom(0.0)">
                                      <p:cBhvr>
                                        <p:cTn id="12" dur="47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remove" display="0">
                  <p:stCondLst>
                    <p:cond delay="indefinite"/>
                  </p:stCondLst>
                  <p:endCondLst>
                    <p:cond evt="onStopAudio" delay="0">
                      <p:tgtEl>
                        <p:sldTgt/>
                      </p:tgtEl>
                    </p:cond>
                  </p:endCondLst>
                </p:cTn>
                <p:tgtEl>
                  <p:spTgt spid="4"/>
                </p:tgtEl>
              </p:cMediaNode>
            </p:audio>
          </p:childTnLst>
        </p:cTn>
      </p:par>
    </p:tnLst>
    <p:bldLst>
      <p:bldP spid="3" grpId="0" build="p" animBg="1"/>
    </p:bldLst>
  </p:timing>
</p:sld>
</file>

<file path=ppt/theme/theme1.xml><?xml version="1.0" encoding="utf-8"?>
<a:theme xmlns:a="http://schemas.openxmlformats.org/drawingml/2006/main" name="Office Theme">
  <a:themeElements>
    <a:clrScheme name="Custom 2">
      <a:dk1>
        <a:srgbClr val="FFFFFF"/>
      </a:dk1>
      <a:lt1>
        <a:srgbClr val="00000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6">
      <a:majorFont>
        <a:latin typeface="Monotype Corsiva"/>
        <a:ea typeface=""/>
        <a:cs typeface=""/>
      </a:majorFont>
      <a:minorFont>
        <a:latin typeface="Monotype Corsi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3346</TotalTime>
  <Words>2775</Words>
  <Application>Microsoft Office PowerPoint</Application>
  <PresentationFormat>On-screen Show (16:9)</PresentationFormat>
  <Paragraphs>164</Paragraphs>
  <Slides>35</Slides>
  <Notes>12</Notes>
  <HiddenSlides>2</HiddenSlides>
  <MMClips>32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Monotype Corsiva</vt:lpstr>
      <vt:lpstr>Calibri</vt:lpstr>
      <vt:lpstr>Office Theme</vt:lpstr>
      <vt:lpstr>The Witan</vt:lpstr>
      <vt:lpstr>The Witan</vt:lpstr>
      <vt:lpstr>The Witan</vt:lpstr>
      <vt:lpstr>The Witan</vt:lpstr>
      <vt:lpstr>The Witan</vt:lpstr>
      <vt:lpstr>The Witan</vt:lpstr>
      <vt:lpstr>The Witan</vt:lpstr>
      <vt:lpstr>The Witan</vt:lpstr>
      <vt:lpstr>The Witan</vt:lpstr>
      <vt:lpstr>You attend your first Witan</vt:lpstr>
      <vt:lpstr>PowerPoint Presentation</vt:lpstr>
      <vt:lpstr>PowerPoint Presentation</vt:lpstr>
      <vt:lpstr>What should your small settlement focus on as their priority for the Spring?</vt:lpstr>
      <vt:lpstr>PowerPoint Presentation</vt:lpstr>
      <vt:lpstr>PowerPoint Presentation</vt:lpstr>
      <vt:lpstr>A mysterious priest arrives, claiming that he has come with an important message from God...</vt:lpstr>
      <vt:lpstr>PowerPoint Presentation</vt:lpstr>
      <vt:lpstr>PowerPoint Presentation</vt:lpstr>
      <vt:lpstr>King Æthelred and Queen Ælfflæd from the kingdom of Northumbria pay you a visit…</vt:lpstr>
      <vt:lpstr>PowerPoint Presentation</vt:lpstr>
      <vt:lpstr>PowerPoint Presentation</vt:lpstr>
      <vt:lpstr>Raiders from the north arrive on your shores, plundering your villages and churches…</vt:lpstr>
      <vt:lpstr>PowerPoint Presentation</vt:lpstr>
      <vt:lpstr>PowerPoint Presentation</vt:lpstr>
      <vt:lpstr>It looks as though the raiders will keep on returning. These ‘Vikings’ need to be dealt with…</vt:lpstr>
      <vt:lpstr>PowerPoint Presentation</vt:lpstr>
      <vt:lpstr>PowerPoint Presentation</vt:lpstr>
      <vt:lpstr>The Viking Raids are relentless! Year after year, the Vikings return. They take over all of the English kingdoms…bar one.</vt:lpstr>
      <vt:lpstr>PowerPoint Presentation</vt:lpstr>
      <vt:lpstr>PowerPoint Presentation</vt:lpstr>
      <vt:lpstr>You take a small band of followers into the marshes. Without a last Kingdom, the chances of one day uniting the Kingdoms, to become the Kingdom of England, look very slim…</vt:lpstr>
      <vt:lpstr>Your wise rule has saved the people of Wessex! With the establishment of a series of burhs, as well as reorganising the army to more effectively fight the Danes, eventually, the balance of power tips in your favour. There are no more major invasions, and one by one, the Danish Kingdoms fall to Wessex. In 927, the final piece of the puzzle is completed, when Athelstan conquers the Kingdom of Northumbria, bringing the whole of England under one ruler.   The Kingdom of England is born.</vt:lpstr>
      <vt:lpstr>End</vt:lpstr>
      <vt:lpstr>End</vt:lpstr>
      <vt:lpstr>End</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Viking Thing</dc:title>
  <dc:creator>Leigh Brothwell</dc:creator>
  <dc:description>Copyright of Historic Workshops. This Powerpoint is not to be edited or copied in any way. It is not be used unless the user has the permission from Historic Workshops.</dc:description>
  <cp:lastModifiedBy>Leigh Brothwell</cp:lastModifiedBy>
  <cp:revision>96</cp:revision>
  <dcterms:created xsi:type="dcterms:W3CDTF">2019-08-26T16:50:28Z</dcterms:created>
  <dcterms:modified xsi:type="dcterms:W3CDTF">2021-04-15T18:40:36Z</dcterms:modified>
</cp:coreProperties>
</file>