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2" r:id="rId3"/>
    <p:sldId id="260" r:id="rId4"/>
    <p:sldId id="263" r:id="rId5"/>
    <p:sldId id="259" r:id="rId6"/>
    <p:sldId id="269" r:id="rId7"/>
    <p:sldId id="275" r:id="rId8"/>
    <p:sldId id="264" r:id="rId9"/>
    <p:sldId id="291" r:id="rId10"/>
    <p:sldId id="292" r:id="rId11"/>
    <p:sldId id="293" r:id="rId12"/>
    <p:sldId id="282" r:id="rId13"/>
    <p:sldId id="280" r:id="rId14"/>
    <p:sldId id="294" r:id="rId15"/>
    <p:sldId id="295" r:id="rId16"/>
    <p:sldId id="266" r:id="rId17"/>
    <p:sldId id="285" r:id="rId18"/>
    <p:sldId id="288" r:id="rId19"/>
    <p:sldId id="287" r:id="rId20"/>
    <p:sldId id="286" r:id="rId21"/>
    <p:sldId id="284" r:id="rId22"/>
    <p:sldId id="270" r:id="rId23"/>
    <p:sldId id="297" r:id="rId24"/>
    <p:sldId id="271" r:id="rId25"/>
    <p:sldId id="267" r:id="rId26"/>
    <p:sldId id="290" r:id="rId27"/>
    <p:sldId id="272" r:id="rId28"/>
    <p:sldId id="283" r:id="rId29"/>
    <p:sldId id="273" r:id="rId30"/>
    <p:sldId id="274" r:id="rId31"/>
    <p:sldId id="298" r:id="rId32"/>
    <p:sldId id="278" r:id="rId33"/>
    <p:sldId id="279" r:id="rId34"/>
    <p:sldId id="27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0000"/>
    <a:srgbClr val="DAF9FA"/>
    <a:srgbClr val="B4F4F6"/>
    <a:srgbClr val="C9EB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26" autoAdjust="0"/>
    <p:restoredTop sz="80364" autoAdjust="0"/>
  </p:normalViewPr>
  <p:slideViewPr>
    <p:cSldViewPr snapToGrid="0">
      <p:cViewPr varScale="1">
        <p:scale>
          <a:sx n="93" d="100"/>
          <a:sy n="93" d="100"/>
        </p:scale>
        <p:origin x="15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D473FF-32E7-4522-B7B7-FFF21AACA994}" type="datetimeFigureOut">
              <a:rPr lang="en-GB" smtClean="0"/>
              <a:t>21/09/2021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08FDF8-249F-4ADC-8889-E29E97081EDE}" type="slidenum">
              <a:rPr lang="en-GB" smtClean="0"/>
              <a:t>‹#›</a:t>
            </a:fld>
            <a:endParaRPr lang="en-GB"/>
          </a:p>
        </p:txBody>
      </p:sp>
    </p:spTree>
    <p:extLst>
      <p:ext uri="{BB962C8B-B14F-4D97-AF65-F5344CB8AC3E}">
        <p14:creationId xmlns:p14="http://schemas.microsoft.com/office/powerpoint/2010/main" val="2376747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Introductions</a:t>
            </a:r>
            <a:endParaRPr lang="en-GB" dirty="0"/>
          </a:p>
        </p:txBody>
      </p:sp>
      <p:sp>
        <p:nvSpPr>
          <p:cNvPr id="4" name="Slide Number Placeholder 3"/>
          <p:cNvSpPr>
            <a:spLocks noGrp="1"/>
          </p:cNvSpPr>
          <p:nvPr>
            <p:ph type="sldNum" sz="quarter" idx="10"/>
          </p:nvPr>
        </p:nvSpPr>
        <p:spPr/>
        <p:txBody>
          <a:bodyPr/>
          <a:lstStyle/>
          <a:p>
            <a:fld id="{4A08FDF8-249F-4ADC-8889-E29E97081EDE}" type="slidenum">
              <a:rPr lang="en-GB" smtClean="0"/>
              <a:t>1</a:t>
            </a:fld>
            <a:endParaRPr lang="en-GB"/>
          </a:p>
        </p:txBody>
      </p:sp>
    </p:spTree>
    <p:extLst>
      <p:ext uri="{BB962C8B-B14F-4D97-AF65-F5344CB8AC3E}">
        <p14:creationId xmlns:p14="http://schemas.microsoft.com/office/powerpoint/2010/main" val="82590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Move on to speaking about the dangers humans</a:t>
            </a:r>
            <a:r>
              <a:rPr lang="en-GB" baseline="0" dirty="0" smtClean="0"/>
              <a:t> today experience (thought bubbles).</a:t>
            </a:r>
            <a:endParaRPr lang="en-GB" dirty="0"/>
          </a:p>
        </p:txBody>
      </p:sp>
      <p:sp>
        <p:nvSpPr>
          <p:cNvPr id="4" name="Slide Number Placeholder 3"/>
          <p:cNvSpPr>
            <a:spLocks noGrp="1"/>
          </p:cNvSpPr>
          <p:nvPr>
            <p:ph type="sldNum" sz="quarter" idx="10"/>
          </p:nvPr>
        </p:nvSpPr>
        <p:spPr/>
        <p:txBody>
          <a:bodyPr/>
          <a:lstStyle/>
          <a:p>
            <a:fld id="{4A08FDF8-249F-4ADC-8889-E29E97081EDE}" type="slidenum">
              <a:rPr lang="en-GB" smtClean="0"/>
              <a:t>10</a:t>
            </a:fld>
            <a:endParaRPr lang="en-GB"/>
          </a:p>
        </p:txBody>
      </p:sp>
    </p:spTree>
    <p:extLst>
      <p:ext uri="{BB962C8B-B14F-4D97-AF65-F5344CB8AC3E}">
        <p14:creationId xmlns:p14="http://schemas.microsoft.com/office/powerpoint/2010/main" val="3514879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a:t>
            </a:r>
            <a:r>
              <a:rPr lang="en-GB" baseline="0" dirty="0" smtClean="0"/>
              <a:t> each ‘F’, a</a:t>
            </a:r>
            <a:r>
              <a:rPr lang="en-GB" dirty="0" smtClean="0"/>
              <a:t>sk CYP to call out</a:t>
            </a:r>
            <a:r>
              <a:rPr lang="en-GB" baseline="0" dirty="0" smtClean="0"/>
              <a:t> examples.</a:t>
            </a:r>
            <a:endParaRPr lang="en-GB" dirty="0" smtClean="0"/>
          </a:p>
          <a:p>
            <a:r>
              <a:rPr lang="en-GB" dirty="0" smtClean="0"/>
              <a:t>Fight</a:t>
            </a:r>
            <a:r>
              <a:rPr lang="en-GB" baseline="0" dirty="0" smtClean="0"/>
              <a:t> examples = shout at the person, </a:t>
            </a:r>
          </a:p>
          <a:p>
            <a:r>
              <a:rPr lang="en-GB" baseline="0" dirty="0" smtClean="0"/>
              <a:t>Flight examples = avoid the person, </a:t>
            </a:r>
          </a:p>
          <a:p>
            <a:r>
              <a:rPr lang="en-GB" baseline="0" dirty="0" smtClean="0"/>
              <a:t>Freeze examples = ignore the person/pretend it didn’t happen, </a:t>
            </a:r>
            <a:endParaRPr lang="en-GB" dirty="0" smtClean="0"/>
          </a:p>
        </p:txBody>
      </p:sp>
      <p:sp>
        <p:nvSpPr>
          <p:cNvPr id="4" name="Slide Number Placeholder 3"/>
          <p:cNvSpPr>
            <a:spLocks noGrp="1"/>
          </p:cNvSpPr>
          <p:nvPr>
            <p:ph type="sldNum" sz="quarter" idx="10"/>
          </p:nvPr>
        </p:nvSpPr>
        <p:spPr/>
        <p:txBody>
          <a:bodyPr/>
          <a:lstStyle/>
          <a:p>
            <a:fld id="{4A08FDF8-249F-4ADC-8889-E29E97081EDE}" type="slidenum">
              <a:rPr lang="en-GB" smtClean="0"/>
              <a:t>11</a:t>
            </a:fld>
            <a:endParaRPr lang="en-GB"/>
          </a:p>
        </p:txBody>
      </p:sp>
    </p:spTree>
    <p:extLst>
      <p:ext uri="{BB962C8B-B14F-4D97-AF65-F5344CB8AC3E}">
        <p14:creationId xmlns:p14="http://schemas.microsoft.com/office/powerpoint/2010/main" val="4155876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Once you perceive your symptoms as ‘threatening’ or ‘dangerous’ you become scared of</a:t>
            </a:r>
            <a:r>
              <a:rPr lang="en-GB" baseline="0" dirty="0" smtClean="0"/>
              <a:t> those symptoms. Your mind then reacts with the anxiety response which creates more symptoms and the cycle continues. </a:t>
            </a:r>
            <a:endParaRPr lang="en-GB" dirty="0" smtClean="0"/>
          </a:p>
          <a:p>
            <a:r>
              <a:rPr lang="en-GB" dirty="0" smtClean="0"/>
              <a:t>Avoidance</a:t>
            </a:r>
            <a:r>
              <a:rPr lang="en-GB" baseline="0" dirty="0" smtClean="0"/>
              <a:t> = isolate/withdraw, escape, freeze, develop rituals to ‘protect’ (safety behaviours) - briefly talk through safety behaviours (i.e. things we do to alleviate our anxiety - mention we will be looking at some healthy safety behaviours later on in the workshop). </a:t>
            </a:r>
          </a:p>
          <a:p>
            <a:endParaRPr lang="en-GB" baseline="0" dirty="0" smtClean="0"/>
          </a:p>
          <a:p>
            <a:r>
              <a:rPr lang="en-GB" baseline="0" dirty="0" smtClean="0"/>
              <a:t>Ask what would be the easiest thing to change in this cycle – is it out automatic </a:t>
            </a:r>
            <a:r>
              <a:rPr lang="en-GB" baseline="0" dirty="0" err="1" smtClean="0"/>
              <a:t>bosy</a:t>
            </a:r>
            <a:r>
              <a:rPr lang="en-GB" baseline="0" dirty="0" smtClean="0"/>
              <a:t> response and thoughts or is it to challenge and change our behaviour? </a:t>
            </a:r>
            <a:endParaRPr lang="en-GB" dirty="0"/>
          </a:p>
        </p:txBody>
      </p:sp>
      <p:sp>
        <p:nvSpPr>
          <p:cNvPr id="4" name="Slide Number Placeholder 3"/>
          <p:cNvSpPr>
            <a:spLocks noGrp="1"/>
          </p:cNvSpPr>
          <p:nvPr>
            <p:ph type="sldNum" sz="quarter" idx="10"/>
          </p:nvPr>
        </p:nvSpPr>
        <p:spPr/>
        <p:txBody>
          <a:bodyPr/>
          <a:lstStyle/>
          <a:p>
            <a:fld id="{4A08FDF8-249F-4ADC-8889-E29E97081EDE}" type="slidenum">
              <a:rPr lang="en-GB" smtClean="0"/>
              <a:t>12</a:t>
            </a:fld>
            <a:endParaRPr lang="en-GB"/>
          </a:p>
        </p:txBody>
      </p:sp>
    </p:spTree>
    <p:extLst>
      <p:ext uri="{BB962C8B-B14F-4D97-AF65-F5344CB8AC3E}">
        <p14:creationId xmlns:p14="http://schemas.microsoft.com/office/powerpoint/2010/main" val="473008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Introduce the idea that our thoughts, feelings,</a:t>
            </a:r>
            <a:r>
              <a:rPr lang="en-GB" baseline="0" dirty="0" smtClean="0"/>
              <a:t> body sensations, and behaviour are interlinked – give a definition of each. </a:t>
            </a:r>
            <a:endParaRPr lang="en-GB" dirty="0" smtClean="0"/>
          </a:p>
          <a:p>
            <a:pPr marL="171450" indent="-171450">
              <a:buFontTx/>
              <a:buChar char="-"/>
            </a:pPr>
            <a:r>
              <a:rPr lang="en-GB" baseline="0" dirty="0" smtClean="0"/>
              <a:t>Ask CYP to work in a small group – either write on whiteboard or call out when asked.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dirty="0" smtClean="0"/>
              <a:t>Completed formulation</a:t>
            </a:r>
            <a:r>
              <a:rPr lang="en-GB" baseline="0" dirty="0" smtClean="0"/>
              <a:t> model can be found in the pupil pack. </a:t>
            </a:r>
          </a:p>
        </p:txBody>
      </p:sp>
      <p:sp>
        <p:nvSpPr>
          <p:cNvPr id="4" name="Slide Number Placeholder 3"/>
          <p:cNvSpPr>
            <a:spLocks noGrp="1"/>
          </p:cNvSpPr>
          <p:nvPr>
            <p:ph type="sldNum" sz="quarter" idx="10"/>
          </p:nvPr>
        </p:nvSpPr>
        <p:spPr/>
        <p:txBody>
          <a:bodyPr/>
          <a:lstStyle/>
          <a:p>
            <a:fld id="{4A08FDF8-249F-4ADC-8889-E29E97081EDE}" type="slidenum">
              <a:rPr lang="en-GB" smtClean="0"/>
              <a:t>13</a:t>
            </a:fld>
            <a:endParaRPr lang="en-GB"/>
          </a:p>
        </p:txBody>
      </p:sp>
    </p:spTree>
    <p:extLst>
      <p:ext uri="{BB962C8B-B14F-4D97-AF65-F5344CB8AC3E}">
        <p14:creationId xmlns:p14="http://schemas.microsoft.com/office/powerpoint/2010/main" val="975530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Re-introduce the fact that worry and anxiety are different</a:t>
            </a:r>
            <a:r>
              <a:rPr lang="en-GB" baseline="0" dirty="0" smtClean="0"/>
              <a:t> and explain that this is what the next part of the workshop will involve. </a:t>
            </a:r>
          </a:p>
          <a:p>
            <a:endParaRPr lang="en-GB" dirty="0" smtClean="0"/>
          </a:p>
          <a:p>
            <a:r>
              <a:rPr lang="en-GB" dirty="0" smtClean="0"/>
              <a:t>Worry</a:t>
            </a:r>
            <a:r>
              <a:rPr lang="en-GB" baseline="0" dirty="0" smtClean="0"/>
              <a:t> is usually thought based; What will happen…</a:t>
            </a:r>
            <a:br>
              <a:rPr lang="en-GB" baseline="0" dirty="0" smtClean="0"/>
            </a:br>
            <a:r>
              <a:rPr lang="en-GB" baseline="0" dirty="0" smtClean="0"/>
              <a:t>Anxiety; symptoms in the body e.g. fast heart rate, sweating etc. </a:t>
            </a:r>
            <a:endParaRPr lang="en-GB" dirty="0"/>
          </a:p>
        </p:txBody>
      </p:sp>
      <p:sp>
        <p:nvSpPr>
          <p:cNvPr id="4" name="Slide Number Placeholder 3"/>
          <p:cNvSpPr>
            <a:spLocks noGrp="1"/>
          </p:cNvSpPr>
          <p:nvPr>
            <p:ph type="sldNum" sz="quarter" idx="10"/>
          </p:nvPr>
        </p:nvSpPr>
        <p:spPr/>
        <p:txBody>
          <a:bodyPr/>
          <a:lstStyle/>
          <a:p>
            <a:fld id="{4A08FDF8-249F-4ADC-8889-E29E97081EDE}" type="slidenum">
              <a:rPr lang="en-GB" smtClean="0"/>
              <a:t>14</a:t>
            </a:fld>
            <a:endParaRPr lang="en-GB"/>
          </a:p>
        </p:txBody>
      </p:sp>
    </p:spTree>
    <p:extLst>
      <p:ext uri="{BB962C8B-B14F-4D97-AF65-F5344CB8AC3E}">
        <p14:creationId xmlns:p14="http://schemas.microsoft.com/office/powerpoint/2010/main" val="493972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Worry and anxiety can be very similar and are linked in many ways. There are some ways to tell them apart…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Make bigger </a:t>
            </a:r>
          </a:p>
        </p:txBody>
      </p:sp>
      <p:sp>
        <p:nvSpPr>
          <p:cNvPr id="4" name="Slide Number Placeholder 3"/>
          <p:cNvSpPr>
            <a:spLocks noGrp="1"/>
          </p:cNvSpPr>
          <p:nvPr>
            <p:ph type="sldNum" sz="quarter" idx="10"/>
          </p:nvPr>
        </p:nvSpPr>
        <p:spPr/>
        <p:txBody>
          <a:bodyPr/>
          <a:lstStyle/>
          <a:p>
            <a:fld id="{4A08FDF8-249F-4ADC-8889-E29E97081EDE}" type="slidenum">
              <a:rPr lang="en-GB" smtClean="0"/>
              <a:t>15</a:t>
            </a:fld>
            <a:endParaRPr lang="en-GB"/>
          </a:p>
        </p:txBody>
      </p:sp>
    </p:spTree>
    <p:extLst>
      <p:ext uri="{BB962C8B-B14F-4D97-AF65-F5344CB8AC3E}">
        <p14:creationId xmlns:p14="http://schemas.microsoft.com/office/powerpoint/2010/main" val="251463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 questions ‘anxiety or worry?’ </a:t>
            </a:r>
          </a:p>
          <a:p>
            <a:pPr marL="285750" indent="-285750">
              <a:buFontTx/>
              <a:buChar char="-"/>
            </a:pPr>
            <a:r>
              <a:rPr lang="en-GB" dirty="0" smtClean="0"/>
              <a:t>I have a Maths test next Tuesday. My Mum will be cross if I don’t do well. (W)</a:t>
            </a:r>
          </a:p>
          <a:p>
            <a:pPr marL="285750" indent="-285750">
              <a:buFontTx/>
              <a:buChar char="-"/>
            </a:pPr>
            <a:r>
              <a:rPr lang="en-GB" dirty="0" smtClean="0"/>
              <a:t>I get a stomach ache and my heart beats fast when I go to new places. (A)</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GB" sz="1200" i="1" dirty="0" smtClean="0">
                <a:latin typeface="Arial" panose="020B0604020202020204" pitchFamily="34" charset="0"/>
                <a:cs typeface="Arial" panose="020B0604020202020204" pitchFamily="34" charset="0"/>
              </a:rPr>
              <a:t>‘Nobody ever smiles at me. I take myself away from other people’ (A)</a:t>
            </a:r>
            <a:endParaRPr lang="en-GB" dirty="0" smtClean="0"/>
          </a:p>
          <a:p>
            <a:pPr marL="285750" indent="-285750">
              <a:buFontTx/>
              <a:buChar char="-"/>
            </a:pPr>
            <a:r>
              <a:rPr lang="en-GB" dirty="0" smtClean="0"/>
              <a:t>My year group are last to lunch today. What if they don’t have anything left that I like? (W) </a:t>
            </a:r>
          </a:p>
          <a:p>
            <a:pPr marL="285750" indent="-285750">
              <a:buFontTx/>
              <a:buChar char="-"/>
            </a:pPr>
            <a:r>
              <a:rPr lang="en-GB" dirty="0" smtClean="0"/>
              <a:t>I am going to meet new people today. My hands feel sweaty. What if they don’t like me? Why do I always feel this way? (A)</a:t>
            </a:r>
          </a:p>
        </p:txBody>
      </p:sp>
      <p:sp>
        <p:nvSpPr>
          <p:cNvPr id="4" name="Slide Number Placeholder 3"/>
          <p:cNvSpPr>
            <a:spLocks noGrp="1"/>
          </p:cNvSpPr>
          <p:nvPr>
            <p:ph type="sldNum" sz="quarter" idx="10"/>
          </p:nvPr>
        </p:nvSpPr>
        <p:spPr/>
        <p:txBody>
          <a:bodyPr/>
          <a:lstStyle/>
          <a:p>
            <a:fld id="{4A08FDF8-249F-4ADC-8889-E29E97081EDE}" type="slidenum">
              <a:rPr lang="en-GB" smtClean="0"/>
              <a:t>16</a:t>
            </a:fld>
            <a:endParaRPr lang="en-GB"/>
          </a:p>
        </p:txBody>
      </p:sp>
    </p:spTree>
    <p:extLst>
      <p:ext uri="{BB962C8B-B14F-4D97-AF65-F5344CB8AC3E}">
        <p14:creationId xmlns:p14="http://schemas.microsoft.com/office/powerpoint/2010/main" val="794938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Interactive quiz </a:t>
            </a:r>
            <a:endParaRPr lang="en-GB" dirty="0"/>
          </a:p>
        </p:txBody>
      </p:sp>
      <p:sp>
        <p:nvSpPr>
          <p:cNvPr id="4" name="Slide Number Placeholder 3"/>
          <p:cNvSpPr>
            <a:spLocks noGrp="1"/>
          </p:cNvSpPr>
          <p:nvPr>
            <p:ph type="sldNum" sz="quarter" idx="10"/>
          </p:nvPr>
        </p:nvSpPr>
        <p:spPr/>
        <p:txBody>
          <a:bodyPr/>
          <a:lstStyle/>
          <a:p>
            <a:fld id="{4A08FDF8-249F-4ADC-8889-E29E97081EDE}" type="slidenum">
              <a:rPr lang="en-GB" smtClean="0"/>
              <a:t>17</a:t>
            </a:fld>
            <a:endParaRPr lang="en-GB"/>
          </a:p>
        </p:txBody>
      </p:sp>
    </p:spTree>
    <p:extLst>
      <p:ext uri="{BB962C8B-B14F-4D97-AF65-F5344CB8AC3E}">
        <p14:creationId xmlns:p14="http://schemas.microsoft.com/office/powerpoint/2010/main" val="3722410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Interactive quiz </a:t>
            </a:r>
            <a:endParaRPr lang="en-GB" dirty="0"/>
          </a:p>
        </p:txBody>
      </p:sp>
      <p:sp>
        <p:nvSpPr>
          <p:cNvPr id="4" name="Slide Number Placeholder 3"/>
          <p:cNvSpPr>
            <a:spLocks noGrp="1"/>
          </p:cNvSpPr>
          <p:nvPr>
            <p:ph type="sldNum" sz="quarter" idx="10"/>
          </p:nvPr>
        </p:nvSpPr>
        <p:spPr/>
        <p:txBody>
          <a:bodyPr/>
          <a:lstStyle/>
          <a:p>
            <a:fld id="{4A08FDF8-249F-4ADC-8889-E29E97081EDE}" type="slidenum">
              <a:rPr lang="en-GB" smtClean="0"/>
              <a:t>18</a:t>
            </a:fld>
            <a:endParaRPr lang="en-GB"/>
          </a:p>
        </p:txBody>
      </p:sp>
    </p:spTree>
    <p:extLst>
      <p:ext uri="{BB962C8B-B14F-4D97-AF65-F5344CB8AC3E}">
        <p14:creationId xmlns:p14="http://schemas.microsoft.com/office/powerpoint/2010/main" val="1222142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Interactive quiz </a:t>
            </a:r>
            <a:endParaRPr lang="en-GB" dirty="0"/>
          </a:p>
        </p:txBody>
      </p:sp>
      <p:sp>
        <p:nvSpPr>
          <p:cNvPr id="4" name="Slide Number Placeholder 3"/>
          <p:cNvSpPr>
            <a:spLocks noGrp="1"/>
          </p:cNvSpPr>
          <p:nvPr>
            <p:ph type="sldNum" sz="quarter" idx="10"/>
          </p:nvPr>
        </p:nvSpPr>
        <p:spPr/>
        <p:txBody>
          <a:bodyPr/>
          <a:lstStyle/>
          <a:p>
            <a:fld id="{4A08FDF8-249F-4ADC-8889-E29E97081EDE}" type="slidenum">
              <a:rPr lang="en-GB" smtClean="0"/>
              <a:t>19</a:t>
            </a:fld>
            <a:endParaRPr lang="en-GB"/>
          </a:p>
        </p:txBody>
      </p:sp>
    </p:spTree>
    <p:extLst>
      <p:ext uri="{BB962C8B-B14F-4D97-AF65-F5344CB8AC3E}">
        <p14:creationId xmlns:p14="http://schemas.microsoft.com/office/powerpoint/2010/main" val="1854082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are going to be working</a:t>
            </a:r>
            <a:r>
              <a:rPr lang="en-GB" baseline="0" dirty="0" smtClean="0"/>
              <a:t> together as a group so it would be good if we could set a group agreement so that everybody feels listened to and respected. </a:t>
            </a:r>
          </a:p>
          <a:p>
            <a:endParaRPr lang="en-GB" baseline="0" dirty="0" smtClean="0"/>
          </a:p>
          <a:p>
            <a:r>
              <a:rPr lang="en-GB" baseline="0" dirty="0" smtClean="0"/>
              <a:t>(Go through examples) </a:t>
            </a:r>
          </a:p>
          <a:p>
            <a:endParaRPr lang="en-GB" baseline="0" dirty="0" smtClean="0"/>
          </a:p>
          <a:p>
            <a:r>
              <a:rPr lang="en-GB" baseline="0" dirty="0" smtClean="0"/>
              <a:t>Can you think of any more?</a:t>
            </a:r>
            <a:endParaRPr lang="en-GB" dirty="0"/>
          </a:p>
        </p:txBody>
      </p:sp>
      <p:sp>
        <p:nvSpPr>
          <p:cNvPr id="4" name="Slide Number Placeholder 3"/>
          <p:cNvSpPr>
            <a:spLocks noGrp="1"/>
          </p:cNvSpPr>
          <p:nvPr>
            <p:ph type="sldNum" sz="quarter" idx="10"/>
          </p:nvPr>
        </p:nvSpPr>
        <p:spPr/>
        <p:txBody>
          <a:bodyPr/>
          <a:lstStyle/>
          <a:p>
            <a:fld id="{4A08FDF8-249F-4ADC-8889-E29E97081EDE}" type="slidenum">
              <a:rPr lang="en-GB" smtClean="0"/>
              <a:t>2</a:t>
            </a:fld>
            <a:endParaRPr lang="en-GB"/>
          </a:p>
        </p:txBody>
      </p:sp>
    </p:spTree>
    <p:extLst>
      <p:ext uri="{BB962C8B-B14F-4D97-AF65-F5344CB8AC3E}">
        <p14:creationId xmlns:p14="http://schemas.microsoft.com/office/powerpoint/2010/main" val="2534213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Interactive quiz </a:t>
            </a:r>
            <a:endParaRPr lang="en-GB" dirty="0"/>
          </a:p>
        </p:txBody>
      </p:sp>
      <p:sp>
        <p:nvSpPr>
          <p:cNvPr id="4" name="Slide Number Placeholder 3"/>
          <p:cNvSpPr>
            <a:spLocks noGrp="1"/>
          </p:cNvSpPr>
          <p:nvPr>
            <p:ph type="sldNum" sz="quarter" idx="10"/>
          </p:nvPr>
        </p:nvSpPr>
        <p:spPr/>
        <p:txBody>
          <a:bodyPr/>
          <a:lstStyle/>
          <a:p>
            <a:fld id="{4A08FDF8-249F-4ADC-8889-E29E97081EDE}" type="slidenum">
              <a:rPr lang="en-GB" smtClean="0"/>
              <a:t>20</a:t>
            </a:fld>
            <a:endParaRPr lang="en-GB"/>
          </a:p>
        </p:txBody>
      </p:sp>
    </p:spTree>
    <p:extLst>
      <p:ext uri="{BB962C8B-B14F-4D97-AF65-F5344CB8AC3E}">
        <p14:creationId xmlns:p14="http://schemas.microsoft.com/office/powerpoint/2010/main" val="570705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Worry is designed to keep us safe, but our brain can sometimes trick us and make us think we are in danger when we’re not.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purpose of worry and anxiety and how It keeps us safe (link back to F-F-F response).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Ask CYP what worry/anxiety might make us do in these situations.</a:t>
            </a:r>
            <a:endParaRPr lang="en-GB" dirty="0"/>
          </a:p>
        </p:txBody>
      </p:sp>
      <p:sp>
        <p:nvSpPr>
          <p:cNvPr id="4" name="Slide Number Placeholder 3"/>
          <p:cNvSpPr>
            <a:spLocks noGrp="1"/>
          </p:cNvSpPr>
          <p:nvPr>
            <p:ph type="sldNum" sz="quarter" idx="10"/>
          </p:nvPr>
        </p:nvSpPr>
        <p:spPr/>
        <p:txBody>
          <a:bodyPr/>
          <a:lstStyle/>
          <a:p>
            <a:fld id="{4A08FDF8-249F-4ADC-8889-E29E97081EDE}" type="slidenum">
              <a:rPr lang="en-GB" smtClean="0"/>
              <a:t>21</a:t>
            </a:fld>
            <a:endParaRPr lang="en-GB"/>
          </a:p>
        </p:txBody>
      </p:sp>
    </p:spTree>
    <p:extLst>
      <p:ext uri="{BB962C8B-B14F-4D97-AF65-F5344CB8AC3E}">
        <p14:creationId xmlns:p14="http://schemas.microsoft.com/office/powerpoint/2010/main" val="1020744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Most people will experience some form of worry or anxiety at some point in</a:t>
            </a:r>
            <a:r>
              <a:rPr lang="en-GB" baseline="0" dirty="0" smtClean="0"/>
              <a:t> their life.</a:t>
            </a:r>
          </a:p>
          <a:p>
            <a:endParaRPr lang="en-GB" baseline="0" dirty="0" smtClean="0"/>
          </a:p>
          <a:p>
            <a:r>
              <a:rPr lang="en-GB" baseline="0" dirty="0" smtClean="0"/>
              <a:t>Worry and anxiety can be helpful as it can help us to solve problems; however, when worry or anxiety becomes excessive, it can have a big impact on your life and leave you feeling very sad. </a:t>
            </a:r>
            <a:endParaRPr lang="en-GB" dirty="0"/>
          </a:p>
        </p:txBody>
      </p:sp>
      <p:sp>
        <p:nvSpPr>
          <p:cNvPr id="4" name="Slide Number Placeholder 3"/>
          <p:cNvSpPr>
            <a:spLocks noGrp="1"/>
          </p:cNvSpPr>
          <p:nvPr>
            <p:ph type="sldNum" sz="quarter" idx="10"/>
          </p:nvPr>
        </p:nvSpPr>
        <p:spPr/>
        <p:txBody>
          <a:bodyPr/>
          <a:lstStyle/>
          <a:p>
            <a:fld id="{4A08FDF8-249F-4ADC-8889-E29E97081EDE}" type="slidenum">
              <a:rPr lang="en-GB" smtClean="0"/>
              <a:t>22</a:t>
            </a:fld>
            <a:endParaRPr lang="en-GB"/>
          </a:p>
        </p:txBody>
      </p:sp>
    </p:spTree>
    <p:extLst>
      <p:ext uri="{BB962C8B-B14F-4D97-AF65-F5344CB8AC3E}">
        <p14:creationId xmlns:p14="http://schemas.microsoft.com/office/powerpoint/2010/main" val="2351466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a:t>
            </a:r>
            <a:r>
              <a:rPr lang="en-GB" baseline="0" dirty="0" smtClean="0"/>
              <a:t> CYP to think and then pick volunteers/ask to call out.</a:t>
            </a:r>
            <a:endParaRPr lang="en-GB" dirty="0"/>
          </a:p>
        </p:txBody>
      </p:sp>
      <p:sp>
        <p:nvSpPr>
          <p:cNvPr id="4" name="Slide Number Placeholder 3"/>
          <p:cNvSpPr>
            <a:spLocks noGrp="1"/>
          </p:cNvSpPr>
          <p:nvPr>
            <p:ph type="sldNum" sz="quarter" idx="10"/>
          </p:nvPr>
        </p:nvSpPr>
        <p:spPr/>
        <p:txBody>
          <a:bodyPr/>
          <a:lstStyle/>
          <a:p>
            <a:fld id="{4A08FDF8-249F-4ADC-8889-E29E97081EDE}" type="slidenum">
              <a:rPr lang="en-GB" smtClean="0"/>
              <a:t>23</a:t>
            </a:fld>
            <a:endParaRPr lang="en-GB"/>
          </a:p>
        </p:txBody>
      </p:sp>
    </p:spTree>
    <p:extLst>
      <p:ext uri="{BB962C8B-B14F-4D97-AF65-F5344CB8AC3E}">
        <p14:creationId xmlns:p14="http://schemas.microsoft.com/office/powerpoint/2010/main" val="2548742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are going to ask for a volunteer to come up and put this backpack on. Then, a few of us are going to fill it up with some  ‘worries’. </a:t>
            </a:r>
          </a:p>
          <a:p>
            <a:r>
              <a:rPr lang="en-GB" baseline="0" dirty="0" smtClean="0"/>
              <a:t>Start with specific worries ‘I’m worried about my Maths test on Friday’… etc. </a:t>
            </a:r>
          </a:p>
          <a:p>
            <a:r>
              <a:rPr lang="en-GB" baseline="0" dirty="0" smtClean="0"/>
              <a:t>If every item we put in the bag represents a worry, and we fill the bag all the way to the top, what will happen to the backpack? What will happen to the person carrying the backpack?</a:t>
            </a:r>
          </a:p>
          <a:p>
            <a:r>
              <a:rPr lang="en-GB" baseline="0" dirty="0" smtClean="0"/>
              <a:t>Rocks – </a:t>
            </a:r>
            <a:r>
              <a:rPr lang="en-GB" baseline="0" dirty="0" err="1" smtClean="0"/>
              <a:t>sellotape</a:t>
            </a:r>
            <a:r>
              <a:rPr lang="en-GB" baseline="0" dirty="0" smtClean="0"/>
              <a:t> ‘worries’ onto rocks </a:t>
            </a:r>
            <a:endParaRPr lang="en-GB" dirty="0"/>
          </a:p>
        </p:txBody>
      </p:sp>
      <p:sp>
        <p:nvSpPr>
          <p:cNvPr id="4" name="Slide Number Placeholder 3"/>
          <p:cNvSpPr>
            <a:spLocks noGrp="1"/>
          </p:cNvSpPr>
          <p:nvPr>
            <p:ph type="sldNum" sz="quarter" idx="10"/>
          </p:nvPr>
        </p:nvSpPr>
        <p:spPr/>
        <p:txBody>
          <a:bodyPr/>
          <a:lstStyle/>
          <a:p>
            <a:fld id="{4A08FDF8-249F-4ADC-8889-E29E97081EDE}" type="slidenum">
              <a:rPr lang="en-GB" smtClean="0"/>
              <a:t>24</a:t>
            </a:fld>
            <a:endParaRPr lang="en-GB"/>
          </a:p>
        </p:txBody>
      </p:sp>
    </p:spTree>
    <p:extLst>
      <p:ext uri="{BB962C8B-B14F-4D97-AF65-F5344CB8AC3E}">
        <p14:creationId xmlns:p14="http://schemas.microsoft.com/office/powerpoint/2010/main" val="23676382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a:t>
            </a:r>
            <a:r>
              <a:rPr lang="en-GB" baseline="0" dirty="0" smtClean="0"/>
              <a:t> that we will now be looking at coping strategies for worry/anxiety - explain importance of managing in a healthy way. </a:t>
            </a:r>
            <a:endParaRPr lang="en-GB" dirty="0"/>
          </a:p>
        </p:txBody>
      </p:sp>
      <p:sp>
        <p:nvSpPr>
          <p:cNvPr id="4" name="Slide Number Placeholder 3"/>
          <p:cNvSpPr>
            <a:spLocks noGrp="1"/>
          </p:cNvSpPr>
          <p:nvPr>
            <p:ph type="sldNum" sz="quarter" idx="10"/>
          </p:nvPr>
        </p:nvSpPr>
        <p:spPr/>
        <p:txBody>
          <a:bodyPr/>
          <a:lstStyle/>
          <a:p>
            <a:fld id="{4A08FDF8-249F-4ADC-8889-E29E97081EDE}" type="slidenum">
              <a:rPr lang="en-GB" smtClean="0"/>
              <a:t>25</a:t>
            </a:fld>
            <a:endParaRPr lang="en-GB"/>
          </a:p>
        </p:txBody>
      </p:sp>
    </p:spTree>
    <p:extLst>
      <p:ext uri="{BB962C8B-B14F-4D97-AF65-F5344CB8AC3E}">
        <p14:creationId xmlns:p14="http://schemas.microsoft.com/office/powerpoint/2010/main" val="815052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Hone in on the</a:t>
            </a:r>
            <a:r>
              <a:rPr lang="en-GB" baseline="0" dirty="0" smtClean="0"/>
              <a:t> ‘coping skills’ to move to next slide.</a:t>
            </a:r>
            <a:endParaRPr lang="en-GB" dirty="0" smtClean="0"/>
          </a:p>
        </p:txBody>
      </p:sp>
      <p:sp>
        <p:nvSpPr>
          <p:cNvPr id="4" name="Slide Number Placeholder 3"/>
          <p:cNvSpPr>
            <a:spLocks noGrp="1"/>
          </p:cNvSpPr>
          <p:nvPr>
            <p:ph type="sldNum" sz="quarter" idx="10"/>
          </p:nvPr>
        </p:nvSpPr>
        <p:spPr/>
        <p:txBody>
          <a:bodyPr/>
          <a:lstStyle/>
          <a:p>
            <a:fld id="{4A08FDF8-249F-4ADC-8889-E29E97081EDE}" type="slidenum">
              <a:rPr lang="en-GB" smtClean="0"/>
              <a:t>26</a:t>
            </a:fld>
            <a:endParaRPr lang="en-GB"/>
          </a:p>
        </p:txBody>
      </p:sp>
    </p:spTree>
    <p:extLst>
      <p:ext uri="{BB962C8B-B14F-4D97-AF65-F5344CB8AC3E}">
        <p14:creationId xmlns:p14="http://schemas.microsoft.com/office/powerpoint/2010/main" val="3862038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Explain</a:t>
            </a:r>
            <a:r>
              <a:rPr lang="en-GB" baseline="0" dirty="0" smtClean="0"/>
              <a:t> The Worry Tree</a:t>
            </a:r>
          </a:p>
          <a:p>
            <a:pPr marL="171450" indent="-171450">
              <a:buFontTx/>
              <a:buChar char="-"/>
            </a:pPr>
            <a:r>
              <a:rPr lang="en-GB" baseline="0" dirty="0" smtClean="0"/>
              <a:t>Use examples from ‘the worry bag’ – ask if real or imaginary… put into piles. Visual task removing worries.</a:t>
            </a:r>
          </a:p>
        </p:txBody>
      </p:sp>
      <p:sp>
        <p:nvSpPr>
          <p:cNvPr id="4" name="Slide Number Placeholder 3"/>
          <p:cNvSpPr>
            <a:spLocks noGrp="1"/>
          </p:cNvSpPr>
          <p:nvPr>
            <p:ph type="sldNum" sz="quarter" idx="10"/>
          </p:nvPr>
        </p:nvSpPr>
        <p:spPr/>
        <p:txBody>
          <a:bodyPr/>
          <a:lstStyle/>
          <a:p>
            <a:fld id="{4A08FDF8-249F-4ADC-8889-E29E97081EDE}" type="slidenum">
              <a:rPr lang="en-GB" smtClean="0"/>
              <a:t>27</a:t>
            </a:fld>
            <a:endParaRPr lang="en-GB"/>
          </a:p>
        </p:txBody>
      </p:sp>
    </p:spTree>
    <p:extLst>
      <p:ext uri="{BB962C8B-B14F-4D97-AF65-F5344CB8AC3E}">
        <p14:creationId xmlns:p14="http://schemas.microsoft.com/office/powerpoint/2010/main" val="1382319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08FDF8-249F-4ADC-8889-E29E97081EDE}" type="slidenum">
              <a:rPr lang="en-GB" smtClean="0"/>
              <a:t>28</a:t>
            </a:fld>
            <a:endParaRPr lang="en-GB"/>
          </a:p>
        </p:txBody>
      </p:sp>
    </p:spTree>
    <p:extLst>
      <p:ext uri="{BB962C8B-B14F-4D97-AF65-F5344CB8AC3E}">
        <p14:creationId xmlns:p14="http://schemas.microsoft.com/office/powerpoint/2010/main" val="35140514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08FDF8-249F-4ADC-8889-E29E97081EDE}" type="slidenum">
              <a:rPr lang="en-GB" smtClean="0"/>
              <a:t>29</a:t>
            </a:fld>
            <a:endParaRPr lang="en-GB"/>
          </a:p>
        </p:txBody>
      </p:sp>
    </p:spTree>
    <p:extLst>
      <p:ext uri="{BB962C8B-B14F-4D97-AF65-F5344CB8AC3E}">
        <p14:creationId xmlns:p14="http://schemas.microsoft.com/office/powerpoint/2010/main" val="3292733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08FDF8-249F-4ADC-8889-E29E97081EDE}" type="slidenum">
              <a:rPr lang="en-GB" smtClean="0"/>
              <a:t>3</a:t>
            </a:fld>
            <a:endParaRPr lang="en-GB"/>
          </a:p>
        </p:txBody>
      </p:sp>
    </p:spTree>
    <p:extLst>
      <p:ext uri="{BB962C8B-B14F-4D97-AF65-F5344CB8AC3E}">
        <p14:creationId xmlns:p14="http://schemas.microsoft.com/office/powerpoint/2010/main" val="1739304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08FDF8-249F-4ADC-8889-E29E97081EDE}" type="slidenum">
              <a:rPr lang="en-GB" smtClean="0"/>
              <a:t>30</a:t>
            </a:fld>
            <a:endParaRPr lang="en-GB"/>
          </a:p>
        </p:txBody>
      </p:sp>
    </p:spTree>
    <p:extLst>
      <p:ext uri="{BB962C8B-B14F-4D97-AF65-F5344CB8AC3E}">
        <p14:creationId xmlns:p14="http://schemas.microsoft.com/office/powerpoint/2010/main" val="6722090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Remind CYP of the worry bag – ‘how heavy was the</a:t>
            </a:r>
            <a:r>
              <a:rPr lang="en-GB" baseline="0" dirty="0" smtClean="0"/>
              <a:t> worry bag before?’ </a:t>
            </a:r>
            <a:endParaRPr lang="en-GB" dirty="0"/>
          </a:p>
        </p:txBody>
      </p:sp>
      <p:sp>
        <p:nvSpPr>
          <p:cNvPr id="4" name="Slide Number Placeholder 3"/>
          <p:cNvSpPr>
            <a:spLocks noGrp="1"/>
          </p:cNvSpPr>
          <p:nvPr>
            <p:ph type="sldNum" sz="quarter" idx="10"/>
          </p:nvPr>
        </p:nvSpPr>
        <p:spPr/>
        <p:txBody>
          <a:bodyPr/>
          <a:lstStyle/>
          <a:p>
            <a:fld id="{4A08FDF8-249F-4ADC-8889-E29E97081EDE}" type="slidenum">
              <a:rPr lang="en-GB" smtClean="0"/>
              <a:t>31</a:t>
            </a:fld>
            <a:endParaRPr lang="en-GB"/>
          </a:p>
        </p:txBody>
      </p:sp>
    </p:spTree>
    <p:extLst>
      <p:ext uri="{BB962C8B-B14F-4D97-AF65-F5344CB8AC3E}">
        <p14:creationId xmlns:p14="http://schemas.microsoft.com/office/powerpoint/2010/main" val="752696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Today we are going to</a:t>
            </a:r>
            <a:r>
              <a:rPr lang="en-GB" baseline="0" dirty="0" smtClean="0"/>
              <a:t> be looking at dealing with worry and anxiety…</a:t>
            </a:r>
            <a:endParaRPr lang="en-GB" dirty="0"/>
          </a:p>
        </p:txBody>
      </p:sp>
      <p:sp>
        <p:nvSpPr>
          <p:cNvPr id="4" name="Slide Number Placeholder 3"/>
          <p:cNvSpPr>
            <a:spLocks noGrp="1"/>
          </p:cNvSpPr>
          <p:nvPr>
            <p:ph type="sldNum" sz="quarter" idx="10"/>
          </p:nvPr>
        </p:nvSpPr>
        <p:spPr/>
        <p:txBody>
          <a:bodyPr/>
          <a:lstStyle/>
          <a:p>
            <a:fld id="{4A08FDF8-249F-4ADC-8889-E29E97081EDE}" type="slidenum">
              <a:rPr lang="en-GB" smtClean="0"/>
              <a:t>4</a:t>
            </a:fld>
            <a:endParaRPr lang="en-GB"/>
          </a:p>
        </p:txBody>
      </p:sp>
    </p:spTree>
    <p:extLst>
      <p:ext uri="{BB962C8B-B14F-4D97-AF65-F5344CB8AC3E}">
        <p14:creationId xmlns:p14="http://schemas.microsoft.com/office/powerpoint/2010/main" val="1532005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are going to be looking at worry first. Can anybody tell me what ‘worry’ is? </a:t>
            </a:r>
          </a:p>
          <a:p>
            <a:r>
              <a:rPr lang="en-GB" baseline="0" dirty="0" smtClean="0"/>
              <a:t>(Examples in the clouds will appear upon clicking mouse).</a:t>
            </a:r>
          </a:p>
          <a:p>
            <a:r>
              <a:rPr lang="en-GB" baseline="0" dirty="0" smtClean="0"/>
              <a:t>(add transition to worries are </a:t>
            </a:r>
            <a:r>
              <a:rPr lang="en-GB" baseline="0" dirty="0" err="1" smtClean="0"/>
              <a:t>thnoughts</a:t>
            </a:r>
            <a:r>
              <a:rPr lang="en-GB" baseline="0" dirty="0" smtClean="0"/>
              <a:t>)</a:t>
            </a:r>
          </a:p>
        </p:txBody>
      </p:sp>
      <p:sp>
        <p:nvSpPr>
          <p:cNvPr id="4" name="Slide Number Placeholder 3"/>
          <p:cNvSpPr>
            <a:spLocks noGrp="1"/>
          </p:cNvSpPr>
          <p:nvPr>
            <p:ph type="sldNum" sz="quarter" idx="10"/>
          </p:nvPr>
        </p:nvSpPr>
        <p:spPr/>
        <p:txBody>
          <a:bodyPr/>
          <a:lstStyle/>
          <a:p>
            <a:fld id="{4A08FDF8-249F-4ADC-8889-E29E97081EDE}" type="slidenum">
              <a:rPr lang="en-GB" smtClean="0"/>
              <a:t>5</a:t>
            </a:fld>
            <a:endParaRPr lang="en-GB"/>
          </a:p>
        </p:txBody>
      </p:sp>
    </p:spTree>
    <p:extLst>
      <p:ext uri="{BB962C8B-B14F-4D97-AF65-F5344CB8AC3E}">
        <p14:creationId xmlns:p14="http://schemas.microsoft.com/office/powerpoint/2010/main" val="3556086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Collect post-its after CYP have written their answers.</a:t>
            </a:r>
            <a:r>
              <a:rPr lang="en-GB" baseline="0" dirty="0" smtClean="0"/>
              <a:t> Stick on the board and read some out. Ask CYP to act worry out (if appropriate). After reading out, ‘dispose’ of the worry:</a:t>
            </a:r>
            <a:endParaRPr lang="en-GB" dirty="0" smtClean="0"/>
          </a:p>
          <a:p>
            <a:r>
              <a:rPr lang="en-GB" dirty="0" smtClean="0"/>
              <a:t>Y3</a:t>
            </a:r>
            <a:r>
              <a:rPr lang="en-GB" baseline="0" dirty="0" smtClean="0"/>
              <a:t>/4 – worry monster ‘eats’ post-its.</a:t>
            </a:r>
          </a:p>
          <a:p>
            <a:r>
              <a:rPr lang="en-GB" baseline="0" dirty="0" smtClean="0"/>
              <a:t>Y5/6 – put post-its in the ‘worry bin’.</a:t>
            </a:r>
          </a:p>
        </p:txBody>
      </p:sp>
      <p:sp>
        <p:nvSpPr>
          <p:cNvPr id="4" name="Slide Number Placeholder 3"/>
          <p:cNvSpPr>
            <a:spLocks noGrp="1"/>
          </p:cNvSpPr>
          <p:nvPr>
            <p:ph type="sldNum" sz="quarter" idx="10"/>
          </p:nvPr>
        </p:nvSpPr>
        <p:spPr/>
        <p:txBody>
          <a:bodyPr/>
          <a:lstStyle/>
          <a:p>
            <a:fld id="{4A08FDF8-249F-4ADC-8889-E29E97081EDE}" type="slidenum">
              <a:rPr lang="en-GB" smtClean="0"/>
              <a:t>6</a:t>
            </a:fld>
            <a:endParaRPr lang="en-GB"/>
          </a:p>
        </p:txBody>
      </p:sp>
    </p:spTree>
    <p:extLst>
      <p:ext uri="{BB962C8B-B14F-4D97-AF65-F5344CB8AC3E}">
        <p14:creationId xmlns:p14="http://schemas.microsoft.com/office/powerpoint/2010/main" val="3873062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a:t>
            </a:r>
            <a:r>
              <a:rPr lang="en-GB" baseline="0" dirty="0" smtClean="0"/>
              <a:t> the fact that worry and anxiety are different and that we will be exploring the differences later on in the workshop.</a:t>
            </a:r>
          </a:p>
          <a:p>
            <a:endParaRPr lang="en-GB" baseline="0" dirty="0" smtClean="0"/>
          </a:p>
          <a:p>
            <a:r>
              <a:rPr lang="en-GB" dirty="0" smtClean="0"/>
              <a:t>Now we will look at anxiety.</a:t>
            </a:r>
            <a:r>
              <a:rPr lang="en-GB" baseline="0" dirty="0" smtClean="0"/>
              <a:t> Can anybody tell me what ‘anxiety’ is? </a:t>
            </a:r>
          </a:p>
          <a:p>
            <a:r>
              <a:rPr lang="en-GB" baseline="0" dirty="0" smtClean="0"/>
              <a:t>(Examples in the clouds will appear upon clicking mouse).</a:t>
            </a:r>
          </a:p>
          <a:p>
            <a:pPr marL="0" indent="0">
              <a:buFontTx/>
              <a:buNone/>
            </a:pPr>
            <a:endParaRPr lang="en-GB" dirty="0" smtClean="0"/>
          </a:p>
          <a:p>
            <a:pPr marL="171450" indent="-171450">
              <a:buFontTx/>
              <a:buChar char="-"/>
            </a:pPr>
            <a:r>
              <a:rPr lang="en-GB" dirty="0" smtClean="0"/>
              <a:t>Physical</a:t>
            </a:r>
            <a:r>
              <a:rPr lang="en-GB" baseline="0" dirty="0" smtClean="0"/>
              <a:t> demonstration of thoughts/feelings/bodily sensations/behaviour.</a:t>
            </a:r>
          </a:p>
          <a:p>
            <a:pPr marL="171450" indent="-171450">
              <a:buFontTx/>
              <a:buChar char="-"/>
            </a:pPr>
            <a:r>
              <a:rPr lang="en-GB" baseline="0" dirty="0" smtClean="0"/>
              <a:t>Explain body sensations.</a:t>
            </a:r>
            <a:endParaRPr lang="en-GB" dirty="0"/>
          </a:p>
        </p:txBody>
      </p:sp>
      <p:sp>
        <p:nvSpPr>
          <p:cNvPr id="4" name="Slide Number Placeholder 3"/>
          <p:cNvSpPr>
            <a:spLocks noGrp="1"/>
          </p:cNvSpPr>
          <p:nvPr>
            <p:ph type="sldNum" sz="quarter" idx="10"/>
          </p:nvPr>
        </p:nvSpPr>
        <p:spPr/>
        <p:txBody>
          <a:bodyPr/>
          <a:lstStyle/>
          <a:p>
            <a:fld id="{4A08FDF8-249F-4ADC-8889-E29E97081EDE}" type="slidenum">
              <a:rPr lang="en-GB" smtClean="0"/>
              <a:t>7</a:t>
            </a:fld>
            <a:endParaRPr lang="en-GB"/>
          </a:p>
        </p:txBody>
      </p:sp>
    </p:spTree>
    <p:extLst>
      <p:ext uri="{BB962C8B-B14F-4D97-AF65-F5344CB8AC3E}">
        <p14:creationId xmlns:p14="http://schemas.microsoft.com/office/powerpoint/2010/main" val="580361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End video at 2:06 </a:t>
            </a:r>
            <a:r>
              <a:rPr lang="en-GB" dirty="0" err="1" smtClean="0"/>
              <a:t>mins</a:t>
            </a:r>
            <a:r>
              <a:rPr lang="en-GB" dirty="0" smtClean="0"/>
              <a:t> </a:t>
            </a:r>
          </a:p>
          <a:p>
            <a:pPr marL="171450" indent="-171450">
              <a:buFontTx/>
              <a:buChar char="-"/>
            </a:pPr>
            <a:r>
              <a:rPr lang="en-GB" dirty="0" smtClean="0"/>
              <a:t>The</a:t>
            </a:r>
            <a:r>
              <a:rPr lang="en-GB" baseline="0" dirty="0" smtClean="0"/>
              <a:t> fight, flight or freeze response is one of the tools your body uses to protect you from danger.</a:t>
            </a:r>
            <a:endParaRPr lang="en-GB" dirty="0"/>
          </a:p>
        </p:txBody>
      </p:sp>
      <p:sp>
        <p:nvSpPr>
          <p:cNvPr id="4" name="Slide Number Placeholder 3"/>
          <p:cNvSpPr>
            <a:spLocks noGrp="1"/>
          </p:cNvSpPr>
          <p:nvPr>
            <p:ph type="sldNum" sz="quarter" idx="10"/>
          </p:nvPr>
        </p:nvSpPr>
        <p:spPr/>
        <p:txBody>
          <a:bodyPr/>
          <a:lstStyle/>
          <a:p>
            <a:fld id="{4A08FDF8-249F-4ADC-8889-E29E97081EDE}" type="slidenum">
              <a:rPr lang="en-GB" smtClean="0"/>
              <a:t>8</a:t>
            </a:fld>
            <a:endParaRPr lang="en-GB"/>
          </a:p>
        </p:txBody>
      </p:sp>
    </p:spTree>
    <p:extLst>
      <p:ext uri="{BB962C8B-B14F-4D97-AF65-F5344CB8AC3E}">
        <p14:creationId xmlns:p14="http://schemas.microsoft.com/office/powerpoint/2010/main" val="121894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Speak about the dangers that cave men would have experienced</a:t>
            </a:r>
            <a:r>
              <a:rPr lang="en-GB" baseline="0" dirty="0" smtClean="0"/>
              <a:t> (thought bubbles).</a:t>
            </a:r>
            <a:endParaRPr lang="en-GB" dirty="0"/>
          </a:p>
        </p:txBody>
      </p:sp>
      <p:sp>
        <p:nvSpPr>
          <p:cNvPr id="4" name="Slide Number Placeholder 3"/>
          <p:cNvSpPr>
            <a:spLocks noGrp="1"/>
          </p:cNvSpPr>
          <p:nvPr>
            <p:ph type="sldNum" sz="quarter" idx="10"/>
          </p:nvPr>
        </p:nvSpPr>
        <p:spPr/>
        <p:txBody>
          <a:bodyPr/>
          <a:lstStyle/>
          <a:p>
            <a:fld id="{4A08FDF8-249F-4ADC-8889-E29E97081EDE}" type="slidenum">
              <a:rPr lang="en-GB" smtClean="0"/>
              <a:t>9</a:t>
            </a:fld>
            <a:endParaRPr lang="en-GB"/>
          </a:p>
        </p:txBody>
      </p:sp>
    </p:spTree>
    <p:extLst>
      <p:ext uri="{BB962C8B-B14F-4D97-AF65-F5344CB8AC3E}">
        <p14:creationId xmlns:p14="http://schemas.microsoft.com/office/powerpoint/2010/main" val="1949242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0DC85AA-7993-4AA9-815E-A2CB40F07537}" type="datetimeFigureOut">
              <a:rPr lang="en-GB" smtClean="0"/>
              <a:t>21/09/2021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D4E724-D06E-44F1-B9E9-1B00C4B7CA08}" type="slidenum">
              <a:rPr lang="en-GB" smtClean="0"/>
              <a:t>‹#›</a:t>
            </a:fld>
            <a:endParaRPr lang="en-GB"/>
          </a:p>
        </p:txBody>
      </p:sp>
    </p:spTree>
    <p:extLst>
      <p:ext uri="{BB962C8B-B14F-4D97-AF65-F5344CB8AC3E}">
        <p14:creationId xmlns:p14="http://schemas.microsoft.com/office/powerpoint/2010/main" val="3203571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DC85AA-7993-4AA9-815E-A2CB40F07537}" type="datetimeFigureOut">
              <a:rPr lang="en-GB" smtClean="0"/>
              <a:t>21/09/2021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D4E724-D06E-44F1-B9E9-1B00C4B7CA08}" type="slidenum">
              <a:rPr lang="en-GB" smtClean="0"/>
              <a:t>‹#›</a:t>
            </a:fld>
            <a:endParaRPr lang="en-GB"/>
          </a:p>
        </p:txBody>
      </p:sp>
    </p:spTree>
    <p:extLst>
      <p:ext uri="{BB962C8B-B14F-4D97-AF65-F5344CB8AC3E}">
        <p14:creationId xmlns:p14="http://schemas.microsoft.com/office/powerpoint/2010/main" val="2317861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DC85AA-7993-4AA9-815E-A2CB40F07537}" type="datetimeFigureOut">
              <a:rPr lang="en-GB" smtClean="0"/>
              <a:t>21/09/2021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D4E724-D06E-44F1-B9E9-1B00C4B7CA08}" type="slidenum">
              <a:rPr lang="en-GB" smtClean="0"/>
              <a:t>‹#›</a:t>
            </a:fld>
            <a:endParaRPr lang="en-GB"/>
          </a:p>
        </p:txBody>
      </p:sp>
    </p:spTree>
    <p:extLst>
      <p:ext uri="{BB962C8B-B14F-4D97-AF65-F5344CB8AC3E}">
        <p14:creationId xmlns:p14="http://schemas.microsoft.com/office/powerpoint/2010/main" val="3829570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DC85AA-7993-4AA9-815E-A2CB40F07537}" type="datetimeFigureOut">
              <a:rPr lang="en-GB" smtClean="0"/>
              <a:t>21/09/2021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D4E724-D06E-44F1-B9E9-1B00C4B7CA08}" type="slidenum">
              <a:rPr lang="en-GB" smtClean="0"/>
              <a:t>‹#›</a:t>
            </a:fld>
            <a:endParaRPr lang="en-GB"/>
          </a:p>
        </p:txBody>
      </p:sp>
    </p:spTree>
    <p:extLst>
      <p:ext uri="{BB962C8B-B14F-4D97-AF65-F5344CB8AC3E}">
        <p14:creationId xmlns:p14="http://schemas.microsoft.com/office/powerpoint/2010/main" val="766760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DC85AA-7993-4AA9-815E-A2CB40F07537}" type="datetimeFigureOut">
              <a:rPr lang="en-GB" smtClean="0"/>
              <a:t>21/09/2021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D4E724-D06E-44F1-B9E9-1B00C4B7CA08}" type="slidenum">
              <a:rPr lang="en-GB" smtClean="0"/>
              <a:t>‹#›</a:t>
            </a:fld>
            <a:endParaRPr lang="en-GB"/>
          </a:p>
        </p:txBody>
      </p:sp>
    </p:spTree>
    <p:extLst>
      <p:ext uri="{BB962C8B-B14F-4D97-AF65-F5344CB8AC3E}">
        <p14:creationId xmlns:p14="http://schemas.microsoft.com/office/powerpoint/2010/main" val="486747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0DC85AA-7993-4AA9-815E-A2CB40F07537}" type="datetimeFigureOut">
              <a:rPr lang="en-GB" smtClean="0"/>
              <a:t>21/09/2021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D4E724-D06E-44F1-B9E9-1B00C4B7CA08}" type="slidenum">
              <a:rPr lang="en-GB" smtClean="0"/>
              <a:t>‹#›</a:t>
            </a:fld>
            <a:endParaRPr lang="en-GB"/>
          </a:p>
        </p:txBody>
      </p:sp>
    </p:spTree>
    <p:extLst>
      <p:ext uri="{BB962C8B-B14F-4D97-AF65-F5344CB8AC3E}">
        <p14:creationId xmlns:p14="http://schemas.microsoft.com/office/powerpoint/2010/main" val="671348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0DC85AA-7993-4AA9-815E-A2CB40F07537}" type="datetimeFigureOut">
              <a:rPr lang="en-GB" smtClean="0"/>
              <a:t>21/09/2021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D4E724-D06E-44F1-B9E9-1B00C4B7CA08}" type="slidenum">
              <a:rPr lang="en-GB" smtClean="0"/>
              <a:t>‹#›</a:t>
            </a:fld>
            <a:endParaRPr lang="en-GB"/>
          </a:p>
        </p:txBody>
      </p:sp>
    </p:spTree>
    <p:extLst>
      <p:ext uri="{BB962C8B-B14F-4D97-AF65-F5344CB8AC3E}">
        <p14:creationId xmlns:p14="http://schemas.microsoft.com/office/powerpoint/2010/main" val="3234025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0DC85AA-7993-4AA9-815E-A2CB40F07537}" type="datetimeFigureOut">
              <a:rPr lang="en-GB" smtClean="0"/>
              <a:t>21/09/2021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D4E724-D06E-44F1-B9E9-1B00C4B7CA08}" type="slidenum">
              <a:rPr lang="en-GB" smtClean="0"/>
              <a:t>‹#›</a:t>
            </a:fld>
            <a:endParaRPr lang="en-GB"/>
          </a:p>
        </p:txBody>
      </p:sp>
    </p:spTree>
    <p:extLst>
      <p:ext uri="{BB962C8B-B14F-4D97-AF65-F5344CB8AC3E}">
        <p14:creationId xmlns:p14="http://schemas.microsoft.com/office/powerpoint/2010/main" val="583043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DC85AA-7993-4AA9-815E-A2CB40F07537}" type="datetimeFigureOut">
              <a:rPr lang="en-GB" smtClean="0"/>
              <a:t>21/09/2021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D4E724-D06E-44F1-B9E9-1B00C4B7CA08}" type="slidenum">
              <a:rPr lang="en-GB" smtClean="0"/>
              <a:t>‹#›</a:t>
            </a:fld>
            <a:endParaRPr lang="en-GB"/>
          </a:p>
        </p:txBody>
      </p:sp>
    </p:spTree>
    <p:extLst>
      <p:ext uri="{BB962C8B-B14F-4D97-AF65-F5344CB8AC3E}">
        <p14:creationId xmlns:p14="http://schemas.microsoft.com/office/powerpoint/2010/main" val="3269231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0DC85AA-7993-4AA9-815E-A2CB40F07537}" type="datetimeFigureOut">
              <a:rPr lang="en-GB" smtClean="0"/>
              <a:t>21/09/2021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D4E724-D06E-44F1-B9E9-1B00C4B7CA08}" type="slidenum">
              <a:rPr lang="en-GB" smtClean="0"/>
              <a:t>‹#›</a:t>
            </a:fld>
            <a:endParaRPr lang="en-GB"/>
          </a:p>
        </p:txBody>
      </p:sp>
    </p:spTree>
    <p:extLst>
      <p:ext uri="{BB962C8B-B14F-4D97-AF65-F5344CB8AC3E}">
        <p14:creationId xmlns:p14="http://schemas.microsoft.com/office/powerpoint/2010/main" val="829419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0DC85AA-7993-4AA9-815E-A2CB40F07537}" type="datetimeFigureOut">
              <a:rPr lang="en-GB" smtClean="0"/>
              <a:t>21/09/2021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D4E724-D06E-44F1-B9E9-1B00C4B7CA08}" type="slidenum">
              <a:rPr lang="en-GB" smtClean="0"/>
              <a:t>‹#›</a:t>
            </a:fld>
            <a:endParaRPr lang="en-GB"/>
          </a:p>
        </p:txBody>
      </p:sp>
    </p:spTree>
    <p:extLst>
      <p:ext uri="{BB962C8B-B14F-4D97-AF65-F5344CB8AC3E}">
        <p14:creationId xmlns:p14="http://schemas.microsoft.com/office/powerpoint/2010/main" val="476601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C85AA-7993-4AA9-815E-A2CB40F07537}" type="datetimeFigureOut">
              <a:rPr lang="en-GB" smtClean="0"/>
              <a:t>21/09/2021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4E724-D06E-44F1-B9E9-1B00C4B7CA08}" type="slidenum">
              <a:rPr lang="en-GB" smtClean="0"/>
              <a:t>‹#›</a:t>
            </a:fld>
            <a:endParaRPr lang="en-GB"/>
          </a:p>
        </p:txBody>
      </p:sp>
    </p:spTree>
    <p:extLst>
      <p:ext uri="{BB962C8B-B14F-4D97-AF65-F5344CB8AC3E}">
        <p14:creationId xmlns:p14="http://schemas.microsoft.com/office/powerpoint/2010/main" val="3172533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3.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7.png"/><Relationship Id="rId10" Type="http://schemas.microsoft.com/office/2007/relationships/hdphoto" Target="../media/hdphoto8.wdp"/><Relationship Id="rId4" Type="http://schemas.microsoft.com/office/2007/relationships/hdphoto" Target="../media/hdphoto4.wdp"/><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microsoft.com/office/2007/relationships/hdphoto" Target="../media/hdphoto11.wdp"/><Relationship Id="rId13" Type="http://schemas.microsoft.com/office/2007/relationships/hdphoto" Target="../media/hdphoto13.wdp"/><Relationship Id="rId18" Type="http://schemas.openxmlformats.org/officeDocument/2006/relationships/image" Target="../media/image36.png"/><Relationship Id="rId3" Type="http://schemas.openxmlformats.org/officeDocument/2006/relationships/image" Target="../media/image30.png"/><Relationship Id="rId21" Type="http://schemas.microsoft.com/office/2007/relationships/hdphoto" Target="../media/hdphoto15.wdp"/><Relationship Id="rId7" Type="http://schemas.openxmlformats.org/officeDocument/2006/relationships/image" Target="../media/image32.png"/><Relationship Id="rId12" Type="http://schemas.openxmlformats.org/officeDocument/2006/relationships/image" Target="../media/image35.png"/><Relationship Id="rId17" Type="http://schemas.microsoft.com/office/2007/relationships/hdphoto" Target="../media/hdphoto7.wdp"/><Relationship Id="rId2" Type="http://schemas.openxmlformats.org/officeDocument/2006/relationships/notesSlide" Target="../notesSlides/notesSlide12.xml"/><Relationship Id="rId16" Type="http://schemas.openxmlformats.org/officeDocument/2006/relationships/image" Target="../media/image28.png"/><Relationship Id="rId20" Type="http://schemas.openxmlformats.org/officeDocument/2006/relationships/image" Target="../media/image37.png"/><Relationship Id="rId1" Type="http://schemas.openxmlformats.org/officeDocument/2006/relationships/slideLayout" Target="../slideLayouts/slideLayout6.xml"/><Relationship Id="rId6" Type="http://schemas.microsoft.com/office/2007/relationships/hdphoto" Target="../media/hdphoto10.wdp"/><Relationship Id="rId11" Type="http://schemas.microsoft.com/office/2007/relationships/hdphoto" Target="../media/hdphoto12.wdp"/><Relationship Id="rId5" Type="http://schemas.openxmlformats.org/officeDocument/2006/relationships/image" Target="../media/image31.png"/><Relationship Id="rId15" Type="http://schemas.microsoft.com/office/2007/relationships/hdphoto" Target="../media/hdphoto8.wdp"/><Relationship Id="rId10" Type="http://schemas.openxmlformats.org/officeDocument/2006/relationships/image" Target="../media/image34.png"/><Relationship Id="rId19" Type="http://schemas.microsoft.com/office/2007/relationships/hdphoto" Target="../media/hdphoto14.wdp"/><Relationship Id="rId4" Type="http://schemas.microsoft.com/office/2007/relationships/hdphoto" Target="../media/hdphoto9.wdp"/><Relationship Id="rId9" Type="http://schemas.openxmlformats.org/officeDocument/2006/relationships/image" Target="../media/image33.png"/><Relationship Id="rId1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microsoft.com/office/2007/relationships/hdphoto" Target="../media/hdphoto16.wdp"/><Relationship Id="rId5" Type="http://schemas.openxmlformats.org/officeDocument/2006/relationships/image" Target="../media/image40.pn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3.png"/><Relationship Id="rId5" Type="http://schemas.microsoft.com/office/2007/relationships/hdphoto" Target="../media/hdphoto17.wdp"/><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microsoft.com/office/2007/relationships/hdphoto" Target="../media/hdphoto18.wdp"/></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hdphoto" Target="../media/hdphoto19.wdp"/><Relationship Id="rId3" Type="http://schemas.openxmlformats.org/officeDocument/2006/relationships/image" Target="../media/image6.png"/><Relationship Id="rId7"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48.jpeg"/><Relationship Id="rId11" Type="http://schemas.microsoft.com/office/2007/relationships/hdphoto" Target="../media/hdphoto20.wdp"/><Relationship Id="rId5" Type="http://schemas.openxmlformats.org/officeDocument/2006/relationships/image" Target="../media/image47.png"/><Relationship Id="rId10" Type="http://schemas.openxmlformats.org/officeDocument/2006/relationships/image" Target="../media/image51.png"/><Relationship Id="rId4" Type="http://schemas.openxmlformats.org/officeDocument/2006/relationships/image" Target="../media/image46.png"/><Relationship Id="rId9" Type="http://schemas.openxmlformats.org/officeDocument/2006/relationships/image" Target="../media/image50.jpe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microsoft.com/office/2007/relationships/hdphoto" Target="../media/hdphoto2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image" Target="../media/image34.png"/><Relationship Id="rId13" Type="http://schemas.microsoft.com/office/2007/relationships/hdphoto" Target="../media/hdphoto24.wdp"/><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microsoft.com/office/2007/relationships/hdphoto" Target="../media/hdphoto22.wdp"/><Relationship Id="rId11" Type="http://schemas.microsoft.com/office/2007/relationships/hdphoto" Target="../media/hdphoto23.wdp"/><Relationship Id="rId5" Type="http://schemas.openxmlformats.org/officeDocument/2006/relationships/image" Target="../media/image54.png"/><Relationship Id="rId15" Type="http://schemas.microsoft.com/office/2007/relationships/hdphoto" Target="../media/hdphoto25.wdp"/><Relationship Id="rId10" Type="http://schemas.openxmlformats.org/officeDocument/2006/relationships/image" Target="../media/image55.png"/><Relationship Id="rId4" Type="http://schemas.microsoft.com/office/2007/relationships/hdphoto" Target="../media/hdphoto10.wdp"/><Relationship Id="rId9" Type="http://schemas.microsoft.com/office/2007/relationships/hdphoto" Target="../media/hdphoto12.wdp"/><Relationship Id="rId1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microsoft.com/office/2007/relationships/hdphoto" Target="../media/hdphoto26.wdp"/><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63.jpe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ideo" Target="https://www.youtube.com/embed/jEHwB1PG_-Q" TargetMode="External"/><Relationship Id="rId5" Type="http://schemas.openxmlformats.org/officeDocument/2006/relationships/image" Target="../media/image18.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eg"/><Relationship Id="rId5" Type="http://schemas.microsoft.com/office/2007/relationships/hdphoto" Target="../media/hdphoto2.wdp"/><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595150" y="1301858"/>
            <a:ext cx="10515600" cy="2247255"/>
          </a:xfrm>
        </p:spPr>
        <p:txBody>
          <a:bodyPr>
            <a:noAutofit/>
          </a:bodyPr>
          <a:lstStyle/>
          <a:p>
            <a:r>
              <a:rPr lang="en-GB" sz="7200" dirty="0" smtClean="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Working through worry and anxiety</a:t>
            </a:r>
            <a:endParaRPr lang="en-GB" sz="7200"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0108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AF9FA"/>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47953" y="483793"/>
            <a:ext cx="8969188" cy="704570"/>
          </a:xfrm>
        </p:spPr>
        <p:txBody>
          <a:bodyPr/>
          <a:lstStyle/>
          <a:p>
            <a:r>
              <a:rPr lang="en-GB" dirty="0" smtClean="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Fight, Flight, Freeze Response</a:t>
            </a:r>
            <a:endParaRPr lang="en-GB"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239465" y="1836103"/>
            <a:ext cx="8098623" cy="4766175"/>
          </a:xfrm>
        </p:spPr>
        <p:txBody>
          <a:bodyPr>
            <a:normAutofit/>
          </a:bodyPr>
          <a:lstStyle/>
          <a:p>
            <a:pPr marL="0" indent="0">
              <a:buNone/>
            </a:pPr>
            <a:r>
              <a:rPr lang="en-GB" dirty="0"/>
              <a:t>T</a:t>
            </a:r>
            <a:r>
              <a:rPr lang="en-GB" dirty="0" smtClean="0"/>
              <a:t>he dangers we face today are very different to those faced by cave men; however, when our brain registers danger, our body still goes into survival mode.</a:t>
            </a:r>
          </a:p>
          <a:p>
            <a:pPr marL="0" indent="0">
              <a:buNone/>
            </a:pPr>
            <a:endParaRPr lang="en-GB" dirty="0" smtClean="0"/>
          </a:p>
          <a:p>
            <a:pPr marL="0" indent="0">
              <a:buNone/>
            </a:pPr>
            <a:r>
              <a:rPr lang="en-GB" dirty="0" smtClean="0"/>
              <a:t>In survival mode, we can find it hard to think </a:t>
            </a:r>
          </a:p>
          <a:p>
            <a:pPr marL="0" indent="0">
              <a:buNone/>
            </a:pPr>
            <a:r>
              <a:rPr lang="en-GB" dirty="0" smtClean="0"/>
              <a:t>clearly and logically. </a:t>
            </a:r>
          </a:p>
          <a:p>
            <a:pPr marL="0" indent="0">
              <a:buNone/>
            </a:pPr>
            <a:endParaRPr lang="en-GB" dirty="0" smtClean="0"/>
          </a:p>
          <a:p>
            <a:pPr marL="0" indent="0">
              <a:buNone/>
            </a:pPr>
            <a:r>
              <a:rPr lang="en-GB" dirty="0" smtClean="0"/>
              <a:t>We can experience some of the following physical symptoms: fast breathing, fast heart rate, chest pain, feeling sick, butterflies, and cold or sweaty palms.</a:t>
            </a:r>
          </a:p>
        </p:txBody>
      </p:sp>
      <p:pic>
        <p:nvPicPr>
          <p:cNvPr id="2054" name="Picture 6" descr="How to Draw a Cartoon Man: 15 Steps (with Pictures) - wikiHow"/>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056" b="90000" l="10000" r="90000"/>
                    </a14:imgEffect>
                  </a14:imgLayer>
                </a14:imgProps>
              </a:ext>
              <a:ext uri="{28A0092B-C50C-407E-A947-70E740481C1C}">
                <a14:useLocalDpi xmlns:a14="http://schemas.microsoft.com/office/drawing/2010/main" val="0"/>
              </a:ext>
            </a:extLst>
          </a:blip>
          <a:srcRect l="34738" t="4370" r="34414" b="8172"/>
          <a:stretch/>
        </p:blipFill>
        <p:spPr bwMode="auto">
          <a:xfrm>
            <a:off x="9606634" y="3162099"/>
            <a:ext cx="1738125" cy="3695901"/>
          </a:xfrm>
          <a:prstGeom prst="rect">
            <a:avLst/>
          </a:prstGeom>
          <a:noFill/>
          <a:extLst>
            <a:ext uri="{909E8E84-426E-40DD-AFC4-6F175D3DCCD1}">
              <a14:hiddenFill xmlns:a14="http://schemas.microsoft.com/office/drawing/2010/main">
                <a:solidFill>
                  <a:srgbClr val="FFFFFF"/>
                </a:solidFill>
              </a14:hiddenFill>
            </a:ext>
          </a:extLst>
        </p:spPr>
      </p:pic>
      <p:sp>
        <p:nvSpPr>
          <p:cNvPr id="8" name="Cloud Callout 7"/>
          <p:cNvSpPr/>
          <p:nvPr/>
        </p:nvSpPr>
        <p:spPr>
          <a:xfrm rot="1734041">
            <a:off x="10095419" y="208546"/>
            <a:ext cx="1809275" cy="1655192"/>
          </a:xfrm>
          <a:prstGeom prst="cloudCallout">
            <a:avLst>
              <a:gd name="adj1" fmla="val 41870"/>
              <a:gd name="adj2" fmla="val 1118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loud Callout 8"/>
          <p:cNvSpPr/>
          <p:nvPr/>
        </p:nvSpPr>
        <p:spPr>
          <a:xfrm>
            <a:off x="8256664" y="1278829"/>
            <a:ext cx="2120953" cy="1747519"/>
          </a:xfrm>
          <a:prstGeom prst="cloudCallout">
            <a:avLst>
              <a:gd name="adj1" fmla="val 30606"/>
              <a:gd name="adj2" fmla="val 6912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6" name="Picture 8" descr="Evil Coronavirus COVID-19 Cartoon Character Of Pathogenic Bacteria In A  Prohibited Symbol. Stock Vector - Illustration of infected, graphic:  17464925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09809" y="454749"/>
            <a:ext cx="1180493" cy="116278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rguing Cartoon High Res Stock Images | Shutterstock"/>
          <p:cNvPicPr>
            <a:picLocks noChangeAspect="1" noChangeArrowheads="1"/>
          </p:cNvPicPr>
          <p:nvPr/>
        </p:nvPicPr>
        <p:blipFill rotWithShape="1">
          <a:blip r:embed="rId6">
            <a:extLst>
              <a:ext uri="{28A0092B-C50C-407E-A947-70E740481C1C}">
                <a14:useLocalDpi xmlns:a14="http://schemas.microsoft.com/office/drawing/2010/main" val="0"/>
              </a:ext>
            </a:extLst>
          </a:blip>
          <a:srcRect l="8738" t="13109" r="8029" b="19481"/>
          <a:stretch/>
        </p:blipFill>
        <p:spPr bwMode="auto">
          <a:xfrm>
            <a:off x="8595294" y="1566283"/>
            <a:ext cx="1344457" cy="117260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842 Tired brain illustration Vector Images - Free &amp;amp; Royalty-free Tired brain  illustration Vectors | Depositphoto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0000" b="90000" l="4000" r="94167"/>
                    </a14:imgEffect>
                  </a14:imgLayer>
                </a14:imgProps>
              </a:ext>
              <a:ext uri="{28A0092B-C50C-407E-A947-70E740481C1C}">
                <a14:useLocalDpi xmlns:a14="http://schemas.microsoft.com/office/drawing/2010/main" val="0"/>
              </a:ext>
            </a:extLst>
          </a:blip>
          <a:srcRect l="6498" t="20609" r="7265" b="10509"/>
          <a:stretch/>
        </p:blipFill>
        <p:spPr bwMode="auto">
          <a:xfrm>
            <a:off x="7020795" y="3706045"/>
            <a:ext cx="1574499" cy="1257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667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AF9FA"/>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39465" y="331572"/>
            <a:ext cx="8969188" cy="704570"/>
          </a:xfrm>
        </p:spPr>
        <p:txBody>
          <a:bodyPr/>
          <a:lstStyle/>
          <a:p>
            <a:r>
              <a:rPr lang="en-GB" dirty="0" smtClean="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Fight, Flight, Freeze Response</a:t>
            </a:r>
            <a:endParaRPr lang="en-GB"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3564611" y="1324659"/>
            <a:ext cx="4479010" cy="1837440"/>
          </a:xfrm>
        </p:spPr>
        <p:txBody>
          <a:bodyPr>
            <a:normAutofit/>
          </a:bodyPr>
          <a:lstStyle/>
          <a:p>
            <a:pPr marL="0" indent="0" algn="ctr">
              <a:buNone/>
            </a:pPr>
            <a:r>
              <a:rPr lang="en-GB" dirty="0" smtClean="0"/>
              <a:t>Imaginary situation: </a:t>
            </a:r>
          </a:p>
          <a:p>
            <a:pPr marL="0" indent="0" algn="ctr">
              <a:buNone/>
            </a:pPr>
            <a:r>
              <a:rPr lang="en-GB" i="1" dirty="0" smtClean="0"/>
              <a:t>‘Somebody coughs near you. You worry that they might have spread COVID.’</a:t>
            </a:r>
          </a:p>
        </p:txBody>
      </p:sp>
      <p:pic>
        <p:nvPicPr>
          <p:cNvPr id="2054" name="Picture 6" descr="How to Draw a Cartoon Man: 15 Steps (with Pictures) - wikiHow"/>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056" b="90000" l="10000" r="90000"/>
                    </a14:imgEffect>
                  </a14:imgLayer>
                </a14:imgProps>
              </a:ext>
              <a:ext uri="{28A0092B-C50C-407E-A947-70E740481C1C}">
                <a14:useLocalDpi xmlns:a14="http://schemas.microsoft.com/office/drawing/2010/main" val="0"/>
              </a:ext>
            </a:extLst>
          </a:blip>
          <a:srcRect l="34738" t="4370" r="34414" b="8172"/>
          <a:stretch/>
        </p:blipFill>
        <p:spPr bwMode="auto">
          <a:xfrm>
            <a:off x="5233677" y="3797085"/>
            <a:ext cx="1439501" cy="3060915"/>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5"/>
          <p:cNvSpPr txBox="1">
            <a:spLocks/>
          </p:cNvSpPr>
          <p:nvPr/>
        </p:nvSpPr>
        <p:spPr>
          <a:xfrm>
            <a:off x="7359113" y="4404947"/>
            <a:ext cx="4233619" cy="14069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smtClean="0"/>
              <a:t>What might your Fight, Flight, Freeze Response look like in this situation?</a:t>
            </a:r>
            <a:endParaRPr lang="en-GB" i="1" dirty="0" smtClean="0"/>
          </a:p>
        </p:txBody>
      </p:sp>
      <p:pic>
        <p:nvPicPr>
          <p:cNvPr id="3074" name="Picture 2" descr="Brain Freeze Stock Illustration - Download Image Now - iStock"/>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593452" y="1282590"/>
            <a:ext cx="1765879" cy="187950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artoon Brain Running Images, Stock Photos &amp;amp; Vectors | Shutterstock"/>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90000" l="2308" r="95385"/>
                    </a14:imgEffect>
                  </a14:imgLayer>
                </a14:imgProps>
              </a:ext>
              <a:ext uri="{28A0092B-C50C-407E-A947-70E740481C1C}">
                <a14:useLocalDpi xmlns:a14="http://schemas.microsoft.com/office/drawing/2010/main" val="0"/>
              </a:ext>
            </a:extLst>
          </a:blip>
          <a:srcRect t="13110" b="20063"/>
          <a:stretch/>
        </p:blipFill>
        <p:spPr bwMode="auto">
          <a:xfrm>
            <a:off x="326309" y="4404947"/>
            <a:ext cx="2713384" cy="195278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rain Fight Images, Stock Photos &amp;amp; Vectors | Shutterstock"/>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0" b="92857" l="0" r="54450"/>
                    </a14:imgEffect>
                  </a14:imgLayer>
                </a14:imgProps>
              </a:ext>
              <a:ext uri="{28A0092B-C50C-407E-A947-70E740481C1C}">
                <a14:useLocalDpi xmlns:a14="http://schemas.microsoft.com/office/drawing/2010/main" val="0"/>
              </a:ext>
            </a:extLst>
          </a:blip>
          <a:srcRect r="45205" b="7278"/>
          <a:stretch/>
        </p:blipFill>
        <p:spPr bwMode="auto">
          <a:xfrm>
            <a:off x="920528" y="1565095"/>
            <a:ext cx="2188503" cy="180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372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AF9FA"/>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14219" y="263412"/>
            <a:ext cx="4829803" cy="697862"/>
          </a:xfrm>
        </p:spPr>
        <p:txBody>
          <a:bodyPr/>
          <a:lstStyle/>
          <a:p>
            <a:r>
              <a:rPr lang="en-GB" dirty="0" smtClean="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Anxiety Cycle </a:t>
            </a:r>
            <a:endParaRPr lang="en-GB"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p:cNvSpPr txBox="1"/>
          <p:nvPr/>
        </p:nvSpPr>
        <p:spPr>
          <a:xfrm>
            <a:off x="3454493" y="1669891"/>
            <a:ext cx="2632365" cy="923330"/>
          </a:xfrm>
          <a:prstGeom prst="rect">
            <a:avLst/>
          </a:prstGeom>
          <a:noFill/>
        </p:spPr>
        <p:txBody>
          <a:bodyPr wrap="square" rtlCol="0">
            <a:spAutoFit/>
          </a:bodyPr>
          <a:lstStyle/>
          <a:p>
            <a:r>
              <a:rPr lang="en-GB" dirty="0" smtClean="0"/>
              <a:t>Your body thinks the situation is dangerous and you start to feel anxious. </a:t>
            </a:r>
            <a:endParaRPr lang="en-GB" dirty="0"/>
          </a:p>
        </p:txBody>
      </p:sp>
      <p:sp>
        <p:nvSpPr>
          <p:cNvPr id="4" name="Right Arrow 3"/>
          <p:cNvSpPr/>
          <p:nvPr/>
        </p:nvSpPr>
        <p:spPr>
          <a:xfrm>
            <a:off x="2340329" y="1975880"/>
            <a:ext cx="806359" cy="315333"/>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1116862" y="1939646"/>
            <a:ext cx="869149" cy="369332"/>
          </a:xfrm>
          <a:prstGeom prst="rect">
            <a:avLst/>
          </a:prstGeom>
          <a:noFill/>
        </p:spPr>
        <p:txBody>
          <a:bodyPr wrap="square" rtlCol="0">
            <a:spAutoFit/>
          </a:bodyPr>
          <a:lstStyle/>
          <a:p>
            <a:r>
              <a:rPr lang="en-GB" dirty="0" smtClean="0"/>
              <a:t>Trigger</a:t>
            </a:r>
            <a:endParaRPr lang="en-GB" dirty="0"/>
          </a:p>
        </p:txBody>
      </p:sp>
      <p:sp>
        <p:nvSpPr>
          <p:cNvPr id="17" name="Right Arrow 16"/>
          <p:cNvSpPr/>
          <p:nvPr/>
        </p:nvSpPr>
        <p:spPr>
          <a:xfrm>
            <a:off x="6305735" y="1959654"/>
            <a:ext cx="806359" cy="315333"/>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7428472" y="1555894"/>
            <a:ext cx="2342020" cy="923330"/>
          </a:xfrm>
          <a:prstGeom prst="rect">
            <a:avLst/>
          </a:prstGeom>
          <a:noFill/>
        </p:spPr>
        <p:txBody>
          <a:bodyPr wrap="square" rtlCol="0">
            <a:spAutoFit/>
          </a:bodyPr>
          <a:lstStyle/>
          <a:p>
            <a:r>
              <a:rPr lang="en-GB" dirty="0" smtClean="0"/>
              <a:t>Your brain sends signals to your body to prepare for danger.</a:t>
            </a:r>
            <a:endParaRPr lang="en-GB" dirty="0"/>
          </a:p>
        </p:txBody>
      </p:sp>
      <p:sp>
        <p:nvSpPr>
          <p:cNvPr id="19" name="Right Arrow 18"/>
          <p:cNvSpPr/>
          <p:nvPr/>
        </p:nvSpPr>
        <p:spPr>
          <a:xfrm rot="3563805">
            <a:off x="8884841" y="2768266"/>
            <a:ext cx="806359" cy="315333"/>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8800009" y="3356332"/>
            <a:ext cx="2235926" cy="1477328"/>
          </a:xfrm>
          <a:prstGeom prst="rect">
            <a:avLst/>
          </a:prstGeom>
          <a:noFill/>
        </p:spPr>
        <p:txBody>
          <a:bodyPr wrap="square" rtlCol="0">
            <a:spAutoFit/>
          </a:bodyPr>
          <a:lstStyle/>
          <a:p>
            <a:r>
              <a:rPr lang="en-GB" dirty="0" smtClean="0"/>
              <a:t>Your body produces symptoms of anxiety (worrisome thoughts and emotions and body symptoms).</a:t>
            </a:r>
            <a:endParaRPr lang="en-GB" dirty="0"/>
          </a:p>
        </p:txBody>
      </p:sp>
      <p:sp>
        <p:nvSpPr>
          <p:cNvPr id="22" name="TextBox 21"/>
          <p:cNvSpPr txBox="1"/>
          <p:nvPr/>
        </p:nvSpPr>
        <p:spPr>
          <a:xfrm>
            <a:off x="6944978" y="5773175"/>
            <a:ext cx="1300802" cy="369332"/>
          </a:xfrm>
          <a:prstGeom prst="rect">
            <a:avLst/>
          </a:prstGeom>
          <a:noFill/>
        </p:spPr>
        <p:txBody>
          <a:bodyPr wrap="square" rtlCol="0">
            <a:spAutoFit/>
          </a:bodyPr>
          <a:lstStyle/>
          <a:p>
            <a:r>
              <a:rPr lang="en-GB" dirty="0" smtClean="0"/>
              <a:t>Avoidance.</a:t>
            </a:r>
            <a:endParaRPr lang="en-GB" dirty="0"/>
          </a:p>
        </p:txBody>
      </p:sp>
      <p:sp>
        <p:nvSpPr>
          <p:cNvPr id="23" name="TextBox 22"/>
          <p:cNvSpPr txBox="1"/>
          <p:nvPr/>
        </p:nvSpPr>
        <p:spPr>
          <a:xfrm>
            <a:off x="3866584" y="5437512"/>
            <a:ext cx="1300802" cy="646331"/>
          </a:xfrm>
          <a:prstGeom prst="rect">
            <a:avLst/>
          </a:prstGeom>
          <a:noFill/>
        </p:spPr>
        <p:txBody>
          <a:bodyPr wrap="square" rtlCol="0">
            <a:spAutoFit/>
          </a:bodyPr>
          <a:lstStyle/>
          <a:p>
            <a:r>
              <a:rPr lang="en-GB" dirty="0" smtClean="0"/>
              <a:t>Short-term relief.</a:t>
            </a:r>
            <a:endParaRPr lang="en-GB" dirty="0"/>
          </a:p>
        </p:txBody>
      </p:sp>
      <p:pic>
        <p:nvPicPr>
          <p:cNvPr id="1034" name="Picture 10" descr="Vector alarm bell Poster • Pixers® • We live to change"/>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0000" l="7429" r="93000">
                        <a14:foregroundMark x1="47286" y1="27286" x2="51571" y2="27571"/>
                        <a14:foregroundMark x1="7571" y1="43429" x2="7571" y2="42429"/>
                        <a14:foregroundMark x1="15429" y1="48000" x2="15429" y2="48000"/>
                        <a14:foregroundMark x1="21714" y1="49714" x2="21714" y2="49714"/>
                        <a14:foregroundMark x1="48857" y1="73000" x2="48857" y2="73000"/>
                        <a14:foregroundMark x1="79429" y1="47000" x2="79429" y2="47000"/>
                        <a14:foregroundMark x1="86000" y1="45286" x2="86000" y2="45286"/>
                        <a14:foregroundMark x1="93000" y1="47714" x2="93000" y2="47714"/>
                      </a14:backgroundRemoval>
                    </a14:imgEffect>
                  </a14:imgLayer>
                </a14:imgProps>
              </a:ext>
              <a:ext uri="{28A0092B-C50C-407E-A947-70E740481C1C}">
                <a14:useLocalDpi xmlns:a14="http://schemas.microsoft.com/office/drawing/2010/main" val="0"/>
              </a:ext>
            </a:extLst>
          </a:blip>
          <a:srcRect l="4163" t="21775" r="4168" b="23128"/>
          <a:stretch/>
        </p:blipFill>
        <p:spPr bwMode="auto">
          <a:xfrm>
            <a:off x="327841" y="1249041"/>
            <a:ext cx="1185577" cy="71259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nxious Child - Anxious Child Clipart , Free Transparent Clipart -  ClipartKey"/>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89806" l="5000" r="100000">
                        <a14:foregroundMark x1="38667" y1="10194" x2="38667" y2="10194"/>
                        <a14:foregroundMark x1="49556" y1="7888" x2="49556" y2="7888"/>
                        <a14:foregroundMark x1="59667" y1="9830" x2="59667" y2="9830"/>
                      </a14:backgroundRemoval>
                    </a14:imgEffect>
                  </a14:imgLayer>
                </a14:imgProps>
              </a:ext>
              <a:ext uri="{28A0092B-C50C-407E-A947-70E740481C1C}">
                <a14:useLocalDpi xmlns:a14="http://schemas.microsoft.com/office/drawing/2010/main" val="0"/>
              </a:ext>
            </a:extLst>
          </a:blip>
          <a:srcRect l="4693" t="3724" r="4910" b="10378"/>
          <a:stretch/>
        </p:blipFill>
        <p:spPr bwMode="auto">
          <a:xfrm>
            <a:off x="5649395" y="3134145"/>
            <a:ext cx="1601086" cy="139294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Brain Clip Art Stock Illustrations – 5,294 Brain Clip Art Stock  Illustrations, Vectors &amp;amp; Clipart - Dreamstime"/>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3902" l="0" r="100000">
                        <a14:foregroundMark x1="5641" y1="8526" x2="5641" y2="8526"/>
                      </a14:backgroundRemoval>
                    </a14:imgEffect>
                  </a14:imgLayer>
                </a14:imgProps>
              </a:ext>
              <a:ext uri="{28A0092B-C50C-407E-A947-70E740481C1C}">
                <a14:useLocalDpi xmlns:a14="http://schemas.microsoft.com/office/drawing/2010/main" val="0"/>
              </a:ext>
            </a:extLst>
          </a:blip>
          <a:srcRect b="6570"/>
          <a:stretch/>
        </p:blipFill>
        <p:spPr bwMode="auto">
          <a:xfrm>
            <a:off x="9613882" y="165772"/>
            <a:ext cx="1249330" cy="1793882"/>
          </a:xfrm>
          <a:prstGeom prst="rect">
            <a:avLst/>
          </a:prstGeom>
          <a:noFill/>
          <a:extLst>
            <a:ext uri="{909E8E84-426E-40DD-AFC4-6F175D3DCCD1}">
              <a14:hiddenFill xmlns:a14="http://schemas.microsoft.com/office/drawing/2010/main">
                <a:solidFill>
                  <a:srgbClr val="FFFFFF"/>
                </a:solidFill>
              </a14:hiddenFill>
            </a:ext>
          </a:extLst>
        </p:spPr>
      </p:pic>
      <p:sp>
        <p:nvSpPr>
          <p:cNvPr id="33" name="Right Arrow 32"/>
          <p:cNvSpPr/>
          <p:nvPr/>
        </p:nvSpPr>
        <p:spPr>
          <a:xfrm rot="8321579">
            <a:off x="8738011" y="5340097"/>
            <a:ext cx="806359" cy="315333"/>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ight Arrow 34"/>
          <p:cNvSpPr/>
          <p:nvPr/>
        </p:nvSpPr>
        <p:spPr>
          <a:xfrm rot="11977171">
            <a:off x="4958724" y="5929388"/>
            <a:ext cx="806359" cy="315333"/>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ight Arrow 35"/>
          <p:cNvSpPr/>
          <p:nvPr/>
        </p:nvSpPr>
        <p:spPr>
          <a:xfrm rot="14477587">
            <a:off x="3284063" y="4794122"/>
            <a:ext cx="806359" cy="315333"/>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44" name="Picture 20" descr="North East and North Cumbria Healthy Hearts | Atrial Fibrillati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110972" y="4251436"/>
            <a:ext cx="741526" cy="97952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1,736 Kid Headache Illustrations &amp;amp; Clip Art - iStock"/>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30034" t="17116" r="30086" b="17480"/>
          <a:stretch/>
        </p:blipFill>
        <p:spPr bwMode="auto">
          <a:xfrm>
            <a:off x="10235312" y="4794942"/>
            <a:ext cx="649806" cy="1065683"/>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Cartoon Danger Sign Stock Illustrations – 56,101 Cartoon Danger Sign Stock  Illustrations, Vectors &amp;amp; Clipart - Dreamstime"/>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foregroundMark x1="36625" y1="28875" x2="36625" y2="28875"/>
                        <a14:foregroundMark x1="50000" y1="43500" x2="50000" y2="43500"/>
                        <a14:foregroundMark x1="48375" y1="55875" x2="48375" y2="55875"/>
                        <a14:foregroundMark x1="29625" y1="64500" x2="29625" y2="64500"/>
                        <a14:foregroundMark x1="80500" y1="60375" x2="80500" y2="60375"/>
                      </a14:backgroundRemoval>
                    </a14:imgEffect>
                  </a14:imgLayer>
                </a14:imgProps>
              </a:ext>
              <a:ext uri="{28A0092B-C50C-407E-A947-70E740481C1C}">
                <a14:useLocalDpi xmlns:a14="http://schemas.microsoft.com/office/drawing/2010/main" val="0"/>
              </a:ext>
            </a:extLst>
          </a:blip>
          <a:srcRect l="15300" t="18053" r="14937" b="18896"/>
          <a:stretch/>
        </p:blipFill>
        <p:spPr bwMode="auto">
          <a:xfrm rot="165184">
            <a:off x="5600174" y="968878"/>
            <a:ext cx="973367" cy="87972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Brain Fight Images, Stock Photos &amp;amp; Vectors | Shutterstock"/>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0" b="92857" l="0" r="54450"/>
                    </a14:imgEffect>
                  </a14:imgLayer>
                </a14:imgProps>
              </a:ext>
              <a:ext uri="{28A0092B-C50C-407E-A947-70E740481C1C}">
                <a14:useLocalDpi xmlns:a14="http://schemas.microsoft.com/office/drawing/2010/main" val="0"/>
              </a:ext>
            </a:extLst>
          </a:blip>
          <a:srcRect r="45205" b="7278"/>
          <a:stretch/>
        </p:blipFill>
        <p:spPr bwMode="auto">
          <a:xfrm>
            <a:off x="7476161" y="5141625"/>
            <a:ext cx="710690" cy="58766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Cartoon Brain Running Images, Stock Photos &amp;amp; Vectors | Shutterstock"/>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0" b="90000" l="2308" r="95385"/>
                    </a14:imgEffect>
                  </a14:imgLayer>
                </a14:imgProps>
              </a:ext>
              <a:ext uri="{28A0092B-C50C-407E-A947-70E740481C1C}">
                <a14:useLocalDpi xmlns:a14="http://schemas.microsoft.com/office/drawing/2010/main" val="0"/>
              </a:ext>
            </a:extLst>
          </a:blip>
          <a:srcRect t="13110" b="20063"/>
          <a:stretch/>
        </p:blipFill>
        <p:spPr bwMode="auto">
          <a:xfrm>
            <a:off x="6191749" y="6046182"/>
            <a:ext cx="804716" cy="57914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Brain Freeze Stock Illustration - Download Image Now - iStock"/>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998771" y="6186392"/>
            <a:ext cx="494017" cy="525806"/>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Phew HD Stock Images | Shutterstock"/>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0" b="92500" l="0" r="100000">
                        <a14:foregroundMark x1="17460" y1="31071" x2="17460" y2="31071"/>
                        <a14:foregroundMark x1="23810" y1="15357" x2="23810" y2="15357"/>
                        <a14:foregroundMark x1="36905" y1="11071" x2="36905" y2="11071"/>
                        <a14:foregroundMark x1="55556" y1="12143" x2="55556" y2="12143"/>
                        <a14:foregroundMark x1="82143" y1="2857" x2="82143" y2="2857"/>
                        <a14:foregroundMark x1="83730" y1="11429" x2="83730" y2="11429"/>
                        <a14:foregroundMark x1="17063" y1="41429" x2="17063" y2="41429"/>
                        <a14:backgroundMark x1="37698" y1="65000" x2="37698" y2="65000"/>
                        <a14:backgroundMark x1="36111" y1="61429" x2="36111" y2="61429"/>
                      </a14:backgroundRemoval>
                    </a14:imgEffect>
                  </a14:imgLayer>
                </a14:imgProps>
              </a:ext>
              <a:ext uri="{28A0092B-C50C-407E-A947-70E740481C1C}">
                <a14:useLocalDpi xmlns:a14="http://schemas.microsoft.com/office/drawing/2010/main" val="0"/>
              </a:ext>
            </a:extLst>
          </a:blip>
          <a:srcRect/>
          <a:stretch>
            <a:fillRect/>
          </a:stretch>
        </p:blipFill>
        <p:spPr bwMode="auto">
          <a:xfrm>
            <a:off x="2950251" y="5509379"/>
            <a:ext cx="855718" cy="950798"/>
          </a:xfrm>
          <a:prstGeom prst="rect">
            <a:avLst/>
          </a:prstGeom>
          <a:noFill/>
          <a:extLst>
            <a:ext uri="{909E8E84-426E-40DD-AFC4-6F175D3DCCD1}">
              <a14:hiddenFill xmlns:a14="http://schemas.microsoft.com/office/drawing/2010/main">
                <a:solidFill>
                  <a:srgbClr val="FFFFFF"/>
                </a:solidFill>
              </a14:hiddenFill>
            </a:ext>
          </a:extLst>
        </p:spPr>
      </p:pic>
      <p:sp>
        <p:nvSpPr>
          <p:cNvPr id="29" name="Oval 28"/>
          <p:cNvSpPr/>
          <p:nvPr/>
        </p:nvSpPr>
        <p:spPr>
          <a:xfrm rot="20061000">
            <a:off x="5021772" y="2925788"/>
            <a:ext cx="2809115" cy="205537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Connector 30"/>
          <p:cNvCxnSpPr>
            <a:endCxn id="29" idx="0"/>
          </p:cNvCxnSpPr>
          <p:nvPr/>
        </p:nvCxnSpPr>
        <p:spPr>
          <a:xfrm>
            <a:off x="5806915" y="2925932"/>
            <a:ext cx="174558" cy="10112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9" idx="0"/>
          </p:cNvCxnSpPr>
          <p:nvPr/>
        </p:nvCxnSpPr>
        <p:spPr>
          <a:xfrm flipH="1">
            <a:off x="5965188" y="3027061"/>
            <a:ext cx="16285" cy="2069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9" idx="5"/>
          </p:cNvCxnSpPr>
          <p:nvPr/>
        </p:nvCxnSpPr>
        <p:spPr>
          <a:xfrm flipV="1">
            <a:off x="7636191" y="4028115"/>
            <a:ext cx="224441" cy="15051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29" idx="5"/>
          </p:cNvCxnSpPr>
          <p:nvPr/>
        </p:nvCxnSpPr>
        <p:spPr>
          <a:xfrm flipH="1" flipV="1">
            <a:off x="7554567" y="3953473"/>
            <a:ext cx="81624" cy="2251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9" idx="3"/>
          </p:cNvCxnSpPr>
          <p:nvPr/>
        </p:nvCxnSpPr>
        <p:spPr>
          <a:xfrm flipV="1">
            <a:off x="5845590" y="4885725"/>
            <a:ext cx="167541" cy="1527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29" idx="3"/>
          </p:cNvCxnSpPr>
          <p:nvPr/>
        </p:nvCxnSpPr>
        <p:spPr>
          <a:xfrm>
            <a:off x="5845590" y="5038463"/>
            <a:ext cx="167541" cy="14945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031776" y="3577655"/>
            <a:ext cx="3423463" cy="1477328"/>
          </a:xfrm>
          <a:prstGeom prst="rect">
            <a:avLst/>
          </a:prstGeom>
          <a:noFill/>
        </p:spPr>
        <p:txBody>
          <a:bodyPr wrap="square" rtlCol="0">
            <a:spAutoFit/>
          </a:bodyPr>
          <a:lstStyle/>
          <a:p>
            <a:r>
              <a:rPr lang="en-GB" dirty="0" smtClean="0"/>
              <a:t>Long-term: Increase in the bodily symptoms of anxiety, more worry, loss of confidence about coping, increased use of safety behaviours.</a:t>
            </a:r>
            <a:endParaRPr lang="en-GB" dirty="0"/>
          </a:p>
        </p:txBody>
      </p:sp>
      <p:sp>
        <p:nvSpPr>
          <p:cNvPr id="68" name="Right Arrow 67"/>
          <p:cNvSpPr/>
          <p:nvPr/>
        </p:nvSpPr>
        <p:spPr>
          <a:xfrm rot="18061267">
            <a:off x="3295015" y="2883025"/>
            <a:ext cx="806359" cy="315333"/>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8603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AF9FA"/>
        </a:solidFill>
        <a:effectLst/>
      </p:bgPr>
    </p:bg>
    <p:spTree>
      <p:nvGrpSpPr>
        <p:cNvPr id="1" name=""/>
        <p:cNvGrpSpPr/>
        <p:nvPr/>
      </p:nvGrpSpPr>
      <p:grpSpPr>
        <a:xfrm>
          <a:off x="0" y="0"/>
          <a:ext cx="0" cy="0"/>
          <a:chOff x="0" y="0"/>
          <a:chExt cx="0" cy="0"/>
        </a:xfrm>
      </p:grpSpPr>
      <p:sp>
        <p:nvSpPr>
          <p:cNvPr id="6" name="Cloud 5"/>
          <p:cNvSpPr/>
          <p:nvPr/>
        </p:nvSpPr>
        <p:spPr>
          <a:xfrm>
            <a:off x="340965" y="167300"/>
            <a:ext cx="3241053" cy="2609677"/>
          </a:xfrm>
          <a:prstGeom prst="cloud">
            <a:avLst/>
          </a:prstGeom>
          <a:solidFill>
            <a:schemeClr val="bg1"/>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sz="4000" dirty="0" smtClean="0"/>
              <a:t>Thoughts</a:t>
            </a:r>
            <a:r>
              <a:rPr lang="en-GB" dirty="0" smtClean="0"/>
              <a:t> </a:t>
            </a:r>
            <a:endParaRPr lang="en-GB" dirty="0"/>
          </a:p>
        </p:txBody>
      </p:sp>
      <p:sp>
        <p:nvSpPr>
          <p:cNvPr id="7" name="Cloud 6"/>
          <p:cNvSpPr/>
          <p:nvPr/>
        </p:nvSpPr>
        <p:spPr>
          <a:xfrm>
            <a:off x="8717796" y="151828"/>
            <a:ext cx="3270487" cy="2497015"/>
          </a:xfrm>
          <a:prstGeom prst="cloud">
            <a:avLst/>
          </a:prstGeom>
          <a:solidFill>
            <a:schemeClr val="bg1"/>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sz="4000" dirty="0" smtClean="0"/>
              <a:t>Feelings</a:t>
            </a:r>
            <a:endParaRPr lang="en-GB" sz="4000" dirty="0"/>
          </a:p>
        </p:txBody>
      </p:sp>
      <p:sp>
        <p:nvSpPr>
          <p:cNvPr id="8" name="Cloud 7"/>
          <p:cNvSpPr/>
          <p:nvPr/>
        </p:nvSpPr>
        <p:spPr>
          <a:xfrm>
            <a:off x="28035" y="3846808"/>
            <a:ext cx="3551019" cy="2881392"/>
          </a:xfrm>
          <a:prstGeom prst="cloud">
            <a:avLst/>
          </a:prstGeom>
          <a:solidFill>
            <a:schemeClr val="bg1"/>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sz="3600" dirty="0" smtClean="0"/>
              <a:t>Body sensations</a:t>
            </a:r>
            <a:endParaRPr lang="en-GB" sz="3600" dirty="0"/>
          </a:p>
        </p:txBody>
      </p:sp>
      <p:sp>
        <p:nvSpPr>
          <p:cNvPr id="9" name="Cloud 8"/>
          <p:cNvSpPr/>
          <p:nvPr/>
        </p:nvSpPr>
        <p:spPr>
          <a:xfrm>
            <a:off x="8437870" y="3976607"/>
            <a:ext cx="3656033" cy="2748365"/>
          </a:xfrm>
          <a:prstGeom prst="cloud">
            <a:avLst/>
          </a:prstGeom>
          <a:solidFill>
            <a:schemeClr val="bg1"/>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sz="4000" dirty="0" smtClean="0"/>
              <a:t>Behaviour</a:t>
            </a:r>
            <a:endParaRPr lang="en-GB" sz="4000" dirty="0"/>
          </a:p>
        </p:txBody>
      </p:sp>
      <p:cxnSp>
        <p:nvCxnSpPr>
          <p:cNvPr id="10" name="Straight Arrow Connector 9"/>
          <p:cNvCxnSpPr/>
          <p:nvPr/>
        </p:nvCxnSpPr>
        <p:spPr>
          <a:xfrm>
            <a:off x="3789334" y="1459520"/>
            <a:ext cx="4633994" cy="0"/>
          </a:xfrm>
          <a:prstGeom prst="straightConnector1">
            <a:avLst/>
          </a:prstGeom>
          <a:ln w="5715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169044" y="5350790"/>
            <a:ext cx="3874576" cy="0"/>
          </a:xfrm>
          <a:prstGeom prst="straightConnector1">
            <a:avLst/>
          </a:prstGeom>
          <a:ln w="5715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580827" y="2884471"/>
            <a:ext cx="15498" cy="815749"/>
          </a:xfrm>
          <a:prstGeom prst="straightConnector1">
            <a:avLst/>
          </a:prstGeom>
          <a:ln w="5715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0265887" y="2896095"/>
            <a:ext cx="0" cy="792502"/>
          </a:xfrm>
          <a:prstGeom prst="straightConnector1">
            <a:avLst/>
          </a:prstGeom>
          <a:ln w="5715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994687" y="2561470"/>
            <a:ext cx="4339525" cy="1569660"/>
          </a:xfrm>
          <a:prstGeom prst="rect">
            <a:avLst/>
          </a:prstGeom>
          <a:noFill/>
        </p:spPr>
        <p:txBody>
          <a:bodyPr wrap="square" rtlCol="0">
            <a:spAutoFit/>
          </a:bodyPr>
          <a:lstStyle/>
          <a:p>
            <a:pPr algn="ctr"/>
            <a:r>
              <a:rPr lang="en-GB" sz="3200" dirty="0" smtClean="0"/>
              <a:t>Imaginary situation: </a:t>
            </a:r>
          </a:p>
          <a:p>
            <a:pPr algn="ctr"/>
            <a:r>
              <a:rPr lang="en-GB" sz="3200" dirty="0" smtClean="0"/>
              <a:t>‘</a:t>
            </a:r>
            <a:r>
              <a:rPr lang="en-GB" sz="3200" i="1" dirty="0" smtClean="0"/>
              <a:t>Someone in the school has coronavirus’</a:t>
            </a:r>
            <a:endParaRPr lang="en-GB" sz="3200" i="1" dirty="0"/>
          </a:p>
        </p:txBody>
      </p:sp>
      <p:pic>
        <p:nvPicPr>
          <p:cNvPr id="18" name="Picture 17" descr="Cartoon heart Royalty Free Vector Image - VectorStock"/>
          <p:cNvPicPr/>
          <p:nvPr/>
        </p:nvPicPr>
        <p:blipFill rotWithShape="1">
          <a:blip r:embed="rId3" cstate="print">
            <a:extLst>
              <a:ext uri="{28A0092B-C50C-407E-A947-70E740481C1C}">
                <a14:useLocalDpi xmlns:a14="http://schemas.microsoft.com/office/drawing/2010/main" val="0"/>
              </a:ext>
            </a:extLst>
          </a:blip>
          <a:srcRect l="2704" t="7509" r="3326" b="14312"/>
          <a:stretch/>
        </p:blipFill>
        <p:spPr bwMode="auto">
          <a:xfrm>
            <a:off x="10631838" y="495946"/>
            <a:ext cx="864306" cy="793093"/>
          </a:xfrm>
          <a:prstGeom prst="rect">
            <a:avLst/>
          </a:prstGeom>
          <a:noFill/>
          <a:ln>
            <a:noFill/>
          </a:ln>
          <a:extLst>
            <a:ext uri="{53640926-AAD7-44D8-BBD7-CCE9431645EC}">
              <a14:shadowObscured xmlns:a14="http://schemas.microsoft.com/office/drawing/2010/main"/>
            </a:ext>
          </a:extLst>
        </p:spPr>
      </p:pic>
      <p:pic>
        <p:nvPicPr>
          <p:cNvPr id="19" name="Picture 18" descr="Images Of Cartoon Body Outline Drawing"/>
          <p:cNvPicPr/>
          <p:nvPr/>
        </p:nvPicPr>
        <p:blipFill rotWithShape="1">
          <a:blip r:embed="rId4" cstate="print">
            <a:extLst>
              <a:ext uri="{28A0092B-C50C-407E-A947-70E740481C1C}">
                <a14:useLocalDpi xmlns:a14="http://schemas.microsoft.com/office/drawing/2010/main" val="0"/>
              </a:ext>
            </a:extLst>
          </a:blip>
          <a:srcRect l="20621" t="5697" r="19117" b="12668"/>
          <a:stretch/>
        </p:blipFill>
        <p:spPr bwMode="auto">
          <a:xfrm>
            <a:off x="2209164" y="4131130"/>
            <a:ext cx="726713" cy="1138889"/>
          </a:xfrm>
          <a:prstGeom prst="rect">
            <a:avLst/>
          </a:prstGeom>
          <a:noFill/>
          <a:ln>
            <a:noFill/>
          </a:ln>
          <a:extLst>
            <a:ext uri="{53640926-AAD7-44D8-BBD7-CCE9431645EC}">
              <a14:shadowObscured xmlns:a14="http://schemas.microsoft.com/office/drawing/2010/main"/>
            </a:ext>
          </a:extLst>
        </p:spPr>
      </p:pic>
      <p:pic>
        <p:nvPicPr>
          <p:cNvPr id="20" name="Picture 19" descr="Comic cartoon lightning bolt symbol Royalty Free Vector"/>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7953" t="-1" r="17604" b="11342"/>
          <a:stretch/>
        </p:blipFill>
        <p:spPr bwMode="auto">
          <a:xfrm>
            <a:off x="10780671" y="4131130"/>
            <a:ext cx="845271" cy="1355270"/>
          </a:xfrm>
          <a:prstGeom prst="rect">
            <a:avLst/>
          </a:prstGeom>
          <a:noFill/>
          <a:ln>
            <a:noFill/>
          </a:ln>
          <a:extLst>
            <a:ext uri="{53640926-AAD7-44D8-BBD7-CCE9431645EC}">
              <a14:shadowObscured xmlns:a14="http://schemas.microsoft.com/office/drawing/2010/main"/>
            </a:ext>
          </a:extLst>
        </p:spPr>
      </p:pic>
      <p:pic>
        <p:nvPicPr>
          <p:cNvPr id="8194" name="Picture 2" descr="See the source imag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9947" t="32043" r="2741" b="36079"/>
          <a:stretch/>
        </p:blipFill>
        <p:spPr bwMode="auto">
          <a:xfrm>
            <a:off x="2209164" y="495946"/>
            <a:ext cx="872587" cy="712922"/>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V="1">
            <a:off x="3585392" y="4035818"/>
            <a:ext cx="875656" cy="520038"/>
          </a:xfrm>
          <a:prstGeom prst="straightConnector1">
            <a:avLst/>
          </a:prstGeom>
          <a:ln w="5715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8149297" y="2307685"/>
            <a:ext cx="767168" cy="507570"/>
          </a:xfrm>
          <a:prstGeom prst="straightConnector1">
            <a:avLst/>
          </a:prstGeom>
          <a:ln w="5715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290217" y="2249841"/>
            <a:ext cx="969402" cy="507468"/>
          </a:xfrm>
          <a:prstGeom prst="straightConnector1">
            <a:avLst/>
          </a:prstGeom>
          <a:ln w="5715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773249" y="3986077"/>
            <a:ext cx="934992" cy="510568"/>
          </a:xfrm>
          <a:prstGeom prst="straightConnector1">
            <a:avLst/>
          </a:prstGeom>
          <a:ln w="5715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495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5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917346" y="1027979"/>
            <a:ext cx="4720084" cy="697862"/>
          </a:xfrm>
        </p:spPr>
        <p:txBody>
          <a:bodyPr>
            <a:normAutofit/>
          </a:bodyPr>
          <a:lstStyle/>
          <a:p>
            <a:r>
              <a:rPr lang="en-GB" dirty="0" smtClean="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Worry VS Anxiety</a:t>
            </a:r>
            <a:endParaRPr lang="en-GB"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6" name="Picture 2" descr="See the source image"/>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100" l="0" r="100000"/>
                    </a14:imgEffect>
                  </a14:imgLayer>
                </a14:imgProps>
              </a:ext>
              <a:ext uri="{28A0092B-C50C-407E-A947-70E740481C1C}">
                <a14:useLocalDpi xmlns:a14="http://schemas.microsoft.com/office/drawing/2010/main" val="0"/>
              </a:ext>
            </a:extLst>
          </a:blip>
          <a:srcRect/>
          <a:stretch>
            <a:fillRect/>
          </a:stretch>
        </p:blipFill>
        <p:spPr bwMode="auto">
          <a:xfrm>
            <a:off x="2113747" y="2208789"/>
            <a:ext cx="2997163" cy="3924299"/>
          </a:xfrm>
          <a:prstGeom prst="rect">
            <a:avLst/>
          </a:prstGeom>
          <a:noFill/>
          <a:ln w="28575">
            <a:solidFill>
              <a:srgbClr val="00B050"/>
            </a:solidFill>
          </a:ln>
          <a:extLst>
            <a:ext uri="{909E8E84-426E-40DD-AFC4-6F175D3DCCD1}">
              <a14:hiddenFill xmlns:a14="http://schemas.microsoft.com/office/drawing/2010/main">
                <a:solidFill>
                  <a:srgbClr val="FFFFFF"/>
                </a:solidFill>
              </a14:hiddenFill>
            </a:ext>
          </a:extLst>
        </p:spPr>
      </p:pic>
      <p:pic>
        <p:nvPicPr>
          <p:cNvPr id="17" name="Picture 2" descr="See the source image"/>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99800" l="993" r="100000"/>
                    </a14:imgEffect>
                  </a14:imgLayer>
                </a14:imgProps>
              </a:ext>
              <a:ext uri="{28A0092B-C50C-407E-A947-70E740481C1C}">
                <a14:useLocalDpi xmlns:a14="http://schemas.microsoft.com/office/drawing/2010/main" val="0"/>
              </a:ext>
            </a:extLst>
          </a:blip>
          <a:srcRect/>
          <a:stretch>
            <a:fillRect/>
          </a:stretch>
        </p:blipFill>
        <p:spPr bwMode="auto">
          <a:xfrm>
            <a:off x="7750080" y="2137945"/>
            <a:ext cx="3051270" cy="3995143"/>
          </a:xfrm>
          <a:prstGeom prst="rect">
            <a:avLst/>
          </a:prstGeom>
          <a:noFill/>
          <a:ln w="28575">
            <a:solidFill>
              <a:srgbClr val="0070C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55979" y="2476823"/>
            <a:ext cx="1627322" cy="646331"/>
          </a:xfrm>
          <a:prstGeom prst="rect">
            <a:avLst/>
          </a:prstGeom>
          <a:noFill/>
        </p:spPr>
        <p:txBody>
          <a:bodyPr wrap="square" rtlCol="0">
            <a:spAutoFit/>
          </a:bodyPr>
          <a:lstStyle/>
          <a:p>
            <a:r>
              <a:rPr lang="en-GB" sz="3600" b="1" dirty="0" smtClean="0"/>
              <a:t>Worry</a:t>
            </a:r>
            <a:endParaRPr lang="en-GB" sz="3600" b="1" dirty="0"/>
          </a:p>
        </p:txBody>
      </p:sp>
      <p:sp>
        <p:nvSpPr>
          <p:cNvPr id="4" name="TextBox 3"/>
          <p:cNvSpPr txBox="1"/>
          <p:nvPr/>
        </p:nvSpPr>
        <p:spPr>
          <a:xfrm rot="2530785">
            <a:off x="8319147" y="3673793"/>
            <a:ext cx="1913134" cy="707886"/>
          </a:xfrm>
          <a:prstGeom prst="rect">
            <a:avLst/>
          </a:prstGeom>
          <a:noFill/>
        </p:spPr>
        <p:txBody>
          <a:bodyPr wrap="square" rtlCol="0">
            <a:spAutoFit/>
          </a:bodyPr>
          <a:lstStyle/>
          <a:p>
            <a:r>
              <a:rPr lang="en-GB" sz="4000" b="1" dirty="0" smtClean="0"/>
              <a:t>Anxiety</a:t>
            </a:r>
            <a:endParaRPr lang="en-GB" sz="4000" b="1" dirty="0"/>
          </a:p>
        </p:txBody>
      </p:sp>
      <p:sp>
        <p:nvSpPr>
          <p:cNvPr id="11" name="Left-Right Arrow 10"/>
          <p:cNvSpPr/>
          <p:nvPr/>
        </p:nvSpPr>
        <p:spPr>
          <a:xfrm>
            <a:off x="5593820" y="3934038"/>
            <a:ext cx="1735810" cy="402956"/>
          </a:xfrm>
          <a:prstGeom prst="lef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989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
                                            <p:txEl>
                                              <p:pRg st="0" end="0"/>
                                            </p:txEl>
                                          </p:spTgt>
                                        </p:tgtEl>
                                        <p:attrNameLst>
                                          <p:attrName>r</p:attrName>
                                        </p:attrNameLst>
                                      </p:cBhvr>
                                    </p:animRot>
                                    <p:animRot by="-240000">
                                      <p:cBhvr>
                                        <p:cTn id="7" dur="200" fill="hold">
                                          <p:stCondLst>
                                            <p:cond delay="200"/>
                                          </p:stCondLst>
                                        </p:cTn>
                                        <p:tgtEl>
                                          <p:spTgt spid="2">
                                            <p:txEl>
                                              <p:pRg st="0" end="0"/>
                                            </p:txEl>
                                          </p:spTgt>
                                        </p:tgtEl>
                                        <p:attrNameLst>
                                          <p:attrName>r</p:attrName>
                                        </p:attrNameLst>
                                      </p:cBhvr>
                                    </p:animRot>
                                    <p:animRot by="240000">
                                      <p:cBhvr>
                                        <p:cTn id="8" dur="200" fill="hold">
                                          <p:stCondLst>
                                            <p:cond delay="400"/>
                                          </p:stCondLst>
                                        </p:cTn>
                                        <p:tgtEl>
                                          <p:spTgt spid="2">
                                            <p:txEl>
                                              <p:pRg st="0" end="0"/>
                                            </p:txEl>
                                          </p:spTgt>
                                        </p:tgtEl>
                                        <p:attrNameLst>
                                          <p:attrName>r</p:attrName>
                                        </p:attrNameLst>
                                      </p:cBhvr>
                                    </p:animRot>
                                    <p:animRot by="-240000">
                                      <p:cBhvr>
                                        <p:cTn id="9" dur="200" fill="hold">
                                          <p:stCondLst>
                                            <p:cond delay="600"/>
                                          </p:stCondLst>
                                        </p:cTn>
                                        <p:tgtEl>
                                          <p:spTgt spid="2">
                                            <p:txEl>
                                              <p:pRg st="0" end="0"/>
                                            </p:txEl>
                                          </p:spTgt>
                                        </p:tgtEl>
                                        <p:attrNameLst>
                                          <p:attrName>r</p:attrName>
                                        </p:attrNameLst>
                                      </p:cBhvr>
                                    </p:animRot>
                                    <p:animRot by="120000">
                                      <p:cBhvr>
                                        <p:cTn id="10" dur="200" fill="hold">
                                          <p:stCondLst>
                                            <p:cond delay="800"/>
                                          </p:stCondLst>
                                        </p:cTn>
                                        <p:tgtEl>
                                          <p:spTgt spid="2">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4">
                                            <p:txEl>
                                              <p:pRg st="0" end="0"/>
                                            </p:txEl>
                                          </p:spTgt>
                                        </p:tgtEl>
                                        <p:attrNameLst>
                                          <p:attrName>r</p:attrName>
                                        </p:attrNameLst>
                                      </p:cBhvr>
                                    </p:animRot>
                                    <p:animRot by="-240000">
                                      <p:cBhvr>
                                        <p:cTn id="15" dur="200" fill="hold">
                                          <p:stCondLst>
                                            <p:cond delay="200"/>
                                          </p:stCondLst>
                                        </p:cTn>
                                        <p:tgtEl>
                                          <p:spTgt spid="4">
                                            <p:txEl>
                                              <p:pRg st="0" end="0"/>
                                            </p:txEl>
                                          </p:spTgt>
                                        </p:tgtEl>
                                        <p:attrNameLst>
                                          <p:attrName>r</p:attrName>
                                        </p:attrNameLst>
                                      </p:cBhvr>
                                    </p:animRot>
                                    <p:animRot by="240000">
                                      <p:cBhvr>
                                        <p:cTn id="16" dur="200" fill="hold">
                                          <p:stCondLst>
                                            <p:cond delay="400"/>
                                          </p:stCondLst>
                                        </p:cTn>
                                        <p:tgtEl>
                                          <p:spTgt spid="4">
                                            <p:txEl>
                                              <p:pRg st="0" end="0"/>
                                            </p:txEl>
                                          </p:spTgt>
                                        </p:tgtEl>
                                        <p:attrNameLst>
                                          <p:attrName>r</p:attrName>
                                        </p:attrNameLst>
                                      </p:cBhvr>
                                    </p:animRot>
                                    <p:animRot by="-240000">
                                      <p:cBhvr>
                                        <p:cTn id="17" dur="200" fill="hold">
                                          <p:stCondLst>
                                            <p:cond delay="600"/>
                                          </p:stCondLst>
                                        </p:cTn>
                                        <p:tgtEl>
                                          <p:spTgt spid="4">
                                            <p:txEl>
                                              <p:pRg st="0" end="0"/>
                                            </p:txEl>
                                          </p:spTgt>
                                        </p:tgtEl>
                                        <p:attrNameLst>
                                          <p:attrName>r</p:attrName>
                                        </p:attrNameLst>
                                      </p:cBhvr>
                                    </p:animRot>
                                    <p:animRot by="120000">
                                      <p:cBhvr>
                                        <p:cTn id="18" dur="200" fill="hold">
                                          <p:stCondLst>
                                            <p:cond delay="800"/>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AF9FA"/>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640102" y="432533"/>
            <a:ext cx="422047" cy="279397"/>
          </a:xfrm>
        </p:spPr>
        <p:txBody>
          <a:bodyPr>
            <a:normAutofit fontScale="90000"/>
          </a:bodyPr>
          <a:lstStyle/>
          <a:p>
            <a:r>
              <a:rPr lang="en-GB" sz="1400" dirty="0" smtClean="0">
                <a:solidFill>
                  <a:schemeClr val="tx1">
                    <a:lumMod val="50000"/>
                    <a:lumOff val="50000"/>
                  </a:schemeClr>
                </a:solidFill>
                <a:latin typeface="Arial" panose="020B0604020202020204" pitchFamily="34" charset="0"/>
                <a:cs typeface="Arial" panose="020B0604020202020204" pitchFamily="34" charset="0"/>
              </a:rPr>
              <a:t>VS</a:t>
            </a:r>
            <a:endParaRPr lang="en-GB" sz="14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Oval 1"/>
          <p:cNvSpPr/>
          <p:nvPr/>
        </p:nvSpPr>
        <p:spPr>
          <a:xfrm>
            <a:off x="1508654" y="2107972"/>
            <a:ext cx="5753405" cy="4470740"/>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Stress vs. anxiety: Differences, symptoms, and relief"/>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468" b="40860" l="5195" r="99048">
                        <a14:foregroundMark x1="80260" y1="19220" x2="80260" y2="19220"/>
                        <a14:foregroundMark x1="59307" y1="23320" x2="59307" y2="23320"/>
                      </a14:backgroundRemoval>
                    </a14:imgEffect>
                  </a14:imgLayer>
                </a14:imgProps>
              </a:ext>
              <a:ext uri="{28A0092B-C50C-407E-A947-70E740481C1C}">
                <a14:useLocalDpi xmlns:a14="http://schemas.microsoft.com/office/drawing/2010/main" val="0"/>
              </a:ext>
            </a:extLst>
          </a:blip>
          <a:srcRect l="18628" t="18386" r="16030" b="74923"/>
          <a:stretch/>
        </p:blipFill>
        <p:spPr bwMode="auto">
          <a:xfrm>
            <a:off x="3384884" y="691933"/>
            <a:ext cx="5133473" cy="570424"/>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3"/>
          <p:cNvSpPr txBox="1">
            <a:spLocks/>
          </p:cNvSpPr>
          <p:nvPr/>
        </p:nvSpPr>
        <p:spPr>
          <a:xfrm>
            <a:off x="3643633" y="292695"/>
            <a:ext cx="1401315" cy="5713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smtClean="0">
                <a:solidFill>
                  <a:srgbClr val="002060"/>
                </a:solidFill>
                <a:latin typeface="Arial" panose="020B0604020202020204" pitchFamily="34" charset="0"/>
                <a:cs typeface="Arial" panose="020B0604020202020204" pitchFamily="34" charset="0"/>
              </a:rPr>
              <a:t>WORRY</a:t>
            </a:r>
            <a:endParaRPr lang="en-GB" sz="2400" b="1" dirty="0">
              <a:solidFill>
                <a:srgbClr val="002060"/>
              </a:solidFill>
              <a:latin typeface="Arial" panose="020B0604020202020204" pitchFamily="34" charset="0"/>
              <a:cs typeface="Arial" panose="020B0604020202020204" pitchFamily="34" charset="0"/>
            </a:endParaRPr>
          </a:p>
        </p:txBody>
      </p:sp>
      <p:sp>
        <p:nvSpPr>
          <p:cNvPr id="13" name="Title 3"/>
          <p:cNvSpPr txBox="1">
            <a:spLocks/>
          </p:cNvSpPr>
          <p:nvPr/>
        </p:nvSpPr>
        <p:spPr>
          <a:xfrm>
            <a:off x="6932142" y="292695"/>
            <a:ext cx="1586215" cy="5713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smtClean="0">
                <a:solidFill>
                  <a:srgbClr val="002060"/>
                </a:solidFill>
                <a:latin typeface="Arial" panose="020B0604020202020204" pitchFamily="34" charset="0"/>
                <a:cs typeface="Arial" panose="020B0604020202020204" pitchFamily="34" charset="0"/>
              </a:rPr>
              <a:t>ANXIETY</a:t>
            </a:r>
            <a:endParaRPr lang="en-GB" sz="2400" b="1" dirty="0">
              <a:solidFill>
                <a:srgbClr val="002060"/>
              </a:solidFill>
              <a:latin typeface="Arial" panose="020B0604020202020204" pitchFamily="34" charset="0"/>
              <a:cs typeface="Arial" panose="020B0604020202020204" pitchFamily="34" charset="0"/>
            </a:endParaRPr>
          </a:p>
        </p:txBody>
      </p:sp>
      <p:sp>
        <p:nvSpPr>
          <p:cNvPr id="14" name="Title 3"/>
          <p:cNvSpPr txBox="1">
            <a:spLocks/>
          </p:cNvSpPr>
          <p:nvPr/>
        </p:nvSpPr>
        <p:spPr>
          <a:xfrm>
            <a:off x="3643632" y="1101330"/>
            <a:ext cx="1401315" cy="571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smtClean="0">
                <a:solidFill>
                  <a:schemeClr val="tx1">
                    <a:lumMod val="50000"/>
                    <a:lumOff val="50000"/>
                  </a:schemeClr>
                </a:solidFill>
                <a:latin typeface="Arial" panose="020B0604020202020204" pitchFamily="34" charset="0"/>
                <a:cs typeface="Arial" panose="020B0604020202020204" pitchFamily="34" charset="0"/>
              </a:rPr>
              <a:t>Short-term</a:t>
            </a:r>
            <a:endParaRPr lang="en-GB" sz="20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5" name="Title 3"/>
          <p:cNvSpPr txBox="1">
            <a:spLocks/>
          </p:cNvSpPr>
          <p:nvPr/>
        </p:nvSpPr>
        <p:spPr>
          <a:xfrm>
            <a:off x="6996263" y="1023380"/>
            <a:ext cx="1401315" cy="571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smtClean="0">
                <a:solidFill>
                  <a:schemeClr val="tx1">
                    <a:lumMod val="50000"/>
                    <a:lumOff val="50000"/>
                  </a:schemeClr>
                </a:solidFill>
                <a:latin typeface="Arial" panose="020B0604020202020204" pitchFamily="34" charset="0"/>
                <a:cs typeface="Arial" panose="020B0604020202020204" pitchFamily="34" charset="0"/>
              </a:rPr>
              <a:t>Can linger</a:t>
            </a:r>
            <a:endParaRPr lang="en-GB" sz="20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Title 3"/>
          <p:cNvSpPr txBox="1">
            <a:spLocks/>
          </p:cNvSpPr>
          <p:nvPr/>
        </p:nvSpPr>
        <p:spPr>
          <a:xfrm>
            <a:off x="5535479" y="1034888"/>
            <a:ext cx="631295" cy="27562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dirty="0" smtClean="0">
                <a:solidFill>
                  <a:schemeClr val="tx1">
                    <a:lumMod val="50000"/>
                    <a:lumOff val="50000"/>
                  </a:schemeClr>
                </a:solidFill>
                <a:latin typeface="Arial" panose="020B0604020202020204" pitchFamily="34" charset="0"/>
                <a:cs typeface="Arial" panose="020B0604020202020204" pitchFamily="34" charset="0"/>
              </a:rPr>
              <a:t>SPAN</a:t>
            </a:r>
            <a:endParaRPr lang="en-GB" sz="14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7" name="Title 3"/>
          <p:cNvSpPr txBox="1">
            <a:spLocks/>
          </p:cNvSpPr>
          <p:nvPr/>
        </p:nvSpPr>
        <p:spPr>
          <a:xfrm>
            <a:off x="5532310" y="1511426"/>
            <a:ext cx="785109" cy="418024"/>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dirty="0" smtClean="0">
                <a:solidFill>
                  <a:schemeClr val="tx1">
                    <a:lumMod val="50000"/>
                    <a:lumOff val="50000"/>
                  </a:schemeClr>
                </a:solidFill>
                <a:latin typeface="Arial" panose="020B0604020202020204" pitchFamily="34" charset="0"/>
                <a:cs typeface="Arial" panose="020B0604020202020204" pitchFamily="34" charset="0"/>
              </a:rPr>
              <a:t>CAUSE</a:t>
            </a:r>
            <a:endParaRPr lang="en-GB" sz="14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8" name="Title 3"/>
          <p:cNvSpPr txBox="1">
            <a:spLocks/>
          </p:cNvSpPr>
          <p:nvPr/>
        </p:nvSpPr>
        <p:spPr>
          <a:xfrm>
            <a:off x="3450172" y="1523443"/>
            <a:ext cx="1876049" cy="57134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tx1">
                    <a:lumMod val="50000"/>
                    <a:lumOff val="50000"/>
                  </a:schemeClr>
                </a:solidFill>
                <a:latin typeface="Arial" panose="020B0604020202020204" pitchFamily="34" charset="0"/>
                <a:cs typeface="Arial" panose="020B0604020202020204" pitchFamily="34" charset="0"/>
              </a:rPr>
              <a:t>i</a:t>
            </a:r>
            <a:r>
              <a:rPr lang="en-GB" sz="2000" dirty="0" smtClean="0">
                <a:solidFill>
                  <a:schemeClr val="tx1">
                    <a:lumMod val="50000"/>
                    <a:lumOff val="50000"/>
                  </a:schemeClr>
                </a:solidFill>
                <a:latin typeface="Arial" panose="020B0604020202020204" pitchFamily="34" charset="0"/>
                <a:cs typeface="Arial" panose="020B0604020202020204" pitchFamily="34" charset="0"/>
              </a:rPr>
              <a:t>n response to a specific threat/event </a:t>
            </a:r>
            <a:endParaRPr lang="en-GB" sz="20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9" name="Title 3"/>
          <p:cNvSpPr txBox="1">
            <a:spLocks/>
          </p:cNvSpPr>
          <p:nvPr/>
        </p:nvSpPr>
        <p:spPr>
          <a:xfrm>
            <a:off x="6689698" y="1546387"/>
            <a:ext cx="2467444" cy="3187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dirty="0" smtClean="0">
                <a:solidFill>
                  <a:schemeClr val="tx1">
                    <a:lumMod val="50000"/>
                    <a:lumOff val="50000"/>
                  </a:schemeClr>
                </a:solidFill>
                <a:latin typeface="Arial" panose="020B0604020202020204" pitchFamily="34" charset="0"/>
                <a:cs typeface="Arial" panose="020B0604020202020204" pitchFamily="34" charset="0"/>
              </a:rPr>
              <a:t>trigger may be unknown</a:t>
            </a:r>
            <a:endParaRPr lang="en-GB" sz="14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0" name="Oval 19"/>
          <p:cNvSpPr/>
          <p:nvPr/>
        </p:nvSpPr>
        <p:spPr>
          <a:xfrm>
            <a:off x="4746938" y="2107972"/>
            <a:ext cx="5978685" cy="4458436"/>
          </a:xfrm>
          <a:prstGeom prst="ellipse">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350107" y="2735843"/>
            <a:ext cx="3158159" cy="830997"/>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Happens in our thoughts, often thinking about something that ‘might’ happen.</a:t>
            </a:r>
            <a:endParaRPr lang="en-GB" sz="1600" dirty="0">
              <a:latin typeface="Arial" panose="020B0604020202020204" pitchFamily="34" charset="0"/>
              <a:cs typeface="Arial" panose="020B0604020202020204" pitchFamily="34" charset="0"/>
            </a:endParaRPr>
          </a:p>
        </p:txBody>
      </p:sp>
      <p:sp>
        <p:nvSpPr>
          <p:cNvPr id="21" name="TextBox 20"/>
          <p:cNvSpPr txBox="1"/>
          <p:nvPr/>
        </p:nvSpPr>
        <p:spPr>
          <a:xfrm>
            <a:off x="5311589" y="5070568"/>
            <a:ext cx="1615807" cy="523220"/>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Easier to manage with practice.</a:t>
            </a:r>
            <a:endParaRPr lang="en-GB" sz="1400" dirty="0">
              <a:latin typeface="Arial" panose="020B0604020202020204" pitchFamily="34" charset="0"/>
              <a:cs typeface="Arial" panose="020B0604020202020204" pitchFamily="34" charset="0"/>
            </a:endParaRPr>
          </a:p>
        </p:txBody>
      </p:sp>
      <p:sp>
        <p:nvSpPr>
          <p:cNvPr id="22" name="TextBox 21"/>
          <p:cNvSpPr txBox="1"/>
          <p:nvPr/>
        </p:nvSpPr>
        <p:spPr>
          <a:xfrm>
            <a:off x="1760925" y="4059526"/>
            <a:ext cx="3033071" cy="1077218"/>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Happens when we think about problems that might happen e.g. ‘what if I fail my maths test?’</a:t>
            </a:r>
            <a:endParaRPr lang="en-GB" sz="1600" dirty="0">
              <a:latin typeface="Arial" panose="020B0604020202020204" pitchFamily="34" charset="0"/>
              <a:cs typeface="Arial" panose="020B0604020202020204" pitchFamily="34" charset="0"/>
            </a:endParaRPr>
          </a:p>
        </p:txBody>
      </p:sp>
      <p:sp>
        <p:nvSpPr>
          <p:cNvPr id="24" name="TextBox 23"/>
          <p:cNvSpPr txBox="1"/>
          <p:nvPr/>
        </p:nvSpPr>
        <p:spPr>
          <a:xfrm>
            <a:off x="7079279" y="2538131"/>
            <a:ext cx="2920048" cy="1077218"/>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Appears as physical symptoms in the body (e.g. fast heart rate, sweating, shaking, tense muscles, etc.). </a:t>
            </a:r>
            <a:endParaRPr lang="en-GB" sz="1600" dirty="0">
              <a:latin typeface="Arial" panose="020B0604020202020204" pitchFamily="34" charset="0"/>
              <a:cs typeface="Arial" panose="020B0604020202020204" pitchFamily="34" charset="0"/>
            </a:endParaRPr>
          </a:p>
        </p:txBody>
      </p:sp>
      <p:sp>
        <p:nvSpPr>
          <p:cNvPr id="25" name="TextBox 24"/>
          <p:cNvSpPr txBox="1"/>
          <p:nvPr/>
        </p:nvSpPr>
        <p:spPr>
          <a:xfrm>
            <a:off x="4793996" y="3965571"/>
            <a:ext cx="2608290" cy="738664"/>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Can happen anywhere and anytime and can be triggered by different situations</a:t>
            </a:r>
            <a:r>
              <a:rPr lang="en-GB" sz="120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p:txBody>
      </p:sp>
      <p:sp>
        <p:nvSpPr>
          <p:cNvPr id="26" name="TextBox 25"/>
          <p:cNvSpPr txBox="1"/>
          <p:nvPr/>
        </p:nvSpPr>
        <p:spPr>
          <a:xfrm>
            <a:off x="7513010" y="3972851"/>
            <a:ext cx="2961662" cy="1077218"/>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Can feel the same as fear, the difference is that anxiety happens when there is no danger around.</a:t>
            </a:r>
            <a:endParaRPr lang="en-GB" sz="1600" dirty="0">
              <a:latin typeface="Arial" panose="020B0604020202020204" pitchFamily="34" charset="0"/>
              <a:cs typeface="Arial" panose="020B0604020202020204" pitchFamily="34" charset="0"/>
            </a:endParaRPr>
          </a:p>
        </p:txBody>
      </p:sp>
      <p:sp>
        <p:nvSpPr>
          <p:cNvPr id="27" name="TextBox 26"/>
          <p:cNvSpPr txBox="1"/>
          <p:nvPr/>
        </p:nvSpPr>
        <p:spPr>
          <a:xfrm>
            <a:off x="7048878" y="5415194"/>
            <a:ext cx="2745877" cy="830997"/>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May make us want to avoid situations and stop us from doing activities. </a:t>
            </a:r>
            <a:endParaRPr lang="en-GB" sz="1600" dirty="0">
              <a:latin typeface="Arial" panose="020B0604020202020204" pitchFamily="34" charset="0"/>
              <a:cs typeface="Arial" panose="020B0604020202020204" pitchFamily="34" charset="0"/>
            </a:endParaRPr>
          </a:p>
        </p:txBody>
      </p:sp>
      <p:sp>
        <p:nvSpPr>
          <p:cNvPr id="28" name="TextBox 27"/>
          <p:cNvSpPr txBox="1"/>
          <p:nvPr/>
        </p:nvSpPr>
        <p:spPr>
          <a:xfrm>
            <a:off x="5335184" y="3077062"/>
            <a:ext cx="1333573" cy="738664"/>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Can help us to stay safe, to an extent.</a:t>
            </a:r>
            <a:endParaRPr lang="en-GB" sz="1400" dirty="0">
              <a:latin typeface="Arial" panose="020B0604020202020204" pitchFamily="34" charset="0"/>
              <a:cs typeface="Arial" panose="020B0604020202020204" pitchFamily="34" charset="0"/>
            </a:endParaRPr>
          </a:p>
        </p:txBody>
      </p:sp>
      <p:sp>
        <p:nvSpPr>
          <p:cNvPr id="29" name="TextBox 28"/>
          <p:cNvSpPr txBox="1"/>
          <p:nvPr/>
        </p:nvSpPr>
        <p:spPr>
          <a:xfrm>
            <a:off x="2991466" y="5466044"/>
            <a:ext cx="2069172" cy="338554"/>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Is thought-based.</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8173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500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684440"/>
            <a:ext cx="10515600" cy="1325563"/>
          </a:xfrm>
        </p:spPr>
        <p:txBody>
          <a:bodyPr/>
          <a:lstStyle/>
          <a:p>
            <a:r>
              <a:rPr lang="en-GB" dirty="0" smtClean="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Worry or Anxiety? </a:t>
            </a:r>
            <a:endParaRPr lang="en-GB"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p:cNvSpPr txBox="1"/>
          <p:nvPr/>
        </p:nvSpPr>
        <p:spPr>
          <a:xfrm>
            <a:off x="1748725" y="2774196"/>
            <a:ext cx="8694549" cy="2123658"/>
          </a:xfrm>
          <a:prstGeom prst="rect">
            <a:avLst/>
          </a:prstGeom>
          <a:noFill/>
        </p:spPr>
        <p:txBody>
          <a:bodyPr wrap="square" rtlCol="0">
            <a:spAutoFit/>
          </a:bodyPr>
          <a:lstStyle/>
          <a:p>
            <a:r>
              <a:rPr lang="en-GB" sz="4400" i="1" dirty="0" smtClean="0">
                <a:latin typeface="Arial" panose="020B0604020202020204" pitchFamily="34" charset="0"/>
                <a:cs typeface="Arial" panose="020B0604020202020204" pitchFamily="34" charset="0"/>
              </a:rPr>
              <a:t>‘I have a Maths test next Tuesday. My Mum will be cross if I don’t do well.’ </a:t>
            </a:r>
          </a:p>
        </p:txBody>
      </p:sp>
      <p:sp>
        <p:nvSpPr>
          <p:cNvPr id="6" name="Cloud 5"/>
          <p:cNvSpPr/>
          <p:nvPr/>
        </p:nvSpPr>
        <p:spPr>
          <a:xfrm>
            <a:off x="3638518" y="2225543"/>
            <a:ext cx="3725333" cy="2543855"/>
          </a:xfrm>
          <a:prstGeom prst="cloud">
            <a:avLst/>
          </a:prstGeom>
          <a:solidFill>
            <a:schemeClr val="accent1">
              <a:lumMod val="60000"/>
              <a:lumOff val="40000"/>
            </a:schemeClr>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sz="6600" dirty="0" smtClean="0">
                <a:latin typeface="Arial" panose="020B0604020202020204" pitchFamily="34" charset="0"/>
                <a:cs typeface="Arial" panose="020B0604020202020204" pitchFamily="34" charset="0"/>
              </a:rPr>
              <a:t>Worry</a:t>
            </a:r>
            <a:r>
              <a:rPr lang="en-GB" sz="2800" dirty="0" smtClean="0">
                <a:latin typeface="Arial" panose="020B0604020202020204" pitchFamily="34" charset="0"/>
                <a:cs typeface="Arial" panose="020B0604020202020204" pitchFamily="34" charset="0"/>
              </a:rPr>
              <a:t> </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668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500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684440"/>
            <a:ext cx="10515600" cy="1325563"/>
          </a:xfrm>
        </p:spPr>
        <p:txBody>
          <a:bodyPr/>
          <a:lstStyle/>
          <a:p>
            <a:r>
              <a:rPr lang="en-GB" dirty="0" smtClean="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Worry or Anxiety? </a:t>
            </a:r>
            <a:endParaRPr lang="en-GB"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Rectangle 2"/>
          <p:cNvSpPr/>
          <p:nvPr/>
        </p:nvSpPr>
        <p:spPr>
          <a:xfrm>
            <a:off x="1885627" y="2852216"/>
            <a:ext cx="8203769" cy="2123658"/>
          </a:xfrm>
          <a:prstGeom prst="rect">
            <a:avLst/>
          </a:prstGeom>
        </p:spPr>
        <p:txBody>
          <a:bodyPr wrap="square">
            <a:spAutoFit/>
          </a:bodyPr>
          <a:lstStyle/>
          <a:p>
            <a:r>
              <a:rPr lang="en-GB" sz="4400" i="1" dirty="0" smtClean="0">
                <a:latin typeface="Arial" panose="020B0604020202020204" pitchFamily="34" charset="0"/>
                <a:cs typeface="Arial" panose="020B0604020202020204" pitchFamily="34" charset="0"/>
              </a:rPr>
              <a:t>‘I </a:t>
            </a:r>
            <a:r>
              <a:rPr lang="en-GB" sz="4400" i="1" dirty="0">
                <a:latin typeface="Arial" panose="020B0604020202020204" pitchFamily="34" charset="0"/>
                <a:cs typeface="Arial" panose="020B0604020202020204" pitchFamily="34" charset="0"/>
              </a:rPr>
              <a:t>get a stomach ache and my heart beats fast when I go to new places</a:t>
            </a:r>
            <a:r>
              <a:rPr lang="en-GB" sz="4400" i="1" dirty="0" smtClean="0">
                <a:latin typeface="Arial" panose="020B0604020202020204" pitchFamily="34" charset="0"/>
                <a:cs typeface="Arial" panose="020B0604020202020204" pitchFamily="34" charset="0"/>
              </a:rPr>
              <a:t>.’</a:t>
            </a:r>
            <a:endParaRPr lang="en-GB" sz="4400" i="1" dirty="0">
              <a:latin typeface="Arial" panose="020B0604020202020204" pitchFamily="34" charset="0"/>
              <a:cs typeface="Arial" panose="020B0604020202020204" pitchFamily="34" charset="0"/>
            </a:endParaRPr>
          </a:p>
        </p:txBody>
      </p:sp>
      <p:sp>
        <p:nvSpPr>
          <p:cNvPr id="6" name="Cloud 5"/>
          <p:cNvSpPr/>
          <p:nvPr/>
        </p:nvSpPr>
        <p:spPr>
          <a:xfrm>
            <a:off x="3638518" y="2225543"/>
            <a:ext cx="3725333" cy="2543855"/>
          </a:xfrm>
          <a:prstGeom prst="cloud">
            <a:avLst/>
          </a:prstGeom>
          <a:solidFill>
            <a:schemeClr val="accent1">
              <a:lumMod val="60000"/>
              <a:lumOff val="40000"/>
            </a:schemeClr>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sz="5400" dirty="0" smtClean="0">
                <a:latin typeface="Arial" panose="020B0604020202020204" pitchFamily="34" charset="0"/>
                <a:cs typeface="Arial" panose="020B0604020202020204" pitchFamily="34" charset="0"/>
              </a:rPr>
              <a:t>Anxiety </a:t>
            </a:r>
            <a:endParaRPr lang="en-GB"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957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500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684440"/>
            <a:ext cx="10515600" cy="1325563"/>
          </a:xfrm>
        </p:spPr>
        <p:txBody>
          <a:bodyPr/>
          <a:lstStyle/>
          <a:p>
            <a:r>
              <a:rPr lang="en-GB" dirty="0" smtClean="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Worry or Anxiety? </a:t>
            </a:r>
            <a:endParaRPr lang="en-GB"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tangle 1"/>
          <p:cNvSpPr/>
          <p:nvPr/>
        </p:nvSpPr>
        <p:spPr>
          <a:xfrm>
            <a:off x="1722895" y="2573247"/>
            <a:ext cx="8746210" cy="1446550"/>
          </a:xfrm>
          <a:prstGeom prst="rect">
            <a:avLst/>
          </a:prstGeom>
        </p:spPr>
        <p:txBody>
          <a:bodyPr wrap="square">
            <a:spAutoFit/>
          </a:bodyPr>
          <a:lstStyle/>
          <a:p>
            <a:r>
              <a:rPr lang="en-GB" sz="4400" i="1" dirty="0" smtClean="0">
                <a:latin typeface="Arial" panose="020B0604020202020204" pitchFamily="34" charset="0"/>
                <a:cs typeface="Arial" panose="020B0604020202020204" pitchFamily="34" charset="0"/>
              </a:rPr>
              <a:t>‘Nobody ever smiles at me. I take myself away from other people’</a:t>
            </a:r>
            <a:endParaRPr lang="en-GB" sz="4400" i="1" dirty="0">
              <a:latin typeface="Arial" panose="020B0604020202020204" pitchFamily="34" charset="0"/>
              <a:cs typeface="Arial" panose="020B0604020202020204" pitchFamily="34" charset="0"/>
            </a:endParaRPr>
          </a:p>
        </p:txBody>
      </p:sp>
      <p:sp>
        <p:nvSpPr>
          <p:cNvPr id="5" name="Cloud 4"/>
          <p:cNvSpPr/>
          <p:nvPr/>
        </p:nvSpPr>
        <p:spPr>
          <a:xfrm>
            <a:off x="4233333" y="2220405"/>
            <a:ext cx="3725333" cy="2543855"/>
          </a:xfrm>
          <a:prstGeom prst="cloud">
            <a:avLst/>
          </a:prstGeom>
          <a:solidFill>
            <a:schemeClr val="accent1">
              <a:lumMod val="60000"/>
              <a:lumOff val="40000"/>
            </a:schemeClr>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sz="5400" dirty="0" smtClean="0">
                <a:latin typeface="Arial" panose="020B0604020202020204" pitchFamily="34" charset="0"/>
                <a:cs typeface="Arial" panose="020B0604020202020204" pitchFamily="34" charset="0"/>
              </a:rPr>
              <a:t>Anxiety</a:t>
            </a:r>
            <a:r>
              <a:rPr lang="en-GB" sz="2800" dirty="0" smtClean="0">
                <a:latin typeface="Arial" panose="020B0604020202020204" pitchFamily="34" charset="0"/>
                <a:cs typeface="Arial" panose="020B0604020202020204" pitchFamily="34" charset="0"/>
              </a:rPr>
              <a:t> </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391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500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684440"/>
            <a:ext cx="10515600" cy="1325563"/>
          </a:xfrm>
        </p:spPr>
        <p:txBody>
          <a:bodyPr/>
          <a:lstStyle/>
          <a:p>
            <a:r>
              <a:rPr lang="en-GB" dirty="0" smtClean="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Worry or Anxiety? </a:t>
            </a:r>
            <a:endParaRPr lang="en-GB"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tangle 1"/>
          <p:cNvSpPr/>
          <p:nvPr/>
        </p:nvSpPr>
        <p:spPr>
          <a:xfrm>
            <a:off x="1943100" y="2418263"/>
            <a:ext cx="8305800" cy="3046988"/>
          </a:xfrm>
          <a:prstGeom prst="rect">
            <a:avLst/>
          </a:prstGeom>
        </p:spPr>
        <p:txBody>
          <a:bodyPr wrap="square">
            <a:spAutoFit/>
          </a:bodyPr>
          <a:lstStyle/>
          <a:p>
            <a:r>
              <a:rPr lang="en-GB" sz="4800" i="1" dirty="0" smtClean="0">
                <a:latin typeface="Arial" panose="020B0604020202020204" pitchFamily="34" charset="0"/>
                <a:cs typeface="Arial" panose="020B0604020202020204" pitchFamily="34" charset="0"/>
              </a:rPr>
              <a:t>‘My </a:t>
            </a:r>
            <a:r>
              <a:rPr lang="en-GB" sz="4800" i="1" dirty="0">
                <a:latin typeface="Arial" panose="020B0604020202020204" pitchFamily="34" charset="0"/>
                <a:cs typeface="Arial" panose="020B0604020202020204" pitchFamily="34" charset="0"/>
              </a:rPr>
              <a:t>year group are last to lunch today. What if they don’t have anything left that I like</a:t>
            </a:r>
            <a:r>
              <a:rPr lang="en-GB" sz="4800" i="1" dirty="0" smtClean="0">
                <a:latin typeface="Arial" panose="020B0604020202020204" pitchFamily="34" charset="0"/>
                <a:cs typeface="Arial" panose="020B0604020202020204" pitchFamily="34" charset="0"/>
              </a:rPr>
              <a:t>?’</a:t>
            </a:r>
            <a:endParaRPr lang="en-GB" sz="4800" i="1" dirty="0">
              <a:latin typeface="Arial" panose="020B0604020202020204" pitchFamily="34" charset="0"/>
              <a:cs typeface="Arial" panose="020B0604020202020204" pitchFamily="34" charset="0"/>
            </a:endParaRPr>
          </a:p>
        </p:txBody>
      </p:sp>
      <p:sp>
        <p:nvSpPr>
          <p:cNvPr id="5" name="Cloud 4"/>
          <p:cNvSpPr/>
          <p:nvPr/>
        </p:nvSpPr>
        <p:spPr>
          <a:xfrm>
            <a:off x="3638518" y="2225543"/>
            <a:ext cx="3725333" cy="2543855"/>
          </a:xfrm>
          <a:prstGeom prst="cloud">
            <a:avLst/>
          </a:prstGeom>
          <a:solidFill>
            <a:schemeClr val="accent1">
              <a:lumMod val="60000"/>
              <a:lumOff val="40000"/>
            </a:schemeClr>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sz="6600" dirty="0" smtClean="0">
                <a:latin typeface="Arial" panose="020B0604020202020204" pitchFamily="34" charset="0"/>
                <a:cs typeface="Arial" panose="020B0604020202020204" pitchFamily="34" charset="0"/>
              </a:rPr>
              <a:t>Worry</a:t>
            </a:r>
            <a:r>
              <a:rPr lang="en-GB" sz="2800" dirty="0" smtClean="0">
                <a:latin typeface="Arial" panose="020B0604020202020204" pitchFamily="34" charset="0"/>
                <a:cs typeface="Arial" panose="020B0604020202020204" pitchFamily="34" charset="0"/>
              </a:rPr>
              <a:t> </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069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5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739775" y="769257"/>
            <a:ext cx="10515600" cy="1037545"/>
          </a:xfrm>
        </p:spPr>
        <p:txBody>
          <a:bodyPr/>
          <a:lstStyle/>
          <a:p>
            <a:r>
              <a:rPr lang="en-GB" dirty="0" smtClean="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Group Agreement </a:t>
            </a:r>
            <a:endParaRPr lang="en-GB"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Content Placeholder 6"/>
          <p:cNvSpPr>
            <a:spLocks noGrp="1"/>
          </p:cNvSpPr>
          <p:nvPr>
            <p:ph sz="half" idx="2"/>
          </p:nvPr>
        </p:nvSpPr>
        <p:spPr>
          <a:xfrm>
            <a:off x="1057502" y="2461532"/>
            <a:ext cx="10415587" cy="3684588"/>
          </a:xfrm>
        </p:spPr>
        <p:txBody>
          <a:bodyPr/>
          <a:lstStyle/>
          <a:p>
            <a:r>
              <a:rPr lang="en-GB" dirty="0" smtClean="0">
                <a:solidFill>
                  <a:schemeClr val="tx1">
                    <a:lumMod val="50000"/>
                    <a:lumOff val="50000"/>
                  </a:schemeClr>
                </a:solidFill>
                <a:latin typeface="Arial" panose="020B0604020202020204" pitchFamily="34" charset="0"/>
                <a:cs typeface="Arial" panose="020B0604020202020204" pitchFamily="34" charset="0"/>
              </a:rPr>
              <a:t>Listen to others.</a:t>
            </a:r>
          </a:p>
          <a:p>
            <a:r>
              <a:rPr lang="en-GB" dirty="0" smtClean="0">
                <a:solidFill>
                  <a:schemeClr val="tx1">
                    <a:lumMod val="50000"/>
                    <a:lumOff val="50000"/>
                  </a:schemeClr>
                </a:solidFill>
                <a:latin typeface="Arial" panose="020B0604020202020204" pitchFamily="34" charset="0"/>
                <a:cs typeface="Arial" panose="020B0604020202020204" pitchFamily="34" charset="0"/>
              </a:rPr>
              <a:t>Share if you want to share.</a:t>
            </a:r>
          </a:p>
          <a:p>
            <a:r>
              <a:rPr lang="en-GB" dirty="0" smtClean="0">
                <a:solidFill>
                  <a:schemeClr val="tx1">
                    <a:lumMod val="50000"/>
                    <a:lumOff val="50000"/>
                  </a:schemeClr>
                </a:solidFill>
                <a:latin typeface="Arial" panose="020B0604020202020204" pitchFamily="34" charset="0"/>
                <a:cs typeface="Arial" panose="020B0604020202020204" pitchFamily="34" charset="0"/>
              </a:rPr>
              <a:t>If it’s not your story, don’t tell it.</a:t>
            </a:r>
          </a:p>
          <a:p>
            <a:endParaRPr lang="en-GB" dirty="0">
              <a:solidFill>
                <a:schemeClr val="tx1">
                  <a:lumMod val="50000"/>
                  <a:lumOff val="50000"/>
                </a:schemeClr>
              </a:solidFill>
              <a:latin typeface="Arial" panose="020B0604020202020204" pitchFamily="34" charset="0"/>
              <a:cs typeface="Arial" panose="020B0604020202020204" pitchFamily="34" charset="0"/>
            </a:endParaRPr>
          </a:p>
          <a:p>
            <a:pPr marL="0" indent="0">
              <a:buNone/>
            </a:pPr>
            <a:endParaRPr lang="en-GB" dirty="0" smtClean="0">
              <a:solidFill>
                <a:schemeClr val="tx1">
                  <a:lumMod val="50000"/>
                  <a:lumOff val="50000"/>
                </a:schemeClr>
              </a:solidFill>
              <a:latin typeface="Arial" panose="020B0604020202020204" pitchFamily="34" charset="0"/>
              <a:cs typeface="Arial" panose="020B0604020202020204" pitchFamily="34" charset="0"/>
            </a:endParaRPr>
          </a:p>
          <a:p>
            <a:pPr marL="0" indent="0">
              <a:buNone/>
            </a:pPr>
            <a:r>
              <a:rPr lang="en-GB" dirty="0" smtClean="0">
                <a:solidFill>
                  <a:schemeClr val="tx1">
                    <a:lumMod val="50000"/>
                    <a:lumOff val="50000"/>
                  </a:schemeClr>
                </a:solidFill>
                <a:latin typeface="Arial" panose="020B0604020202020204" pitchFamily="34" charset="0"/>
                <a:cs typeface="Arial" panose="020B0604020202020204" pitchFamily="34" charset="0"/>
              </a:rPr>
              <a:t>Can you think of any more?</a:t>
            </a:r>
            <a:endParaRPr lang="en-GB"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9218"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3992" y="860395"/>
            <a:ext cx="1220376" cy="198538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4548418"/>
            <a:ext cx="2584227" cy="129211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See the source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22210" y="2415245"/>
            <a:ext cx="1914549" cy="1650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292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500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684440"/>
            <a:ext cx="10515600" cy="1325563"/>
          </a:xfrm>
        </p:spPr>
        <p:txBody>
          <a:bodyPr/>
          <a:lstStyle/>
          <a:p>
            <a:r>
              <a:rPr lang="en-GB" dirty="0" smtClean="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Worry or Anxiety? </a:t>
            </a:r>
            <a:endParaRPr lang="en-GB"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tangle 1"/>
          <p:cNvSpPr/>
          <p:nvPr/>
        </p:nvSpPr>
        <p:spPr>
          <a:xfrm>
            <a:off x="1740976" y="2650739"/>
            <a:ext cx="8710048" cy="2554545"/>
          </a:xfrm>
          <a:prstGeom prst="rect">
            <a:avLst/>
          </a:prstGeom>
        </p:spPr>
        <p:txBody>
          <a:bodyPr wrap="square">
            <a:spAutoFit/>
          </a:bodyPr>
          <a:lstStyle/>
          <a:p>
            <a:r>
              <a:rPr lang="en-GB" sz="4000" i="1" dirty="0" smtClean="0">
                <a:latin typeface="Arial" panose="020B0604020202020204" pitchFamily="34" charset="0"/>
                <a:cs typeface="Arial" panose="020B0604020202020204" pitchFamily="34" charset="0"/>
              </a:rPr>
              <a:t>‘I </a:t>
            </a:r>
            <a:r>
              <a:rPr lang="en-GB" sz="4000" i="1" dirty="0">
                <a:latin typeface="Arial" panose="020B0604020202020204" pitchFamily="34" charset="0"/>
                <a:cs typeface="Arial" panose="020B0604020202020204" pitchFamily="34" charset="0"/>
              </a:rPr>
              <a:t>am going to meet new people today. My hands feel sweaty. What if they don’t like me? Why do I always feel this way</a:t>
            </a:r>
            <a:r>
              <a:rPr lang="en-GB" sz="4000" i="1" dirty="0" smtClean="0">
                <a:latin typeface="Arial" panose="020B0604020202020204" pitchFamily="34" charset="0"/>
                <a:cs typeface="Arial" panose="020B0604020202020204" pitchFamily="34" charset="0"/>
              </a:rPr>
              <a:t>?’</a:t>
            </a:r>
            <a:endParaRPr lang="en-GB" sz="4000" i="1" dirty="0">
              <a:latin typeface="Arial" panose="020B0604020202020204" pitchFamily="34" charset="0"/>
              <a:cs typeface="Arial" panose="020B0604020202020204" pitchFamily="34" charset="0"/>
            </a:endParaRPr>
          </a:p>
        </p:txBody>
      </p:sp>
      <p:sp>
        <p:nvSpPr>
          <p:cNvPr id="5" name="Cloud 4"/>
          <p:cNvSpPr/>
          <p:nvPr/>
        </p:nvSpPr>
        <p:spPr>
          <a:xfrm>
            <a:off x="3638518" y="2225543"/>
            <a:ext cx="3725333" cy="2543855"/>
          </a:xfrm>
          <a:prstGeom prst="cloud">
            <a:avLst/>
          </a:prstGeom>
          <a:solidFill>
            <a:schemeClr val="accent1">
              <a:lumMod val="60000"/>
              <a:lumOff val="40000"/>
            </a:schemeClr>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sz="5400" dirty="0" smtClean="0">
                <a:latin typeface="Arial" panose="020B0604020202020204" pitchFamily="34" charset="0"/>
                <a:cs typeface="Arial" panose="020B0604020202020204" pitchFamily="34" charset="0"/>
              </a:rPr>
              <a:t>Anxiety</a:t>
            </a:r>
            <a:r>
              <a:rPr lang="en-GB" sz="2800" dirty="0" smtClean="0">
                <a:latin typeface="Arial" panose="020B0604020202020204" pitchFamily="34" charset="0"/>
                <a:cs typeface="Arial" panose="020B0604020202020204" pitchFamily="34" charset="0"/>
              </a:rPr>
              <a:t> </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548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5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67987" y="817516"/>
            <a:ext cx="8973213" cy="775354"/>
          </a:xfrm>
        </p:spPr>
        <p:txBody>
          <a:bodyPr>
            <a:normAutofit/>
          </a:bodyPr>
          <a:lstStyle/>
          <a:p>
            <a:r>
              <a:rPr lang="en-GB" dirty="0" smtClean="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Are worry and anxiety always bad?</a:t>
            </a:r>
            <a:endParaRPr lang="en-GB"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p:cNvSpPr txBox="1"/>
          <p:nvPr/>
        </p:nvSpPr>
        <p:spPr>
          <a:xfrm>
            <a:off x="3861099" y="1716342"/>
            <a:ext cx="6323785" cy="1569660"/>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Feelings of worry and anxiety are not always bad.</a:t>
            </a: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They can help to keep us safe from danger.</a:t>
            </a:r>
          </a:p>
        </p:txBody>
      </p:sp>
      <p:pic>
        <p:nvPicPr>
          <p:cNvPr id="2050" name="Picture 2"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1502" y="2436409"/>
            <a:ext cx="1688723" cy="1688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p:cNvPicPr>
            <a:picLocks noChangeAspect="1" noChangeArrowheads="1"/>
          </p:cNvPicPr>
          <p:nvPr/>
        </p:nvPicPr>
        <p:blipFill rotWithShape="1">
          <a:blip r:embed="rId5">
            <a:extLst>
              <a:ext uri="{28A0092B-C50C-407E-A947-70E740481C1C}">
                <a14:useLocalDpi xmlns:a14="http://schemas.microsoft.com/office/drawing/2010/main" val="0"/>
              </a:ext>
            </a:extLst>
          </a:blip>
          <a:srcRect l="33487"/>
          <a:stretch/>
        </p:blipFill>
        <p:spPr bwMode="auto">
          <a:xfrm rot="1178763">
            <a:off x="191416" y="2408572"/>
            <a:ext cx="2553495" cy="117897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ee the source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97049" y="3842243"/>
            <a:ext cx="2595773" cy="282001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See the source image"/>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8246" l="0" r="100000">
                        <a14:foregroundMark x1="75781" y1="16374" x2="75781" y2="16374"/>
                        <a14:foregroundMark x1="69401" y1="5848" x2="69401" y2="5848"/>
                        <a14:foregroundMark x1="66536" y1="15497" x2="66536" y2="15497"/>
                        <a14:foregroundMark x1="90495" y1="1462" x2="90495" y2="1462"/>
                        <a14:foregroundMark x1="90234" y1="877" x2="90234" y2="0"/>
                        <a14:foregroundMark x1="88932" y1="26901" x2="88932" y2="26901"/>
                        <a14:foregroundMark x1="77865" y1="43567" x2="77865" y2="43567"/>
                        <a14:foregroundMark x1="83203" y1="54094" x2="83203" y2="54094"/>
                        <a14:foregroundMark x1="81641" y1="53216" x2="81641" y2="53216"/>
                        <a14:foregroundMark x1="83333" y1="23392" x2="83333" y2="23392"/>
                        <a14:backgroundMark x1="77214" y1="58187" x2="77214" y2="58187"/>
                        <a14:backgroundMark x1="76693" y1="74854" x2="76693" y2="74854"/>
                        <a14:backgroundMark x1="75911" y1="73392" x2="75911" y2="73392"/>
                        <a14:backgroundMark x1="76302" y1="62865" x2="76302" y2="62865"/>
                      </a14:backgroundRemoval>
                    </a14:imgEffect>
                  </a14:imgLayer>
                </a14:imgProps>
              </a:ext>
              <a:ext uri="{28A0092B-C50C-407E-A947-70E740481C1C}">
                <a14:useLocalDpi xmlns:a14="http://schemas.microsoft.com/office/drawing/2010/main" val="0"/>
              </a:ext>
            </a:extLst>
          </a:blip>
          <a:srcRect/>
          <a:stretch>
            <a:fillRect/>
          </a:stretch>
        </p:blipFill>
        <p:spPr bwMode="auto">
          <a:xfrm>
            <a:off x="4791972" y="3861661"/>
            <a:ext cx="4193791" cy="2012197"/>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See the source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7111" y="4335876"/>
            <a:ext cx="3878718" cy="217249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See the source image"/>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92283" l="27000" r="74500">
                        <a14:foregroundMark x1="51000" y1="20900" x2="51000" y2="20900"/>
                      </a14:backgroundRemoval>
                    </a14:imgEffect>
                  </a14:imgLayer>
                </a14:imgProps>
              </a:ext>
              <a:ext uri="{28A0092B-C50C-407E-A947-70E740481C1C}">
                <a14:useLocalDpi xmlns:a14="http://schemas.microsoft.com/office/drawing/2010/main" val="0"/>
              </a:ext>
            </a:extLst>
          </a:blip>
          <a:srcRect l="26841" r="26606" b="8153"/>
          <a:stretch/>
        </p:blipFill>
        <p:spPr bwMode="auto">
          <a:xfrm flipH="1">
            <a:off x="3666227" y="5102403"/>
            <a:ext cx="389744" cy="11863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20621551">
            <a:off x="1130903" y="2792230"/>
            <a:ext cx="2851383" cy="523220"/>
          </a:xfrm>
          <a:prstGeom prst="rect">
            <a:avLst/>
          </a:prstGeom>
          <a:noFill/>
        </p:spPr>
        <p:txBody>
          <a:bodyPr wrap="square" rtlCol="0">
            <a:spAutoFit/>
          </a:bodyPr>
          <a:lstStyle/>
          <a:p>
            <a:r>
              <a:rPr lang="en-GB" sz="2800" b="1" dirty="0" smtClean="0">
                <a:solidFill>
                  <a:srgbClr val="F20000"/>
                </a:solidFill>
                <a:latin typeface="Arial" panose="020B0604020202020204" pitchFamily="34" charset="0"/>
                <a:cs typeface="Arial" panose="020B0604020202020204" pitchFamily="34" charset="0"/>
              </a:rPr>
              <a:t>DON’T TOUCH!</a:t>
            </a:r>
            <a:endParaRPr lang="en-GB" sz="2800" b="1" dirty="0">
              <a:solidFill>
                <a:srgbClr val="F20000"/>
              </a:solidFill>
              <a:latin typeface="Arial" panose="020B0604020202020204" pitchFamily="34" charset="0"/>
              <a:cs typeface="Arial" panose="020B0604020202020204" pitchFamily="34" charset="0"/>
            </a:endParaRPr>
          </a:p>
        </p:txBody>
      </p:sp>
      <p:sp>
        <p:nvSpPr>
          <p:cNvPr id="4" name="TextBox 3"/>
          <p:cNvSpPr txBox="1"/>
          <p:nvPr/>
        </p:nvSpPr>
        <p:spPr>
          <a:xfrm>
            <a:off x="6206087" y="3338441"/>
            <a:ext cx="2216257" cy="523220"/>
          </a:xfrm>
          <a:prstGeom prst="rect">
            <a:avLst/>
          </a:prstGeom>
          <a:noFill/>
        </p:spPr>
        <p:txBody>
          <a:bodyPr wrap="square" rtlCol="0">
            <a:spAutoFit/>
          </a:bodyPr>
          <a:lstStyle/>
          <a:p>
            <a:r>
              <a:rPr lang="en-GB" sz="2800" b="1" dirty="0" smtClean="0">
                <a:solidFill>
                  <a:srgbClr val="FF0000"/>
                </a:solidFill>
                <a:latin typeface="Arial" panose="020B0604020202020204" pitchFamily="34" charset="0"/>
                <a:cs typeface="Arial" panose="020B0604020202020204" pitchFamily="34" charset="0"/>
              </a:rPr>
              <a:t>RUN AWAY!</a:t>
            </a:r>
            <a:endParaRPr lang="en-GB" sz="2800" b="1" dirty="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rot="625220">
            <a:off x="888819" y="4373400"/>
            <a:ext cx="3139381" cy="954107"/>
          </a:xfrm>
          <a:prstGeom prst="rect">
            <a:avLst/>
          </a:prstGeom>
          <a:noFill/>
        </p:spPr>
        <p:txBody>
          <a:bodyPr wrap="square" rtlCol="0">
            <a:spAutoFit/>
          </a:bodyPr>
          <a:lstStyle/>
          <a:p>
            <a:r>
              <a:rPr lang="en-GB" sz="2800" b="1" dirty="0" smtClean="0">
                <a:solidFill>
                  <a:srgbClr val="FF0000"/>
                </a:solidFill>
                <a:latin typeface="Arial" panose="020B0604020202020204" pitchFamily="34" charset="0"/>
                <a:cs typeface="Arial" panose="020B0604020202020204" pitchFamily="34" charset="0"/>
              </a:rPr>
              <a:t>DON’T CROSS YET!</a:t>
            </a:r>
            <a:endParaRPr lang="en-GB" sz="2800" b="1" dirty="0">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rot="1372395">
            <a:off x="9919903" y="2935061"/>
            <a:ext cx="1952787" cy="1384995"/>
          </a:xfrm>
          <a:prstGeom prst="rect">
            <a:avLst/>
          </a:prstGeom>
          <a:noFill/>
        </p:spPr>
        <p:txBody>
          <a:bodyPr wrap="square" rtlCol="0">
            <a:spAutoFit/>
          </a:bodyPr>
          <a:lstStyle/>
          <a:p>
            <a:r>
              <a:rPr lang="en-GB" sz="2800" b="1" dirty="0" smtClean="0">
                <a:solidFill>
                  <a:srgbClr val="FF0000"/>
                </a:solidFill>
              </a:rPr>
              <a:t>STAY AWAY FROM THE EDGE!</a:t>
            </a:r>
            <a:endParaRPr lang="en-GB" sz="2800" b="1" dirty="0">
              <a:solidFill>
                <a:srgbClr val="FF0000"/>
              </a:solidFill>
            </a:endParaRPr>
          </a:p>
        </p:txBody>
      </p:sp>
    </p:spTree>
    <p:extLst>
      <p:ext uri="{BB962C8B-B14F-4D97-AF65-F5344CB8AC3E}">
        <p14:creationId xmlns:p14="http://schemas.microsoft.com/office/powerpoint/2010/main" val="291979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AF9FA"/>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74650" y="279899"/>
            <a:ext cx="10016259" cy="567568"/>
          </a:xfrm>
        </p:spPr>
        <p:txBody>
          <a:bodyPr>
            <a:noAutofit/>
          </a:bodyPr>
          <a:lstStyle/>
          <a:p>
            <a:r>
              <a:rPr lang="en-GB" sz="3600" dirty="0" smtClean="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do worry and anxiety become a problem?</a:t>
            </a:r>
            <a:endParaRPr lang="en-GB" sz="3600"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a:srcRect l="12183" t="49355" r="13077" b="15327"/>
          <a:stretch/>
        </p:blipFill>
        <p:spPr>
          <a:xfrm>
            <a:off x="875042" y="3769636"/>
            <a:ext cx="10436922" cy="2772794"/>
          </a:xfrm>
          <a:prstGeom prst="rect">
            <a:avLst/>
          </a:prstGeom>
        </p:spPr>
      </p:pic>
      <p:sp>
        <p:nvSpPr>
          <p:cNvPr id="2" name="TextBox 1"/>
          <p:cNvSpPr txBox="1"/>
          <p:nvPr/>
        </p:nvSpPr>
        <p:spPr>
          <a:xfrm>
            <a:off x="694531" y="1215091"/>
            <a:ext cx="11088877" cy="2554545"/>
          </a:xfrm>
          <a:prstGeom prst="rect">
            <a:avLst/>
          </a:prstGeom>
          <a:noFill/>
        </p:spPr>
        <p:txBody>
          <a:bodyPr wrap="square" rtlCol="0">
            <a:spAutoFit/>
          </a:bodyPr>
          <a:lstStyle/>
          <a:p>
            <a:r>
              <a:rPr lang="en-GB" sz="2000" dirty="0" smtClean="0">
                <a:latin typeface="Arial" panose="020B0604020202020204" pitchFamily="34" charset="0"/>
                <a:cs typeface="Arial" panose="020B0604020202020204" pitchFamily="34" charset="0"/>
              </a:rPr>
              <a:t>Most people will experience some form of worry and anxiety at some point in their life. This is completely normal and can help us to keep safe.</a:t>
            </a:r>
          </a:p>
          <a:p>
            <a:endParaRPr lang="en-GB" sz="2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Some level of worry and anxiety can be helpful; for example, feeling worried about an upcoming exam can motivate us to revise!</a:t>
            </a:r>
          </a:p>
          <a:p>
            <a:endParaRPr lang="en-GB" sz="2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However, too much worry or anxiety can have a big impact on your day to day life and leave you feeling negative.</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16140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5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121410" y="2453640"/>
            <a:ext cx="10016259" cy="1335147"/>
          </a:xfrm>
        </p:spPr>
        <p:txBody>
          <a:bodyPr>
            <a:noAutofit/>
          </a:bodyPr>
          <a:lstStyle/>
          <a:p>
            <a:pPr algn="ctr"/>
            <a:r>
              <a:rPr lang="en-GB" dirty="0" smtClean="0">
                <a:solidFill>
                  <a:schemeClr val="tx1">
                    <a:lumMod val="50000"/>
                    <a:lumOff val="50000"/>
                  </a:schemeClr>
                </a:solidFill>
                <a:latin typeface="Arial" panose="020B0604020202020204" pitchFamily="34" charset="0"/>
                <a:cs typeface="Arial" panose="020B0604020202020204" pitchFamily="34" charset="0"/>
              </a:rPr>
              <a:t>If we didn’t deal with our worries and anxieties, what would happen? </a:t>
            </a:r>
            <a:endParaRPr lang="en-GB"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39988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AF9FA"/>
        </a:solidFill>
        <a:effectLst/>
      </p:bgPr>
    </p:bg>
    <p:spTree>
      <p:nvGrpSpPr>
        <p:cNvPr id="1" name=""/>
        <p:cNvGrpSpPr/>
        <p:nvPr/>
      </p:nvGrpSpPr>
      <p:grpSpPr>
        <a:xfrm>
          <a:off x="0" y="0"/>
          <a:ext cx="0" cy="0"/>
          <a:chOff x="0" y="0"/>
          <a:chExt cx="0" cy="0"/>
        </a:xfrm>
      </p:grpSpPr>
      <p:pic>
        <p:nvPicPr>
          <p:cNvPr id="2" name="Picture 2" descr="Vector Cartoon Backpack Stock Illustration - Download Image Now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1355" r="100000"/>
                    </a14:imgEffect>
                  </a14:imgLayer>
                </a14:imgProps>
              </a:ext>
              <a:ext uri="{28A0092B-C50C-407E-A947-70E740481C1C}">
                <a14:useLocalDpi xmlns:a14="http://schemas.microsoft.com/office/drawing/2010/main" val="0"/>
              </a:ext>
            </a:extLst>
          </a:blip>
          <a:srcRect/>
          <a:stretch>
            <a:fillRect/>
          </a:stretch>
        </p:blipFill>
        <p:spPr bwMode="auto">
          <a:xfrm>
            <a:off x="4083553" y="1182458"/>
            <a:ext cx="3671067" cy="4616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1720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5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308721" y="2331720"/>
            <a:ext cx="7963039" cy="2395997"/>
          </a:xfrm>
        </p:spPr>
        <p:txBody>
          <a:bodyPr>
            <a:noAutofit/>
          </a:bodyPr>
          <a:lstStyle/>
          <a:p>
            <a:pPr algn="ctr"/>
            <a:r>
              <a:rPr lang="en-GB" sz="5400" dirty="0" smtClean="0">
                <a:solidFill>
                  <a:schemeClr val="tx1">
                    <a:lumMod val="50000"/>
                    <a:lumOff val="50000"/>
                  </a:schemeClr>
                </a:solidFill>
                <a:latin typeface="Arial" panose="020B0604020202020204" pitchFamily="34" charset="0"/>
                <a:cs typeface="Arial" panose="020B0604020202020204" pitchFamily="34" charset="0"/>
              </a:rPr>
              <a:t>How can we manage worry and anxiety?</a:t>
            </a:r>
            <a:endParaRPr lang="en-GB" sz="54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78032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AF9FA"/>
        </a:solidFill>
        <a:effectLst/>
      </p:bgPr>
    </p:bg>
    <p:spTree>
      <p:nvGrpSpPr>
        <p:cNvPr id="1" name=""/>
        <p:cNvGrpSpPr/>
        <p:nvPr/>
      </p:nvGrpSpPr>
      <p:grpSpPr>
        <a:xfrm>
          <a:off x="0" y="0"/>
          <a:ext cx="0" cy="0"/>
          <a:chOff x="0" y="0"/>
          <a:chExt cx="0" cy="0"/>
        </a:xfrm>
      </p:grpSpPr>
      <p:sp>
        <p:nvSpPr>
          <p:cNvPr id="17" name="TextBox 16"/>
          <p:cNvSpPr txBox="1"/>
          <p:nvPr/>
        </p:nvSpPr>
        <p:spPr>
          <a:xfrm>
            <a:off x="4880982" y="1500891"/>
            <a:ext cx="2541160" cy="646331"/>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Confront the situation you are scared of.</a:t>
            </a:r>
            <a:endParaRPr lang="en-GB" dirty="0">
              <a:latin typeface="Arial" panose="020B0604020202020204" pitchFamily="34" charset="0"/>
              <a:cs typeface="Arial" panose="020B0604020202020204" pitchFamily="34" charset="0"/>
            </a:endParaRPr>
          </a:p>
        </p:txBody>
      </p:sp>
      <p:sp>
        <p:nvSpPr>
          <p:cNvPr id="20" name="Right Arrow 19"/>
          <p:cNvSpPr/>
          <p:nvPr/>
        </p:nvSpPr>
        <p:spPr>
          <a:xfrm rot="2571954">
            <a:off x="7267836" y="2379394"/>
            <a:ext cx="806359" cy="315333"/>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1" name="TextBox 20"/>
          <p:cNvSpPr txBox="1"/>
          <p:nvPr/>
        </p:nvSpPr>
        <p:spPr>
          <a:xfrm>
            <a:off x="7811293" y="3236703"/>
            <a:ext cx="2271163" cy="646331"/>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More feelings of anxiety (temporary)</a:t>
            </a:r>
            <a:endParaRPr lang="en-GB" dirty="0">
              <a:latin typeface="Arial" panose="020B0604020202020204" pitchFamily="34" charset="0"/>
              <a:cs typeface="Arial" panose="020B0604020202020204" pitchFamily="34" charset="0"/>
            </a:endParaRPr>
          </a:p>
        </p:txBody>
      </p:sp>
      <p:sp>
        <p:nvSpPr>
          <p:cNvPr id="22" name="Right Arrow 21"/>
          <p:cNvSpPr/>
          <p:nvPr/>
        </p:nvSpPr>
        <p:spPr>
          <a:xfrm rot="7217724">
            <a:off x="7401201" y="4555772"/>
            <a:ext cx="806359" cy="315333"/>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3" name="TextBox 22"/>
          <p:cNvSpPr txBox="1"/>
          <p:nvPr/>
        </p:nvSpPr>
        <p:spPr>
          <a:xfrm>
            <a:off x="4627098" y="5448877"/>
            <a:ext cx="2408514" cy="923330"/>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Use of coping skills, less feelings of anxiety.</a:t>
            </a:r>
            <a:endParaRPr lang="en-GB" dirty="0">
              <a:latin typeface="Arial" panose="020B0604020202020204" pitchFamily="34" charset="0"/>
              <a:cs typeface="Arial" panose="020B0604020202020204" pitchFamily="34" charset="0"/>
            </a:endParaRPr>
          </a:p>
        </p:txBody>
      </p:sp>
      <p:sp>
        <p:nvSpPr>
          <p:cNvPr id="24" name="TextBox 23"/>
          <p:cNvSpPr txBox="1"/>
          <p:nvPr/>
        </p:nvSpPr>
        <p:spPr>
          <a:xfrm>
            <a:off x="1823204" y="3345970"/>
            <a:ext cx="2064500" cy="923330"/>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Greater belief in ability to manage feared situations.</a:t>
            </a:r>
            <a:endParaRPr lang="en-GB" dirty="0">
              <a:latin typeface="Arial" panose="020B0604020202020204" pitchFamily="34" charset="0"/>
              <a:cs typeface="Arial" panose="020B0604020202020204" pitchFamily="34" charset="0"/>
            </a:endParaRPr>
          </a:p>
        </p:txBody>
      </p:sp>
      <p:pic>
        <p:nvPicPr>
          <p:cNvPr id="27" name="Picture 12" descr="Anxious Child - Anxious Child Clipart , Free Transparent Clipart -  ClipartKey"/>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89806" l="5000" r="100000">
                        <a14:foregroundMark x1="38667" y1="10194" x2="38667" y2="10194"/>
                        <a14:foregroundMark x1="49556" y1="7888" x2="49556" y2="7888"/>
                        <a14:foregroundMark x1="59667" y1="9830" x2="59667" y2="9830"/>
                      </a14:backgroundRemoval>
                    </a14:imgEffect>
                  </a14:imgLayer>
                </a14:imgProps>
              </a:ext>
              <a:ext uri="{28A0092B-C50C-407E-A947-70E740481C1C}">
                <a14:useLocalDpi xmlns:a14="http://schemas.microsoft.com/office/drawing/2010/main" val="0"/>
              </a:ext>
            </a:extLst>
          </a:blip>
          <a:srcRect l="4693" t="3724" r="4910" b="10378"/>
          <a:stretch/>
        </p:blipFill>
        <p:spPr bwMode="auto">
          <a:xfrm>
            <a:off x="5054421" y="2863397"/>
            <a:ext cx="1601086" cy="1392945"/>
          </a:xfrm>
          <a:prstGeom prst="rect">
            <a:avLst/>
          </a:prstGeom>
          <a:noFill/>
          <a:extLst>
            <a:ext uri="{909E8E84-426E-40DD-AFC4-6F175D3DCCD1}">
              <a14:hiddenFill xmlns:a14="http://schemas.microsoft.com/office/drawing/2010/main">
                <a:solidFill>
                  <a:srgbClr val="FFFFFF"/>
                </a:solidFill>
              </a14:hiddenFill>
            </a:ext>
          </a:extLst>
        </p:spPr>
      </p:pic>
      <p:sp>
        <p:nvSpPr>
          <p:cNvPr id="28" name="Right Arrow 27"/>
          <p:cNvSpPr/>
          <p:nvPr/>
        </p:nvSpPr>
        <p:spPr>
          <a:xfrm rot="13342549">
            <a:off x="3089597" y="4610048"/>
            <a:ext cx="806359" cy="315333"/>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0" name="Right Arrow 29"/>
          <p:cNvSpPr/>
          <p:nvPr/>
        </p:nvSpPr>
        <p:spPr>
          <a:xfrm rot="18628497">
            <a:off x="3018567" y="2590832"/>
            <a:ext cx="806359" cy="315333"/>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8" name="Oval 37"/>
          <p:cNvSpPr/>
          <p:nvPr/>
        </p:nvSpPr>
        <p:spPr>
          <a:xfrm rot="20061000">
            <a:off x="4426798" y="2655040"/>
            <a:ext cx="2809115" cy="205537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cxnSp>
        <p:nvCxnSpPr>
          <p:cNvPr id="39" name="Straight Connector 38"/>
          <p:cNvCxnSpPr>
            <a:endCxn id="38" idx="0"/>
          </p:cNvCxnSpPr>
          <p:nvPr/>
        </p:nvCxnSpPr>
        <p:spPr>
          <a:xfrm flipH="1">
            <a:off x="5386499" y="2504762"/>
            <a:ext cx="124843" cy="25155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8" idx="0"/>
          </p:cNvCxnSpPr>
          <p:nvPr/>
        </p:nvCxnSpPr>
        <p:spPr>
          <a:xfrm>
            <a:off x="5386499" y="2756313"/>
            <a:ext cx="249686" cy="7582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8" idx="5"/>
          </p:cNvCxnSpPr>
          <p:nvPr/>
        </p:nvCxnSpPr>
        <p:spPr>
          <a:xfrm>
            <a:off x="7041217" y="3907881"/>
            <a:ext cx="0" cy="34846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8" idx="5"/>
          </p:cNvCxnSpPr>
          <p:nvPr/>
        </p:nvCxnSpPr>
        <p:spPr>
          <a:xfrm flipH="1">
            <a:off x="6655507" y="3907881"/>
            <a:ext cx="385710" cy="804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8" idx="3"/>
          </p:cNvCxnSpPr>
          <p:nvPr/>
        </p:nvCxnSpPr>
        <p:spPr>
          <a:xfrm flipH="1" flipV="1">
            <a:off x="5101169" y="4524194"/>
            <a:ext cx="149447" cy="24352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8" idx="3"/>
          </p:cNvCxnSpPr>
          <p:nvPr/>
        </p:nvCxnSpPr>
        <p:spPr>
          <a:xfrm flipH="1">
            <a:off x="4951723" y="4767715"/>
            <a:ext cx="298893" cy="12984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Title 4"/>
          <p:cNvSpPr>
            <a:spLocks noGrp="1"/>
          </p:cNvSpPr>
          <p:nvPr>
            <p:ph type="title"/>
          </p:nvPr>
        </p:nvSpPr>
        <p:spPr>
          <a:xfrm>
            <a:off x="208287" y="215358"/>
            <a:ext cx="6546198" cy="697862"/>
          </a:xfrm>
        </p:spPr>
        <p:txBody>
          <a:bodyPr>
            <a:normAutofit fontScale="90000"/>
          </a:bodyPr>
          <a:lstStyle/>
          <a:p>
            <a:r>
              <a:rPr lang="en-GB" dirty="0" smtClean="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Breaking the Anxiety Cycle </a:t>
            </a:r>
            <a:endParaRPr lang="en-GB"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074" name="Picture 2" descr="Brave Boy Images, Stock Photos &amp;amp; Vectors | Shutterstock"/>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571" b="90000" l="10000" r="90000">
                        <a14:backgroundMark x1="50385" y1="85714" x2="50385" y2="85714"/>
                      </a14:backgroundRemoval>
                    </a14:imgEffect>
                  </a14:imgLayer>
                </a14:imgProps>
              </a:ext>
              <a:ext uri="{28A0092B-C50C-407E-A947-70E740481C1C}">
                <a14:useLocalDpi xmlns:a14="http://schemas.microsoft.com/office/drawing/2010/main" val="0"/>
              </a:ext>
            </a:extLst>
          </a:blip>
          <a:srcRect l="9744" t="5648" r="8644" b="12276"/>
          <a:stretch/>
        </p:blipFill>
        <p:spPr bwMode="auto">
          <a:xfrm>
            <a:off x="3493508" y="913220"/>
            <a:ext cx="1387474" cy="150269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0" descr="North East and North Cumbria Healthy Hearts | Atrial Fibrillati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51817" y="2147222"/>
            <a:ext cx="741526" cy="97952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4" descr="1,736 Kid Headache Illustrations &amp;amp; Clip Art - iStock"/>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l="30034" t="17116" r="30086" b="17480"/>
          <a:stretch/>
        </p:blipFill>
        <p:spPr bwMode="auto">
          <a:xfrm>
            <a:off x="9735918" y="2494185"/>
            <a:ext cx="649806" cy="10656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eep Breath Cartoon Stock Illustrations – 318 Deep Breath Cartoon Stock  Illustrations, Vectors &amp;amp; Clipart - Dreamstime"/>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4263" b="89343" l="4750" r="94375">
                        <a14:foregroundMark x1="65625" y1="38188" x2="65625" y2="38188"/>
                      </a14:backgroundRemoval>
                    </a14:imgEffect>
                  </a14:imgLayer>
                </a14:imgProps>
              </a:ext>
              <a:ext uri="{28A0092B-C50C-407E-A947-70E740481C1C}">
                <a14:useLocalDpi xmlns:a14="http://schemas.microsoft.com/office/drawing/2010/main" val="0"/>
              </a:ext>
            </a:extLst>
          </a:blip>
          <a:srcRect l="4464" t="4436" r="4829" b="10897"/>
          <a:stretch/>
        </p:blipFill>
        <p:spPr bwMode="auto">
          <a:xfrm>
            <a:off x="3470228" y="5405566"/>
            <a:ext cx="1075664" cy="105989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Helping Sad Friend Cartoon Stock Illustrations – 65 Helping Sad Friend  Cartoon Stock Illustrations, Vectors &amp;amp; Clipart - Dreamstime"/>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9745" b="89805" l="2500" r="99250"/>
                    </a14:imgEffect>
                  </a14:imgLayer>
                </a14:imgProps>
              </a:ext>
              <a:ext uri="{28A0092B-C50C-407E-A947-70E740481C1C}">
                <a14:useLocalDpi xmlns:a14="http://schemas.microsoft.com/office/drawing/2010/main" val="0"/>
              </a:ext>
            </a:extLst>
          </a:blip>
          <a:srcRect t="13018" b="12203"/>
          <a:stretch/>
        </p:blipFill>
        <p:spPr bwMode="auto">
          <a:xfrm>
            <a:off x="6859806" y="5388991"/>
            <a:ext cx="1622418" cy="101154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120 Cartoon Of A Ticking Clock Animation Illustrations &amp;amp; Clip Art - iStock"/>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l="13699" t="11811" r="12302" b="19988"/>
          <a:stretch/>
        </p:blipFill>
        <p:spPr bwMode="auto">
          <a:xfrm>
            <a:off x="9112962" y="4006090"/>
            <a:ext cx="642961" cy="592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7585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5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52714" y="1072641"/>
            <a:ext cx="4085046" cy="735058"/>
          </a:xfrm>
        </p:spPr>
        <p:txBody>
          <a:bodyPr/>
          <a:lstStyle/>
          <a:p>
            <a:r>
              <a:rPr lang="en-GB" dirty="0" smtClean="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Worry Tree</a:t>
            </a:r>
            <a:endParaRPr lang="en-GB"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8816"/>
          <a:stretch/>
        </p:blipFill>
        <p:spPr>
          <a:xfrm>
            <a:off x="5501898" y="170137"/>
            <a:ext cx="5937061" cy="6532880"/>
          </a:xfrm>
          <a:prstGeom prst="rect">
            <a:avLst/>
          </a:prstGeom>
        </p:spPr>
      </p:pic>
      <p:sp>
        <p:nvSpPr>
          <p:cNvPr id="4" name="TextBox 3"/>
          <p:cNvSpPr txBox="1"/>
          <p:nvPr/>
        </p:nvSpPr>
        <p:spPr>
          <a:xfrm>
            <a:off x="722190" y="2662129"/>
            <a:ext cx="4346093" cy="3662541"/>
          </a:xfrm>
          <a:prstGeom prst="rect">
            <a:avLst/>
          </a:prstGeom>
          <a:noFill/>
        </p:spPr>
        <p:txBody>
          <a:bodyPr wrap="square" rtlCol="0">
            <a:spAutoFit/>
          </a:bodyPr>
          <a:lstStyle/>
          <a:p>
            <a:r>
              <a:rPr lang="en-GB" sz="2000" dirty="0" smtClean="0">
                <a:latin typeface="Arial" panose="020B0604020202020204" pitchFamily="34" charset="0"/>
                <a:cs typeface="Arial" panose="020B0604020202020204" pitchFamily="34" charset="0"/>
              </a:rPr>
              <a:t>When we experience worry or anxiety, we can use The Worry Tree to help us manage it.</a:t>
            </a:r>
          </a:p>
          <a:p>
            <a:endParaRPr lang="en-GB"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The Worry Tree can help us to see which worries are ‘real’ and which are ‘imaginary’. </a:t>
            </a:r>
          </a:p>
          <a:p>
            <a:endParaRPr lang="en-GB" dirty="0" smtClean="0">
              <a:latin typeface="Arial" panose="020B0604020202020204" pitchFamily="34" charset="0"/>
              <a:cs typeface="Arial" panose="020B0604020202020204" pitchFamily="34" charset="0"/>
            </a:endParaRPr>
          </a:p>
          <a:p>
            <a:endParaRPr lang="en-GB" b="1" dirty="0">
              <a:solidFill>
                <a:srgbClr val="FF0000"/>
              </a:solidFill>
              <a:latin typeface="Arial" panose="020B0604020202020204" pitchFamily="34" charset="0"/>
              <a:cs typeface="Arial" panose="020B0604020202020204" pitchFamily="34" charset="0"/>
            </a:endParaRPr>
          </a:p>
          <a:p>
            <a:r>
              <a:rPr lang="en-GB" sz="2000" b="1" dirty="0" smtClean="0">
                <a:solidFill>
                  <a:srgbClr val="FF0000"/>
                </a:solidFill>
                <a:latin typeface="Arial" panose="020B0604020202020204" pitchFamily="34" charset="0"/>
                <a:cs typeface="Arial" panose="020B0604020202020204" pitchFamily="34" charset="0"/>
              </a:rPr>
              <a:t>Did you know?</a:t>
            </a:r>
          </a:p>
          <a:p>
            <a:r>
              <a:rPr lang="en-GB" i="1" dirty="0" smtClean="0">
                <a:latin typeface="Arial" panose="020B0604020202020204" pitchFamily="34" charset="0"/>
                <a:cs typeface="Arial" panose="020B0604020202020204" pitchFamily="34" charset="0"/>
              </a:rPr>
              <a:t>Most worries and anxieties are imaginary!</a:t>
            </a:r>
          </a:p>
        </p:txBody>
      </p:sp>
    </p:spTree>
    <p:extLst>
      <p:ext uri="{BB962C8B-B14F-4D97-AF65-F5344CB8AC3E}">
        <p14:creationId xmlns:p14="http://schemas.microsoft.com/office/powerpoint/2010/main" val="6419653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5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739775" y="879586"/>
            <a:ext cx="10515600" cy="823073"/>
          </a:xfrm>
        </p:spPr>
        <p:txBody>
          <a:bodyPr>
            <a:noAutofit/>
          </a:bodyPr>
          <a:lstStyle/>
          <a:p>
            <a:r>
              <a:rPr lang="en-GB" sz="3200" dirty="0" smtClean="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Dealing with ‘Real’ and ‘Imaginary’ Worries and Anxieties </a:t>
            </a:r>
            <a:endParaRPr lang="en-GB" sz="3200"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 Placeholder 1"/>
          <p:cNvSpPr>
            <a:spLocks noGrp="1"/>
          </p:cNvSpPr>
          <p:nvPr>
            <p:ph type="body" idx="1"/>
          </p:nvPr>
        </p:nvSpPr>
        <p:spPr>
          <a:xfrm>
            <a:off x="7133230" y="2314453"/>
            <a:ext cx="3840700" cy="474797"/>
          </a:xfrm>
        </p:spPr>
        <p:txBody>
          <a:bodyPr>
            <a:noAutofit/>
          </a:bodyPr>
          <a:lstStyle/>
          <a:p>
            <a:pPr algn="ctr"/>
            <a:r>
              <a:rPr lang="en-GB" sz="3200" dirty="0" smtClean="0">
                <a:latin typeface="Arial" panose="020B0604020202020204" pitchFamily="34" charset="0"/>
                <a:cs typeface="Arial" panose="020B0604020202020204" pitchFamily="34" charset="0"/>
              </a:rPr>
              <a:t>‘Imaginary’</a:t>
            </a:r>
            <a:endParaRPr lang="en-GB" sz="3200" dirty="0">
              <a:latin typeface="Arial" panose="020B0604020202020204" pitchFamily="34" charset="0"/>
              <a:cs typeface="Arial" panose="020B0604020202020204" pitchFamily="34" charset="0"/>
            </a:endParaRPr>
          </a:p>
        </p:txBody>
      </p:sp>
      <p:sp>
        <p:nvSpPr>
          <p:cNvPr id="3" name="Content Placeholder 2"/>
          <p:cNvSpPr>
            <a:spLocks noGrp="1"/>
          </p:cNvSpPr>
          <p:nvPr>
            <p:ph sz="half" idx="2"/>
          </p:nvPr>
        </p:nvSpPr>
        <p:spPr>
          <a:xfrm>
            <a:off x="6302913" y="2986586"/>
            <a:ext cx="5889087" cy="3305311"/>
          </a:xfrm>
        </p:spPr>
        <p:txBody>
          <a:bodyPr>
            <a:normAutofit lnSpcReduction="10000"/>
          </a:bodyPr>
          <a:lstStyle/>
          <a:p>
            <a:pPr marL="0" indent="0">
              <a:buNone/>
            </a:pPr>
            <a:r>
              <a:rPr lang="en-GB" b="1" dirty="0" smtClean="0">
                <a:latin typeface="Arial" panose="020B0604020202020204" pitchFamily="34" charset="0"/>
                <a:cs typeface="Arial" panose="020B0604020202020204" pitchFamily="34" charset="0"/>
              </a:rPr>
              <a:t>Worry Time:</a:t>
            </a:r>
          </a:p>
          <a:p>
            <a:pPr marL="0" indent="0">
              <a:buNone/>
            </a:pPr>
            <a:r>
              <a:rPr lang="en-GB" sz="2000" dirty="0" smtClean="0">
                <a:latin typeface="Arial" panose="020B0604020202020204" pitchFamily="34" charset="0"/>
                <a:cs typeface="Arial" panose="020B0604020202020204" pitchFamily="34" charset="0"/>
              </a:rPr>
              <a:t>Give yourself 10/15 minutes a day to worry! You can write about it, talk about it, or think about it. When the time is over, let the worry go and do something you enjoy.</a:t>
            </a:r>
          </a:p>
          <a:p>
            <a:pPr marL="0" indent="0">
              <a:buNone/>
            </a:pPr>
            <a:endParaRPr lang="en-GB" sz="2000" dirty="0" smtClean="0">
              <a:latin typeface="Arial" panose="020B0604020202020204" pitchFamily="34" charset="0"/>
              <a:cs typeface="Arial" panose="020B0604020202020204" pitchFamily="34" charset="0"/>
            </a:endParaRPr>
          </a:p>
          <a:p>
            <a:pPr marL="0" indent="0">
              <a:buNone/>
            </a:pPr>
            <a:r>
              <a:rPr lang="en-GB" b="1" dirty="0" smtClean="0">
                <a:latin typeface="Arial" panose="020B0604020202020204" pitchFamily="34" charset="0"/>
                <a:cs typeface="Arial" panose="020B0604020202020204" pitchFamily="34" charset="0"/>
              </a:rPr>
              <a:t>Worry </a:t>
            </a:r>
            <a:r>
              <a:rPr lang="en-GB" b="1" dirty="0">
                <a:latin typeface="Arial" panose="020B0604020202020204" pitchFamily="34" charset="0"/>
                <a:cs typeface="Arial" panose="020B0604020202020204" pitchFamily="34" charset="0"/>
              </a:rPr>
              <a:t>D</a:t>
            </a:r>
            <a:r>
              <a:rPr lang="en-GB" b="1" dirty="0" smtClean="0">
                <a:latin typeface="Arial" panose="020B0604020202020204" pitchFamily="34" charset="0"/>
                <a:cs typeface="Arial" panose="020B0604020202020204" pitchFamily="34" charset="0"/>
              </a:rPr>
              <a:t>iary:</a:t>
            </a:r>
          </a:p>
          <a:p>
            <a:pPr marL="0" indent="0">
              <a:buNone/>
            </a:pPr>
            <a:r>
              <a:rPr lang="en-GB" sz="2000" dirty="0" smtClean="0">
                <a:latin typeface="Arial" panose="020B0604020202020204" pitchFamily="34" charset="0"/>
                <a:cs typeface="Arial" panose="020B0604020202020204" pitchFamily="34" charset="0"/>
              </a:rPr>
              <a:t>Write down your worries as they pop into your head. Set them aside and deal with them later, like in worry time.</a:t>
            </a:r>
            <a:endParaRPr lang="en-GB" sz="20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952405" y="2291206"/>
            <a:ext cx="4551632" cy="521292"/>
          </a:xfrm>
        </p:spPr>
        <p:txBody>
          <a:bodyPr>
            <a:normAutofit lnSpcReduction="10000"/>
          </a:bodyPr>
          <a:lstStyle/>
          <a:p>
            <a:pPr algn="ctr"/>
            <a:r>
              <a:rPr lang="en-GB" sz="3200" dirty="0" smtClean="0">
                <a:latin typeface="Arial" panose="020B0604020202020204" pitchFamily="34" charset="0"/>
                <a:cs typeface="Arial" panose="020B0604020202020204" pitchFamily="34" charset="0"/>
              </a:rPr>
              <a:t>‘Real’</a:t>
            </a:r>
            <a:endParaRPr lang="en-GB" sz="3200" dirty="0">
              <a:latin typeface="Arial" panose="020B0604020202020204" pitchFamily="34" charset="0"/>
              <a:cs typeface="Arial" panose="020B0604020202020204" pitchFamily="34" charset="0"/>
            </a:endParaRPr>
          </a:p>
        </p:txBody>
      </p:sp>
      <p:sp>
        <p:nvSpPr>
          <p:cNvPr id="6" name="Content Placeholder 5"/>
          <p:cNvSpPr>
            <a:spLocks noGrp="1"/>
          </p:cNvSpPr>
          <p:nvPr>
            <p:ph sz="quarter" idx="4"/>
          </p:nvPr>
        </p:nvSpPr>
        <p:spPr>
          <a:xfrm>
            <a:off x="458868" y="2986586"/>
            <a:ext cx="5538707" cy="3473325"/>
          </a:xfrm>
        </p:spPr>
        <p:txBody>
          <a:bodyPr>
            <a:normAutofit lnSpcReduction="10000"/>
          </a:bodyPr>
          <a:lstStyle/>
          <a:p>
            <a:pPr marL="0" indent="0">
              <a:buNone/>
            </a:pPr>
            <a:r>
              <a:rPr lang="en-GB" b="1" dirty="0" smtClean="0">
                <a:latin typeface="Arial" panose="020B0604020202020204" pitchFamily="34" charset="0"/>
                <a:cs typeface="Arial" panose="020B0604020202020204" pitchFamily="34" charset="0"/>
              </a:rPr>
              <a:t>Problem Solving: </a:t>
            </a:r>
          </a:p>
          <a:p>
            <a:pPr marL="0" indent="0">
              <a:buNone/>
            </a:pPr>
            <a:r>
              <a:rPr lang="en-GB" sz="2000" dirty="0" smtClean="0">
                <a:latin typeface="Arial" panose="020B0604020202020204" pitchFamily="34" charset="0"/>
                <a:cs typeface="Arial" panose="020B0604020202020204" pitchFamily="34" charset="0"/>
              </a:rPr>
              <a:t>A way to help us solve real problems. </a:t>
            </a:r>
          </a:p>
          <a:p>
            <a:pPr marL="0" indent="0">
              <a:buNone/>
            </a:pPr>
            <a:r>
              <a:rPr lang="en-GB" sz="2000" dirty="0" smtClean="0">
                <a:latin typeface="Arial" panose="020B0604020202020204" pitchFamily="34" charset="0"/>
                <a:cs typeface="Arial" panose="020B0604020202020204" pitchFamily="34" charset="0"/>
              </a:rPr>
              <a:t>Steps:</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1. What is the problem?</a:t>
            </a:r>
          </a:p>
          <a:p>
            <a:pPr marL="0" indent="0">
              <a:buNone/>
            </a:pPr>
            <a:r>
              <a:rPr lang="en-GB" sz="2000" dirty="0" smtClean="0">
                <a:latin typeface="Arial" panose="020B0604020202020204" pitchFamily="34" charset="0"/>
                <a:cs typeface="Arial" panose="020B0604020202020204" pitchFamily="34" charset="0"/>
              </a:rPr>
              <a:t>2. What are 2 or 3 solutions?</a:t>
            </a:r>
          </a:p>
          <a:p>
            <a:pPr marL="0" indent="0">
              <a:buNone/>
            </a:pPr>
            <a:r>
              <a:rPr lang="en-GB" sz="2000" dirty="0" smtClean="0">
                <a:latin typeface="Arial" panose="020B0604020202020204" pitchFamily="34" charset="0"/>
                <a:cs typeface="Arial" panose="020B0604020202020204" pitchFamily="34" charset="0"/>
              </a:rPr>
              <a:t>3. What is good and bad about these solutions?</a:t>
            </a:r>
            <a:endParaRPr lang="en-GB" sz="2000" dirty="0">
              <a:latin typeface="Arial" panose="020B0604020202020204" pitchFamily="34" charset="0"/>
              <a:cs typeface="Arial" panose="020B0604020202020204" pitchFamily="34" charset="0"/>
            </a:endParaRPr>
          </a:p>
          <a:p>
            <a:pPr marL="0" indent="0">
              <a:buNone/>
            </a:pPr>
            <a:r>
              <a:rPr lang="en-GB" sz="2000" dirty="0" smtClean="0">
                <a:latin typeface="Arial" panose="020B0604020202020204" pitchFamily="34" charset="0"/>
                <a:cs typeface="Arial" panose="020B0604020202020204" pitchFamily="34" charset="0"/>
              </a:rPr>
              <a:t>4. Which a solution will you try?</a:t>
            </a:r>
          </a:p>
          <a:p>
            <a:pPr marL="0" indent="0">
              <a:buNone/>
            </a:pPr>
            <a:r>
              <a:rPr lang="en-GB" sz="2000" dirty="0">
                <a:latin typeface="Arial" panose="020B0604020202020204" pitchFamily="34" charset="0"/>
                <a:cs typeface="Arial" panose="020B0604020202020204" pitchFamily="34" charset="0"/>
              </a:rPr>
              <a:t>5</a:t>
            </a:r>
            <a:r>
              <a:rPr lang="en-GB" sz="2000" dirty="0" smtClean="0">
                <a:latin typeface="Arial" panose="020B0604020202020204" pitchFamily="34" charset="0"/>
                <a:cs typeface="Arial" panose="020B0604020202020204" pitchFamily="34" charset="0"/>
              </a:rPr>
              <a:t>. Did your solution work? Why? What else could I try?</a:t>
            </a:r>
            <a:endParaRPr lang="en-GB" sz="2000" dirty="0">
              <a:latin typeface="Arial" panose="020B0604020202020204" pitchFamily="34" charset="0"/>
              <a:cs typeface="Arial" panose="020B0604020202020204" pitchFamily="34" charset="0"/>
            </a:endParaRPr>
          </a:p>
        </p:txBody>
      </p:sp>
      <p:pic>
        <p:nvPicPr>
          <p:cNvPr id="6146" name="Picture 2" descr="Magic wand cartoon Royalty Free Vector Image - VectorStock"/>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8519" b="90000" l="10000" r="90000">
                        <a14:foregroundMark x1="33700" y1="25833" x2="33700" y2="25833"/>
                        <a14:foregroundMark x1="45100" y1="20000" x2="45100" y2="20000"/>
                        <a14:foregroundMark x1="25700" y1="29630" x2="25700" y2="29630"/>
                        <a14:foregroundMark x1="30300" y1="40093" x2="30300" y2="40093"/>
                        <a14:foregroundMark x1="32200" y1="48241" x2="32200" y2="48241"/>
                        <a14:foregroundMark x1="41600" y1="29630" x2="41600" y2="29630"/>
                        <a14:foregroundMark x1="50400" y1="28426" x2="50400" y2="28426"/>
                        <a14:foregroundMark x1="59200" y1="38796" x2="59200" y2="38796"/>
                        <a14:backgroundMark x1="34400" y1="25185" x2="34400" y2="25185"/>
                      </a14:backgroundRemoval>
                    </a14:imgEffect>
                  </a14:imgLayer>
                </a14:imgProps>
              </a:ext>
              <a:ext uri="{28A0092B-C50C-407E-A947-70E740481C1C}">
                <a14:useLocalDpi xmlns:a14="http://schemas.microsoft.com/office/drawing/2010/main" val="0"/>
              </a:ext>
            </a:extLst>
          </a:blip>
          <a:srcRect l="22828" t="18128" r="22360" b="28874"/>
          <a:stretch/>
        </p:blipFill>
        <p:spPr bwMode="auto">
          <a:xfrm>
            <a:off x="6488150" y="1540631"/>
            <a:ext cx="1290159" cy="1347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63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Effect transition="in" filter="fade">
                                      <p:cBhvr>
                                        <p:cTn id="43" dur="1000"/>
                                        <p:tgtEl>
                                          <p:spTgt spid="6">
                                            <p:txEl>
                                              <p:pRg st="0" end="0"/>
                                            </p:txEl>
                                          </p:spTgt>
                                        </p:tgtEl>
                                      </p:cBhvr>
                                    </p:animEffect>
                                    <p:anim calcmode="lin" valueType="num">
                                      <p:cBhvr>
                                        <p:cTn id="4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0" end="0"/>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
                                            <p:txEl>
                                              <p:pRg st="1" end="1"/>
                                            </p:txEl>
                                          </p:spTgt>
                                        </p:tgtEl>
                                        <p:attrNameLst>
                                          <p:attrName>style.visibility</p:attrName>
                                        </p:attrNameLst>
                                      </p:cBhvr>
                                      <p:to>
                                        <p:strVal val="visible"/>
                                      </p:to>
                                    </p:set>
                                    <p:animEffect transition="in" filter="fade">
                                      <p:cBhvr>
                                        <p:cTn id="48" dur="1000"/>
                                        <p:tgtEl>
                                          <p:spTgt spid="6">
                                            <p:txEl>
                                              <p:pRg st="1" end="1"/>
                                            </p:txEl>
                                          </p:spTgt>
                                        </p:tgtEl>
                                      </p:cBhvr>
                                    </p:animEffect>
                                    <p:anim calcmode="lin" valueType="num">
                                      <p:cBhvr>
                                        <p:cTn id="4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1" end="1"/>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6">
                                            <p:txEl>
                                              <p:pRg st="2" end="2"/>
                                            </p:txEl>
                                          </p:spTgt>
                                        </p:tgtEl>
                                        <p:attrNameLst>
                                          <p:attrName>style.visibility</p:attrName>
                                        </p:attrNameLst>
                                      </p:cBhvr>
                                      <p:to>
                                        <p:strVal val="visible"/>
                                      </p:to>
                                    </p:set>
                                    <p:animEffect transition="in" filter="fade">
                                      <p:cBhvr>
                                        <p:cTn id="53" dur="1000"/>
                                        <p:tgtEl>
                                          <p:spTgt spid="6">
                                            <p:txEl>
                                              <p:pRg st="2" end="2"/>
                                            </p:txEl>
                                          </p:spTgt>
                                        </p:tgtEl>
                                      </p:cBhvr>
                                    </p:animEffect>
                                    <p:anim calcmode="lin" valueType="num">
                                      <p:cBhvr>
                                        <p:cTn id="5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6">
                                            <p:txEl>
                                              <p:pRg st="2" end="2"/>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6">
                                            <p:txEl>
                                              <p:pRg st="3" end="3"/>
                                            </p:txEl>
                                          </p:spTgt>
                                        </p:tgtEl>
                                        <p:attrNameLst>
                                          <p:attrName>style.visibility</p:attrName>
                                        </p:attrNameLst>
                                      </p:cBhvr>
                                      <p:to>
                                        <p:strVal val="visible"/>
                                      </p:to>
                                    </p:set>
                                    <p:animEffect transition="in" filter="fade">
                                      <p:cBhvr>
                                        <p:cTn id="58" dur="1000"/>
                                        <p:tgtEl>
                                          <p:spTgt spid="6">
                                            <p:txEl>
                                              <p:pRg st="3" end="3"/>
                                            </p:txEl>
                                          </p:spTgt>
                                        </p:tgtEl>
                                      </p:cBhvr>
                                    </p:animEffect>
                                    <p:anim calcmode="lin" valueType="num">
                                      <p:cBhvr>
                                        <p:cTn id="5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6">
                                            <p:txEl>
                                              <p:pRg st="3" end="3"/>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6">
                                            <p:txEl>
                                              <p:pRg st="4" end="4"/>
                                            </p:txEl>
                                          </p:spTgt>
                                        </p:tgtEl>
                                        <p:attrNameLst>
                                          <p:attrName>style.visibility</p:attrName>
                                        </p:attrNameLst>
                                      </p:cBhvr>
                                      <p:to>
                                        <p:strVal val="visible"/>
                                      </p:to>
                                    </p:set>
                                    <p:animEffect transition="in" filter="fade">
                                      <p:cBhvr>
                                        <p:cTn id="63" dur="1000"/>
                                        <p:tgtEl>
                                          <p:spTgt spid="6">
                                            <p:txEl>
                                              <p:pRg st="4" end="4"/>
                                            </p:txEl>
                                          </p:spTgt>
                                        </p:tgtEl>
                                      </p:cBhvr>
                                    </p:animEffect>
                                    <p:anim calcmode="lin" valueType="num">
                                      <p:cBhvr>
                                        <p:cTn id="6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4" end="4"/>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6">
                                            <p:txEl>
                                              <p:pRg st="5" end="5"/>
                                            </p:txEl>
                                          </p:spTgt>
                                        </p:tgtEl>
                                        <p:attrNameLst>
                                          <p:attrName>style.visibility</p:attrName>
                                        </p:attrNameLst>
                                      </p:cBhvr>
                                      <p:to>
                                        <p:strVal val="visible"/>
                                      </p:to>
                                    </p:set>
                                    <p:animEffect transition="in" filter="fade">
                                      <p:cBhvr>
                                        <p:cTn id="68" dur="1000"/>
                                        <p:tgtEl>
                                          <p:spTgt spid="6">
                                            <p:txEl>
                                              <p:pRg st="5" end="5"/>
                                            </p:txEl>
                                          </p:spTgt>
                                        </p:tgtEl>
                                      </p:cBhvr>
                                    </p:animEffect>
                                    <p:anim calcmode="lin" valueType="num">
                                      <p:cBhvr>
                                        <p:cTn id="6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70" dur="1000" fill="hold"/>
                                        <p:tgtEl>
                                          <p:spTgt spid="6">
                                            <p:txEl>
                                              <p:pRg st="5" end="5"/>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6">
                                            <p:txEl>
                                              <p:pRg st="6" end="6"/>
                                            </p:txEl>
                                          </p:spTgt>
                                        </p:tgtEl>
                                        <p:attrNameLst>
                                          <p:attrName>style.visibility</p:attrName>
                                        </p:attrNameLst>
                                      </p:cBhvr>
                                      <p:to>
                                        <p:strVal val="visible"/>
                                      </p:to>
                                    </p:set>
                                    <p:animEffect transition="in" filter="fade">
                                      <p:cBhvr>
                                        <p:cTn id="73" dur="1000"/>
                                        <p:tgtEl>
                                          <p:spTgt spid="6">
                                            <p:txEl>
                                              <p:pRg st="6" end="6"/>
                                            </p:txEl>
                                          </p:spTgt>
                                        </p:tgtEl>
                                      </p:cBhvr>
                                    </p:animEffect>
                                    <p:anim calcmode="lin" valueType="num">
                                      <p:cBhvr>
                                        <p:cTn id="74"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75"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5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25418" y="768926"/>
            <a:ext cx="10515600" cy="1325563"/>
          </a:xfrm>
        </p:spPr>
        <p:txBody>
          <a:bodyPr>
            <a:normAutofit/>
          </a:bodyPr>
          <a:lstStyle/>
          <a:p>
            <a:r>
              <a:rPr lang="en-GB" sz="3200" dirty="0" smtClean="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Mindfulness: Grounding and Relaxation </a:t>
            </a:r>
            <a:r>
              <a:rPr lang="en-GB" sz="3200"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t>
            </a:r>
            <a:r>
              <a:rPr lang="en-GB" sz="3200" dirty="0" smtClean="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echniques </a:t>
            </a:r>
            <a:endParaRPr lang="en-GB" sz="3200"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194" name="Picture 2" descr="What Is The 54321 Techniq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3056" y="1856845"/>
            <a:ext cx="3746582" cy="468406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Grounding Strategies - Mosaic Counselling Toron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208" y="2828927"/>
            <a:ext cx="4108532" cy="376809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Five Finger Breathing Worksheets &amp;amp; Teaching Resources | Tp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80400" y="1856845"/>
            <a:ext cx="3305608" cy="4684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342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5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99209" y="974608"/>
            <a:ext cx="10515600" cy="844677"/>
          </a:xfrm>
        </p:spPr>
        <p:txBody>
          <a:bodyPr>
            <a:normAutofit/>
          </a:bodyPr>
          <a:lstStyle/>
          <a:p>
            <a:r>
              <a:rPr lang="en-GB" sz="3600" dirty="0" smtClean="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Which weather describes your mood today?</a:t>
            </a:r>
            <a:endParaRPr lang="en-GB" sz="3600"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6" name="Picture 2" descr="weather | National Geographic Societ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37655" y="1819285"/>
            <a:ext cx="2487710" cy="18670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t The Sun Shine · TheJournal.i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9587" y="1819285"/>
            <a:ext cx="2862792" cy="18670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ornadoes: Spinning Thunderstorms | AMN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5176" y="1819285"/>
            <a:ext cx="2799682" cy="18670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ain, Rain, Go Away - My New Orlea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9587" y="3809460"/>
            <a:ext cx="4235945" cy="282219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ainbows in the Sk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70466" y="3809460"/>
            <a:ext cx="4054899" cy="282219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ow To Paint a Simple Cloudy Sky - Michael James Smith Official Art School  - MJS Tv"/>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9835" y="2582452"/>
            <a:ext cx="3374818" cy="17019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Love Snow? Here&amp;#39;s How It&amp;#39;s Changing - Scientific America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9835" y="4386020"/>
            <a:ext cx="3374818" cy="22456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desert | Definition, Climate, Animals, Plants, &amp;amp; Types | Britannic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965410" y="326278"/>
            <a:ext cx="2059955" cy="1369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7015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5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08940" y="578420"/>
            <a:ext cx="6262915" cy="1846126"/>
          </a:xfrm>
        </p:spPr>
        <p:txBody>
          <a:bodyPr>
            <a:normAutofit/>
          </a:bodyPr>
          <a:lstStyle/>
          <a:p>
            <a:r>
              <a:rPr lang="en-GB" sz="2800" dirty="0" smtClean="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Self-care: Looking after our physical and emotional wellbeing</a:t>
            </a:r>
            <a:endParaRPr lang="en-GB" sz="2800"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p:cNvSpPr txBox="1"/>
          <p:nvPr/>
        </p:nvSpPr>
        <p:spPr>
          <a:xfrm>
            <a:off x="320228" y="2997353"/>
            <a:ext cx="11345933" cy="3724096"/>
          </a:xfrm>
          <a:prstGeom prst="rect">
            <a:avLst/>
          </a:prstGeom>
          <a:noFill/>
        </p:spPr>
        <p:txBody>
          <a:bodyPr wrap="square" rtlCol="0">
            <a:spAutoFit/>
          </a:bodyPr>
          <a:lstStyle/>
          <a:p>
            <a:r>
              <a:rPr lang="en-GB" sz="2000" dirty="0" smtClean="0">
                <a:latin typeface="Arial" panose="020B0604020202020204" pitchFamily="34" charset="0"/>
                <a:cs typeface="Arial" panose="020B0604020202020204" pitchFamily="34" charset="0"/>
              </a:rPr>
              <a:t>Self-care might be:</a:t>
            </a:r>
          </a:p>
          <a:p>
            <a:endParaRPr lang="en-GB" sz="24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GB" sz="2400" dirty="0" smtClean="0">
                <a:latin typeface="Arial" panose="020B0604020202020204" pitchFamily="34" charset="0"/>
                <a:cs typeface="Arial" panose="020B0604020202020204" pitchFamily="34" charset="0"/>
              </a:rPr>
              <a:t>Eating healthily and exercising (exercise can be anything from jumping on a trampoline to going for a walk).</a:t>
            </a:r>
          </a:p>
          <a:p>
            <a:endParaRPr lang="en-GB" sz="24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GB" sz="2400" dirty="0" smtClean="0">
                <a:latin typeface="Arial" panose="020B0604020202020204" pitchFamily="34" charset="0"/>
                <a:cs typeface="Arial" panose="020B0604020202020204" pitchFamily="34" charset="0"/>
              </a:rPr>
              <a:t>Doing things you enjoy (playing with friends, riding a bike, looking after a pet, reading…)</a:t>
            </a:r>
          </a:p>
          <a:p>
            <a:endParaRPr lang="en-GB" sz="24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GB" sz="2400" dirty="0" smtClean="0">
                <a:latin typeface="Arial" panose="020B0604020202020204" pitchFamily="34" charset="0"/>
                <a:cs typeface="Arial" panose="020B0604020202020204" pitchFamily="34" charset="0"/>
              </a:rPr>
              <a:t>Sleeping well to make sure your body and mind are well rested for the day ahead.</a:t>
            </a:r>
            <a:endParaRPr lang="en-GB" sz="2400" dirty="0">
              <a:latin typeface="Arial" panose="020B0604020202020204" pitchFamily="34" charset="0"/>
              <a:cs typeface="Arial" panose="020B0604020202020204" pitchFamily="34" charset="0"/>
            </a:endParaRPr>
          </a:p>
        </p:txBody>
      </p:sp>
      <p:pic>
        <p:nvPicPr>
          <p:cNvPr id="9218" name="Picture 2" descr="Often Ignored, yet Necessary: “SELF-CARE” – Blog by Datt Mediproduc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1855" y="271842"/>
            <a:ext cx="5016396" cy="3292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8326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5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0613" y="1233053"/>
            <a:ext cx="3824515" cy="512619"/>
          </a:xfrm>
        </p:spPr>
        <p:txBody>
          <a:bodyPr>
            <a:normAutofit/>
          </a:bodyPr>
          <a:lstStyle/>
          <a:p>
            <a:r>
              <a:rPr lang="en-GB" sz="2800" dirty="0" smtClean="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Sharing your worries</a:t>
            </a:r>
            <a:endParaRPr lang="en-GB" sz="2800"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42" name="Picture 2" descr="A Problem Shared Is A Problem Halved? - Aspi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0631" y="387928"/>
            <a:ext cx="4510278" cy="60926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4073" y="3061855"/>
            <a:ext cx="6608618" cy="1938992"/>
          </a:xfrm>
          <a:prstGeom prst="rect">
            <a:avLst/>
          </a:prstGeom>
          <a:noFill/>
        </p:spPr>
        <p:txBody>
          <a:bodyPr wrap="square" rtlCol="0">
            <a:spAutoFit/>
          </a:bodyPr>
          <a:lstStyle/>
          <a:p>
            <a:r>
              <a:rPr lang="en-GB" sz="4000" dirty="0" smtClean="0">
                <a:latin typeface="Arial" panose="020B0604020202020204" pitchFamily="34" charset="0"/>
                <a:cs typeface="Arial" panose="020B0604020202020204" pitchFamily="34" charset="0"/>
              </a:rPr>
              <a:t>Can you think of somebody who you can share your worries with?</a:t>
            </a:r>
            <a:endParaRPr lang="en-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00816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83710" y="1040031"/>
            <a:ext cx="7438879" cy="666427"/>
          </a:xfrm>
        </p:spPr>
        <p:txBody>
          <a:bodyPr>
            <a:normAutofit fontScale="90000"/>
          </a:bodyPr>
          <a:lstStyle/>
          <a:p>
            <a:r>
              <a:rPr lang="en-GB" dirty="0" smtClean="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Have we achieved our aims? </a:t>
            </a:r>
            <a:endParaRPr lang="en-GB"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Cloud 8"/>
          <p:cNvSpPr/>
          <p:nvPr/>
        </p:nvSpPr>
        <p:spPr>
          <a:xfrm>
            <a:off x="8175502" y="3472726"/>
            <a:ext cx="3725333" cy="2543855"/>
          </a:xfrm>
          <a:prstGeom prst="cloud">
            <a:avLst/>
          </a:prstGeom>
          <a:solidFill>
            <a:schemeClr val="accent1">
              <a:lumMod val="60000"/>
              <a:lumOff val="40000"/>
            </a:schemeClr>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800" dirty="0" smtClean="0">
                <a:latin typeface="Arial" panose="020B0604020202020204" pitchFamily="34" charset="0"/>
                <a:cs typeface="Arial" panose="020B0604020202020204" pitchFamily="34" charset="0"/>
              </a:rPr>
              <a:t>To learn how to manage worry and anxiety. </a:t>
            </a:r>
            <a:endParaRPr lang="en-GB" sz="2800" dirty="0">
              <a:latin typeface="Arial" panose="020B0604020202020204" pitchFamily="34" charset="0"/>
              <a:cs typeface="Arial" panose="020B0604020202020204" pitchFamily="34" charset="0"/>
            </a:endParaRPr>
          </a:p>
        </p:txBody>
      </p:sp>
      <p:sp>
        <p:nvSpPr>
          <p:cNvPr id="10" name="Cloud 9"/>
          <p:cNvSpPr/>
          <p:nvPr/>
        </p:nvSpPr>
        <p:spPr>
          <a:xfrm>
            <a:off x="492362" y="3891180"/>
            <a:ext cx="3725333" cy="2543855"/>
          </a:xfrm>
          <a:prstGeom prst="cloud">
            <a:avLst/>
          </a:prstGeom>
          <a:solidFill>
            <a:schemeClr val="accent1">
              <a:lumMod val="60000"/>
              <a:lumOff val="40000"/>
            </a:schemeClr>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400" dirty="0" smtClean="0">
                <a:latin typeface="Arial" panose="020B0604020202020204" pitchFamily="34" charset="0"/>
                <a:cs typeface="Arial" panose="020B0604020202020204" pitchFamily="34" charset="0"/>
              </a:rPr>
              <a:t>To understand what worry and anxiety are.</a:t>
            </a:r>
            <a:endParaRPr lang="en-GB" sz="2000" dirty="0">
              <a:latin typeface="Arial" panose="020B0604020202020204" pitchFamily="34" charset="0"/>
              <a:cs typeface="Arial" panose="020B0604020202020204" pitchFamily="34" charset="0"/>
            </a:endParaRPr>
          </a:p>
        </p:txBody>
      </p:sp>
      <p:sp>
        <p:nvSpPr>
          <p:cNvPr id="11" name="Cloud 10"/>
          <p:cNvSpPr/>
          <p:nvPr/>
        </p:nvSpPr>
        <p:spPr>
          <a:xfrm>
            <a:off x="4217695" y="1945057"/>
            <a:ext cx="3725333" cy="2543855"/>
          </a:xfrm>
          <a:prstGeom prst="cloud">
            <a:avLst/>
          </a:prstGeom>
          <a:solidFill>
            <a:schemeClr val="accent1">
              <a:lumMod val="60000"/>
              <a:lumOff val="40000"/>
            </a:schemeClr>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400" dirty="0" smtClean="0">
                <a:latin typeface="Arial" panose="020B0604020202020204" pitchFamily="34" charset="0"/>
                <a:cs typeface="Arial" panose="020B0604020202020204" pitchFamily="34" charset="0"/>
              </a:rPr>
              <a:t>To understand the difference between worry and anxiety.</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04413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22557" t="13244" r="8838" b="20288"/>
          <a:stretch/>
        </p:blipFill>
        <p:spPr>
          <a:xfrm>
            <a:off x="174171" y="196888"/>
            <a:ext cx="11828926" cy="6443397"/>
          </a:xfrm>
          <a:prstGeom prst="rect">
            <a:avLst/>
          </a:prstGeom>
        </p:spPr>
      </p:pic>
    </p:spTree>
    <p:extLst>
      <p:ext uri="{BB962C8B-B14F-4D97-AF65-F5344CB8AC3E}">
        <p14:creationId xmlns:p14="http://schemas.microsoft.com/office/powerpoint/2010/main" val="35636898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822012" y="5752141"/>
            <a:ext cx="6070600" cy="766988"/>
          </a:xfrm>
        </p:spPr>
        <p:txBody>
          <a:bodyPr/>
          <a:lstStyle/>
          <a:p>
            <a:r>
              <a:rPr lang="en-GB" dirty="0" smtClean="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 for listening! </a:t>
            </a:r>
            <a:endParaRPr lang="en-GB"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itle 3"/>
          <p:cNvSpPr txBox="1">
            <a:spLocks/>
          </p:cNvSpPr>
          <p:nvPr/>
        </p:nvSpPr>
        <p:spPr>
          <a:xfrm>
            <a:off x="859971" y="852094"/>
            <a:ext cx="6070600" cy="7669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Any questions?</a:t>
            </a:r>
            <a:endParaRPr lang="en-GB"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2503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5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52714" y="1049362"/>
            <a:ext cx="5920045" cy="806350"/>
          </a:xfrm>
        </p:spPr>
        <p:txBody>
          <a:bodyPr/>
          <a:lstStyle/>
          <a:p>
            <a:r>
              <a:rPr lang="en-GB" dirty="0" smtClean="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Aims of the workshop</a:t>
            </a:r>
            <a:endParaRPr lang="en-GB"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Cloud 8"/>
          <p:cNvSpPr/>
          <p:nvPr/>
        </p:nvSpPr>
        <p:spPr>
          <a:xfrm>
            <a:off x="7737163" y="3721107"/>
            <a:ext cx="4214207" cy="2887831"/>
          </a:xfrm>
          <a:prstGeom prst="cloud">
            <a:avLst/>
          </a:prstGeom>
          <a:solidFill>
            <a:schemeClr val="accent1">
              <a:lumMod val="60000"/>
              <a:lumOff val="40000"/>
            </a:schemeClr>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800" dirty="0" smtClean="0">
                <a:latin typeface="Arial" panose="020B0604020202020204" pitchFamily="34" charset="0"/>
                <a:cs typeface="Arial" panose="020B0604020202020204" pitchFamily="34" charset="0"/>
              </a:rPr>
              <a:t>To learn how to manage worry and anxiety. </a:t>
            </a:r>
            <a:endParaRPr lang="en-GB" sz="2800" dirty="0">
              <a:latin typeface="Arial" panose="020B0604020202020204" pitchFamily="34" charset="0"/>
              <a:cs typeface="Arial" panose="020B0604020202020204" pitchFamily="34" charset="0"/>
            </a:endParaRPr>
          </a:p>
        </p:txBody>
      </p:sp>
      <p:sp>
        <p:nvSpPr>
          <p:cNvPr id="10" name="Cloud 9"/>
          <p:cNvSpPr/>
          <p:nvPr/>
        </p:nvSpPr>
        <p:spPr>
          <a:xfrm>
            <a:off x="0" y="3371527"/>
            <a:ext cx="4050761" cy="2996779"/>
          </a:xfrm>
          <a:prstGeom prst="cloud">
            <a:avLst/>
          </a:prstGeom>
          <a:solidFill>
            <a:schemeClr val="accent1">
              <a:lumMod val="60000"/>
              <a:lumOff val="40000"/>
            </a:schemeClr>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800" dirty="0" smtClean="0">
                <a:latin typeface="Arial" panose="020B0604020202020204" pitchFamily="34" charset="0"/>
                <a:cs typeface="Arial" panose="020B0604020202020204" pitchFamily="34" charset="0"/>
              </a:rPr>
              <a:t>To understand what worry and anxiety are.</a:t>
            </a:r>
            <a:endParaRPr lang="en-GB" sz="2800" dirty="0">
              <a:latin typeface="Arial" panose="020B0604020202020204" pitchFamily="34" charset="0"/>
              <a:cs typeface="Arial" panose="020B0604020202020204" pitchFamily="34" charset="0"/>
            </a:endParaRPr>
          </a:p>
        </p:txBody>
      </p:sp>
      <p:sp>
        <p:nvSpPr>
          <p:cNvPr id="11" name="Cloud 10"/>
          <p:cNvSpPr/>
          <p:nvPr/>
        </p:nvSpPr>
        <p:spPr>
          <a:xfrm>
            <a:off x="3930317" y="1820877"/>
            <a:ext cx="4090736" cy="3101299"/>
          </a:xfrm>
          <a:prstGeom prst="cloud">
            <a:avLst/>
          </a:prstGeom>
          <a:solidFill>
            <a:schemeClr val="accent1">
              <a:lumMod val="60000"/>
              <a:lumOff val="40000"/>
            </a:schemeClr>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800" dirty="0" smtClean="0">
                <a:latin typeface="Arial" panose="020B0604020202020204" pitchFamily="34" charset="0"/>
                <a:cs typeface="Arial" panose="020B0604020202020204" pitchFamily="34" charset="0"/>
              </a:rPr>
              <a:t>To understand the difference between worry and anxiety.</a:t>
            </a:r>
            <a:endParaRPr lang="en-GB" sz="2800" dirty="0">
              <a:latin typeface="Arial" panose="020B0604020202020204" pitchFamily="34" charset="0"/>
              <a:cs typeface="Arial" panose="020B0604020202020204" pitchFamily="34" charset="0"/>
            </a:endParaRPr>
          </a:p>
        </p:txBody>
      </p:sp>
      <p:pic>
        <p:nvPicPr>
          <p:cNvPr id="7170" name="Picture 2" descr="https://media.istockphoto.com/vectors/cartoon-archery-target-vector-id148771739?k=6&amp;m=148771739&amp;s=612x612&amp;w=0&amp;h=gEshyvUj8djEzNDaOz3mVK9T4jIsQ9BuehvxQbShg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2471" y="496061"/>
            <a:ext cx="2563043" cy="2649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166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AF9FA"/>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969285" y="2583577"/>
            <a:ext cx="4212102" cy="1325563"/>
          </a:xfrm>
        </p:spPr>
        <p:txBody>
          <a:bodyPr/>
          <a:lstStyle/>
          <a:p>
            <a:r>
              <a:rPr lang="en-GB" dirty="0" smtClean="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worry?</a:t>
            </a:r>
            <a:endParaRPr lang="en-GB"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loud 5"/>
          <p:cNvSpPr/>
          <p:nvPr/>
        </p:nvSpPr>
        <p:spPr>
          <a:xfrm>
            <a:off x="2680851" y="269794"/>
            <a:ext cx="2659662" cy="2177959"/>
          </a:xfrm>
          <a:prstGeom prst="cloud">
            <a:avLst/>
          </a:prstGeom>
          <a:solidFill>
            <a:schemeClr val="bg1"/>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400" dirty="0" smtClean="0">
                <a:latin typeface="Arial" panose="020B0604020202020204" pitchFamily="34" charset="0"/>
                <a:cs typeface="Arial" panose="020B0604020202020204" pitchFamily="34" charset="0"/>
              </a:rPr>
              <a:t>Usually short-term and temporary.</a:t>
            </a:r>
            <a:endParaRPr lang="en-GB" sz="2400" dirty="0">
              <a:latin typeface="Arial" panose="020B0604020202020204" pitchFamily="34" charset="0"/>
              <a:cs typeface="Arial" panose="020B0604020202020204" pitchFamily="34" charset="0"/>
            </a:endParaRPr>
          </a:p>
        </p:txBody>
      </p:sp>
      <p:sp>
        <p:nvSpPr>
          <p:cNvPr id="7" name="Cloud 6"/>
          <p:cNvSpPr/>
          <p:nvPr/>
        </p:nvSpPr>
        <p:spPr>
          <a:xfrm>
            <a:off x="6972278" y="4593127"/>
            <a:ext cx="3213688" cy="2264873"/>
          </a:xfrm>
          <a:prstGeom prst="cloud">
            <a:avLst/>
          </a:prstGeom>
          <a:solidFill>
            <a:schemeClr val="bg1"/>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900" dirty="0" smtClean="0">
                <a:latin typeface="Arial" panose="020B0604020202020204" pitchFamily="34" charset="0"/>
                <a:cs typeface="Arial" panose="020B0604020202020204" pitchFamily="34" charset="0"/>
              </a:rPr>
              <a:t>Worry isn’t always bad, it can be a way for our brains to make sense of a situation.</a:t>
            </a:r>
            <a:endParaRPr lang="en-GB" sz="1900" dirty="0">
              <a:latin typeface="Arial" panose="020B0604020202020204" pitchFamily="34" charset="0"/>
              <a:cs typeface="Arial" panose="020B0604020202020204" pitchFamily="34" charset="0"/>
            </a:endParaRPr>
          </a:p>
        </p:txBody>
      </p:sp>
      <p:sp>
        <p:nvSpPr>
          <p:cNvPr id="8" name="Cloud 7"/>
          <p:cNvSpPr/>
          <p:nvPr/>
        </p:nvSpPr>
        <p:spPr>
          <a:xfrm>
            <a:off x="174836" y="1793084"/>
            <a:ext cx="2678004" cy="2116056"/>
          </a:xfrm>
          <a:prstGeom prst="cloud">
            <a:avLst/>
          </a:prstGeom>
          <a:solidFill>
            <a:schemeClr val="bg1"/>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dirty="0" smtClean="0">
                <a:latin typeface="Arial" panose="020B0604020202020204" pitchFamily="34" charset="0"/>
                <a:cs typeface="Arial" panose="020B0604020202020204" pitchFamily="34" charset="0"/>
              </a:rPr>
              <a:t>Thinking that something bad might happen. </a:t>
            </a:r>
            <a:endParaRPr lang="en-GB" sz="2000" dirty="0">
              <a:latin typeface="Arial" panose="020B0604020202020204" pitchFamily="34" charset="0"/>
              <a:cs typeface="Arial" panose="020B0604020202020204" pitchFamily="34" charset="0"/>
            </a:endParaRPr>
          </a:p>
        </p:txBody>
      </p:sp>
      <p:sp>
        <p:nvSpPr>
          <p:cNvPr id="9" name="Cloud 8"/>
          <p:cNvSpPr/>
          <p:nvPr/>
        </p:nvSpPr>
        <p:spPr>
          <a:xfrm>
            <a:off x="5850545" y="374768"/>
            <a:ext cx="2816987" cy="2043114"/>
          </a:xfrm>
          <a:prstGeom prst="cloud">
            <a:avLst/>
          </a:prstGeom>
          <a:solidFill>
            <a:schemeClr val="bg1"/>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400" dirty="0" smtClean="0">
                <a:latin typeface="Arial" panose="020B0604020202020204" pitchFamily="34" charset="0"/>
                <a:cs typeface="Arial" panose="020B0604020202020204" pitchFamily="34" charset="0"/>
              </a:rPr>
              <a:t>Doesn’t stop you from doing activities.</a:t>
            </a:r>
            <a:endParaRPr lang="en-GB" sz="2400" dirty="0">
              <a:latin typeface="Arial" panose="020B0604020202020204" pitchFamily="34" charset="0"/>
              <a:cs typeface="Arial" panose="020B0604020202020204" pitchFamily="34" charset="0"/>
            </a:endParaRPr>
          </a:p>
        </p:txBody>
      </p:sp>
      <p:sp>
        <p:nvSpPr>
          <p:cNvPr id="10" name="Cloud 9"/>
          <p:cNvSpPr/>
          <p:nvPr/>
        </p:nvSpPr>
        <p:spPr>
          <a:xfrm>
            <a:off x="8976857" y="2583576"/>
            <a:ext cx="2882208" cy="2116056"/>
          </a:xfrm>
          <a:prstGeom prst="cloud">
            <a:avLst/>
          </a:prstGeom>
          <a:solidFill>
            <a:schemeClr val="bg1"/>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dirty="0" smtClean="0">
                <a:latin typeface="Arial" panose="020B0604020202020204" pitchFamily="34" charset="0"/>
                <a:cs typeface="Arial" panose="020B0604020202020204" pitchFamily="34" charset="0"/>
              </a:rPr>
              <a:t>Specific (e.g. ‘I have a Maths test, what if I don’t do well?’)</a:t>
            </a:r>
            <a:endParaRPr lang="en-GB" sz="2000" dirty="0">
              <a:latin typeface="Arial" panose="020B0604020202020204" pitchFamily="34" charset="0"/>
              <a:cs typeface="Arial" panose="020B0604020202020204" pitchFamily="34" charset="0"/>
            </a:endParaRPr>
          </a:p>
        </p:txBody>
      </p:sp>
      <p:sp>
        <p:nvSpPr>
          <p:cNvPr id="11" name="Cloud 10"/>
          <p:cNvSpPr/>
          <p:nvPr/>
        </p:nvSpPr>
        <p:spPr>
          <a:xfrm>
            <a:off x="8989017" y="269794"/>
            <a:ext cx="2870048" cy="2178937"/>
          </a:xfrm>
          <a:prstGeom prst="cloud">
            <a:avLst/>
          </a:prstGeom>
          <a:solidFill>
            <a:schemeClr val="bg1"/>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dirty="0" smtClean="0">
                <a:latin typeface="Arial" panose="020B0604020202020204" pitchFamily="34" charset="0"/>
                <a:cs typeface="Arial" panose="020B0604020202020204" pitchFamily="34" charset="0"/>
              </a:rPr>
              <a:t>Usually about something that has happened or may happen.</a:t>
            </a:r>
            <a:endParaRPr lang="en-GB" sz="2000" dirty="0">
              <a:latin typeface="Arial" panose="020B0604020202020204" pitchFamily="34" charset="0"/>
              <a:cs typeface="Arial" panose="020B0604020202020204" pitchFamily="34" charset="0"/>
            </a:endParaRPr>
          </a:p>
        </p:txBody>
      </p:sp>
      <p:sp>
        <p:nvSpPr>
          <p:cNvPr id="12" name="Cloud 11"/>
          <p:cNvSpPr/>
          <p:nvPr/>
        </p:nvSpPr>
        <p:spPr>
          <a:xfrm>
            <a:off x="4001511" y="3909140"/>
            <a:ext cx="2678004" cy="2116056"/>
          </a:xfrm>
          <a:prstGeom prst="cloud">
            <a:avLst/>
          </a:prstGeom>
          <a:solidFill>
            <a:schemeClr val="bg1"/>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dirty="0" smtClean="0">
                <a:latin typeface="Arial" panose="020B0604020202020204" pitchFamily="34" charset="0"/>
                <a:cs typeface="Arial" panose="020B0604020202020204" pitchFamily="34" charset="0"/>
              </a:rPr>
              <a:t>Worries are thoughts.</a:t>
            </a:r>
            <a:endParaRPr lang="en-GB" sz="2000" dirty="0">
              <a:latin typeface="Arial" panose="020B0604020202020204" pitchFamily="34" charset="0"/>
              <a:cs typeface="Arial" panose="020B0604020202020204" pitchFamily="34" charset="0"/>
            </a:endParaRPr>
          </a:p>
        </p:txBody>
      </p:sp>
      <p:sp>
        <p:nvSpPr>
          <p:cNvPr id="13" name="Cloud 12"/>
          <p:cNvSpPr/>
          <p:nvPr/>
        </p:nvSpPr>
        <p:spPr>
          <a:xfrm>
            <a:off x="157402" y="4052478"/>
            <a:ext cx="3243016" cy="2271318"/>
          </a:xfrm>
          <a:prstGeom prst="cloud">
            <a:avLst/>
          </a:prstGeom>
          <a:solidFill>
            <a:schemeClr val="bg1"/>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dirty="0" smtClean="0">
                <a:latin typeface="Arial" panose="020B0604020202020204" pitchFamily="34" charset="0"/>
                <a:cs typeface="Arial" panose="020B0604020202020204" pitchFamily="34" charset="0"/>
              </a:rPr>
              <a:t>Can affect our thoughts, feelings, body sensations and behaviour.</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14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anim calcmode="lin" valueType="num">
                                      <p:cBhvr>
                                        <p:cTn id="15" dur="2000" fill="hold"/>
                                        <p:tgtEl>
                                          <p:spTgt spid="9"/>
                                        </p:tgtEl>
                                        <p:attrNameLst>
                                          <p:attrName>ppt_x</p:attrName>
                                        </p:attrNameLst>
                                      </p:cBhvr>
                                      <p:tavLst>
                                        <p:tav tm="0">
                                          <p:val>
                                            <p:strVal val="#ppt_x"/>
                                          </p:val>
                                        </p:tav>
                                        <p:tav tm="100000">
                                          <p:val>
                                            <p:strVal val="#ppt_x"/>
                                          </p:val>
                                        </p:tav>
                                      </p:tavLst>
                                    </p:anim>
                                    <p:anim calcmode="lin" valueType="num">
                                      <p:cBhvr>
                                        <p:cTn id="16" dur="2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anim calcmode="lin" valueType="num">
                                      <p:cBhvr>
                                        <p:cTn id="22" dur="2000" fill="hold"/>
                                        <p:tgtEl>
                                          <p:spTgt spid="11"/>
                                        </p:tgtEl>
                                        <p:attrNameLst>
                                          <p:attrName>ppt_x</p:attrName>
                                        </p:attrNameLst>
                                      </p:cBhvr>
                                      <p:tavLst>
                                        <p:tav tm="0">
                                          <p:val>
                                            <p:strVal val="#ppt_x"/>
                                          </p:val>
                                        </p:tav>
                                        <p:tav tm="100000">
                                          <p:val>
                                            <p:strVal val="#ppt_x"/>
                                          </p:val>
                                        </p:tav>
                                      </p:tavLst>
                                    </p:anim>
                                    <p:anim calcmode="lin" valueType="num">
                                      <p:cBhvr>
                                        <p:cTn id="23"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000"/>
                                        <p:tgtEl>
                                          <p:spTgt spid="8"/>
                                        </p:tgtEl>
                                      </p:cBhvr>
                                    </p:animEffect>
                                    <p:anim calcmode="lin" valueType="num">
                                      <p:cBhvr>
                                        <p:cTn id="29" dur="2000" fill="hold"/>
                                        <p:tgtEl>
                                          <p:spTgt spid="8"/>
                                        </p:tgtEl>
                                        <p:attrNameLst>
                                          <p:attrName>ppt_x</p:attrName>
                                        </p:attrNameLst>
                                      </p:cBhvr>
                                      <p:tavLst>
                                        <p:tav tm="0">
                                          <p:val>
                                            <p:strVal val="#ppt_x"/>
                                          </p:val>
                                        </p:tav>
                                        <p:tav tm="100000">
                                          <p:val>
                                            <p:strVal val="#ppt_x"/>
                                          </p:val>
                                        </p:tav>
                                      </p:tavLst>
                                    </p:anim>
                                    <p:anim calcmode="lin" valueType="num">
                                      <p:cBhvr>
                                        <p:cTn id="30" dur="2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anim calcmode="lin" valueType="num">
                                      <p:cBhvr>
                                        <p:cTn id="43" dur="2000" fill="hold"/>
                                        <p:tgtEl>
                                          <p:spTgt spid="10"/>
                                        </p:tgtEl>
                                        <p:attrNameLst>
                                          <p:attrName>ppt_x</p:attrName>
                                        </p:attrNameLst>
                                      </p:cBhvr>
                                      <p:tavLst>
                                        <p:tav tm="0">
                                          <p:val>
                                            <p:strVal val="#ppt_x"/>
                                          </p:val>
                                        </p:tav>
                                        <p:tav tm="100000">
                                          <p:val>
                                            <p:strVal val="#ppt_x"/>
                                          </p:val>
                                        </p:tav>
                                      </p:tavLst>
                                    </p:anim>
                                    <p:anim calcmode="lin" valueType="num">
                                      <p:cBhvr>
                                        <p:cTn id="44"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2000"/>
                                        <p:tgtEl>
                                          <p:spTgt spid="12"/>
                                        </p:tgtEl>
                                      </p:cBhvr>
                                    </p:animEffect>
                                    <p:anim calcmode="lin" valueType="num">
                                      <p:cBhvr>
                                        <p:cTn id="50" dur="2000" fill="hold"/>
                                        <p:tgtEl>
                                          <p:spTgt spid="12"/>
                                        </p:tgtEl>
                                        <p:attrNameLst>
                                          <p:attrName>ppt_x</p:attrName>
                                        </p:attrNameLst>
                                      </p:cBhvr>
                                      <p:tavLst>
                                        <p:tav tm="0">
                                          <p:val>
                                            <p:strVal val="#ppt_x"/>
                                          </p:val>
                                        </p:tav>
                                        <p:tav tm="100000">
                                          <p:val>
                                            <p:strVal val="#ppt_x"/>
                                          </p:val>
                                        </p:tav>
                                      </p:tavLst>
                                    </p:anim>
                                    <p:anim calcmode="lin" valueType="num">
                                      <p:cBhvr>
                                        <p:cTn id="51" dur="2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2000"/>
                                        <p:tgtEl>
                                          <p:spTgt spid="13"/>
                                        </p:tgtEl>
                                      </p:cBhvr>
                                    </p:animEffect>
                                    <p:anim calcmode="lin" valueType="num">
                                      <p:cBhvr>
                                        <p:cTn id="57" dur="2000" fill="hold"/>
                                        <p:tgtEl>
                                          <p:spTgt spid="13"/>
                                        </p:tgtEl>
                                        <p:attrNameLst>
                                          <p:attrName>ppt_x</p:attrName>
                                        </p:attrNameLst>
                                      </p:cBhvr>
                                      <p:tavLst>
                                        <p:tav tm="0">
                                          <p:val>
                                            <p:strVal val="#ppt_x"/>
                                          </p:val>
                                        </p:tav>
                                        <p:tav tm="100000">
                                          <p:val>
                                            <p:strVal val="#ppt_x"/>
                                          </p:val>
                                        </p:tav>
                                      </p:tavLst>
                                    </p:anim>
                                    <p:anim calcmode="lin" valueType="num">
                                      <p:cBhvr>
                                        <p:cTn id="58" dur="2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5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52714" y="820972"/>
            <a:ext cx="8642978" cy="1143021"/>
          </a:xfrm>
        </p:spPr>
        <p:txBody>
          <a:bodyPr>
            <a:normAutofit/>
          </a:bodyPr>
          <a:lstStyle/>
          <a:p>
            <a:r>
              <a:rPr lang="en-GB" dirty="0" smtClean="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worries do you have?</a:t>
            </a:r>
            <a:endParaRPr lang="en-GB"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p:cNvSpPr txBox="1"/>
          <p:nvPr/>
        </p:nvSpPr>
        <p:spPr>
          <a:xfrm>
            <a:off x="7331242" y="2280448"/>
            <a:ext cx="4636566" cy="4308872"/>
          </a:xfrm>
          <a:prstGeom prst="rect">
            <a:avLst/>
          </a:prstGeom>
          <a:noFill/>
        </p:spPr>
        <p:txBody>
          <a:bodyPr wrap="square" rtlCol="0">
            <a:spAutoFit/>
          </a:bodyPr>
          <a:lstStyle/>
          <a:p>
            <a:r>
              <a:rPr lang="en-GB" sz="3200" dirty="0" smtClean="0">
                <a:latin typeface="Arial" panose="020B0604020202020204" pitchFamily="34" charset="0"/>
                <a:cs typeface="Arial" panose="020B0604020202020204" pitchFamily="34" charset="0"/>
              </a:rPr>
              <a:t>Write down a worry that you have had this week.</a:t>
            </a:r>
          </a:p>
          <a:p>
            <a:endParaRPr lang="en-GB" sz="3200" dirty="0" smtClean="0">
              <a:latin typeface="Arial" panose="020B0604020202020204" pitchFamily="34" charset="0"/>
              <a:cs typeface="Arial" panose="020B0604020202020204" pitchFamily="34" charset="0"/>
            </a:endParaRPr>
          </a:p>
          <a:p>
            <a:endParaRPr lang="en-GB" sz="3200" dirty="0">
              <a:latin typeface="Arial" panose="020B0604020202020204" pitchFamily="34" charset="0"/>
              <a:cs typeface="Arial" panose="020B0604020202020204" pitchFamily="34" charset="0"/>
            </a:endParaRPr>
          </a:p>
          <a:p>
            <a:endParaRPr lang="en-GB" sz="3200" dirty="0">
              <a:latin typeface="Arial" panose="020B0604020202020204" pitchFamily="34" charset="0"/>
              <a:cs typeface="Arial" panose="020B0604020202020204" pitchFamily="34" charset="0"/>
            </a:endParaRPr>
          </a:p>
          <a:p>
            <a:r>
              <a:rPr lang="en-GB" sz="3200" dirty="0" smtClean="0">
                <a:latin typeface="Arial" panose="020B0604020202020204" pitchFamily="34" charset="0"/>
                <a:cs typeface="Arial" panose="020B0604020202020204" pitchFamily="34" charset="0"/>
              </a:rPr>
              <a:t>We will collect these and share with the rest of the group anonymously. </a:t>
            </a:r>
          </a:p>
          <a:p>
            <a:endParaRPr lang="en-GB" dirty="0"/>
          </a:p>
        </p:txBody>
      </p:sp>
      <p:pic>
        <p:nvPicPr>
          <p:cNvPr id="2052" name="Picture 4" descr="See the source image"/>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1540" t="10013" r="11582" b="12140"/>
          <a:stretch/>
        </p:blipFill>
        <p:spPr bwMode="auto">
          <a:xfrm>
            <a:off x="787014" y="2650210"/>
            <a:ext cx="3890075" cy="393911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e the source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98057" y="1963993"/>
            <a:ext cx="2823486" cy="3112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842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AF9FA"/>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689888" y="2665708"/>
            <a:ext cx="4415725" cy="878627"/>
          </a:xfrm>
        </p:spPr>
        <p:txBody>
          <a:bodyPr/>
          <a:lstStyle/>
          <a:p>
            <a:r>
              <a:rPr lang="en-GB" dirty="0" smtClean="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anxiety?</a:t>
            </a:r>
            <a:endParaRPr lang="en-GB"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Cloud 6"/>
          <p:cNvSpPr/>
          <p:nvPr/>
        </p:nvSpPr>
        <p:spPr>
          <a:xfrm>
            <a:off x="4555957" y="317366"/>
            <a:ext cx="3050301" cy="2360616"/>
          </a:xfrm>
          <a:prstGeom prst="cloud">
            <a:avLst/>
          </a:prstGeom>
          <a:solidFill>
            <a:schemeClr val="bg1"/>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dirty="0" smtClean="0">
                <a:latin typeface="Arial" panose="020B0604020202020204" pitchFamily="34" charset="0"/>
                <a:cs typeface="Arial" panose="020B0604020202020204" pitchFamily="34" charset="0"/>
              </a:rPr>
              <a:t>Often linked to not knowing what will happen.</a:t>
            </a:r>
            <a:endParaRPr lang="en-GB" sz="2000" dirty="0">
              <a:latin typeface="Arial" panose="020B0604020202020204" pitchFamily="34" charset="0"/>
              <a:cs typeface="Arial" panose="020B0604020202020204" pitchFamily="34" charset="0"/>
            </a:endParaRPr>
          </a:p>
        </p:txBody>
      </p:sp>
      <p:sp>
        <p:nvSpPr>
          <p:cNvPr id="8" name="Cloud 7"/>
          <p:cNvSpPr/>
          <p:nvPr/>
        </p:nvSpPr>
        <p:spPr>
          <a:xfrm>
            <a:off x="1186573" y="470466"/>
            <a:ext cx="2503315" cy="1965118"/>
          </a:xfrm>
          <a:prstGeom prst="cloud">
            <a:avLst/>
          </a:prstGeom>
          <a:solidFill>
            <a:schemeClr val="bg1"/>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dirty="0" smtClean="0">
                <a:latin typeface="Arial" panose="020B0604020202020204" pitchFamily="34" charset="0"/>
                <a:cs typeface="Arial" panose="020B0604020202020204" pitchFamily="34" charset="0"/>
              </a:rPr>
              <a:t>Can stop us feeling able to do activities.</a:t>
            </a:r>
            <a:endParaRPr lang="en-GB" sz="2000" dirty="0">
              <a:latin typeface="Arial" panose="020B0604020202020204" pitchFamily="34" charset="0"/>
              <a:cs typeface="Arial" panose="020B0604020202020204" pitchFamily="34" charset="0"/>
            </a:endParaRPr>
          </a:p>
        </p:txBody>
      </p:sp>
      <p:sp>
        <p:nvSpPr>
          <p:cNvPr id="9" name="Cloud 8"/>
          <p:cNvSpPr/>
          <p:nvPr/>
        </p:nvSpPr>
        <p:spPr>
          <a:xfrm>
            <a:off x="8640806" y="3378979"/>
            <a:ext cx="3094372" cy="2349646"/>
          </a:xfrm>
          <a:prstGeom prst="cloud">
            <a:avLst/>
          </a:prstGeom>
          <a:solidFill>
            <a:schemeClr val="bg1"/>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dirty="0">
                <a:latin typeface="Arial" panose="020B0604020202020204" pitchFamily="34" charset="0"/>
                <a:cs typeface="Arial" panose="020B0604020202020204" pitchFamily="34" charset="0"/>
              </a:rPr>
              <a:t>A</a:t>
            </a:r>
            <a:r>
              <a:rPr lang="en-GB" sz="2000" dirty="0" smtClean="0">
                <a:latin typeface="Arial" panose="020B0604020202020204" pitchFamily="34" charset="0"/>
                <a:cs typeface="Arial" panose="020B0604020202020204" pitchFamily="34" charset="0"/>
              </a:rPr>
              <a:t> way for our brains to protect us from danger.</a:t>
            </a:r>
            <a:endParaRPr lang="en-GB" sz="2000" dirty="0">
              <a:latin typeface="Arial" panose="020B0604020202020204" pitchFamily="34" charset="0"/>
              <a:cs typeface="Arial" panose="020B0604020202020204" pitchFamily="34" charset="0"/>
            </a:endParaRPr>
          </a:p>
        </p:txBody>
      </p:sp>
      <p:sp>
        <p:nvSpPr>
          <p:cNvPr id="10" name="Cloud 9"/>
          <p:cNvSpPr/>
          <p:nvPr/>
        </p:nvSpPr>
        <p:spPr>
          <a:xfrm>
            <a:off x="4555957" y="3774459"/>
            <a:ext cx="3464619" cy="2815547"/>
          </a:xfrm>
          <a:prstGeom prst="cloud">
            <a:avLst/>
          </a:prstGeom>
          <a:solidFill>
            <a:schemeClr val="bg1"/>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dirty="0" smtClean="0">
                <a:latin typeface="Arial" panose="020B0604020202020204" pitchFamily="34" charset="0"/>
                <a:cs typeface="Arial" panose="020B0604020202020204" pitchFamily="34" charset="0"/>
              </a:rPr>
              <a:t>Lots of people experience anxiety. Sometimes people need help to manage this.</a:t>
            </a:r>
            <a:endParaRPr lang="en-GB" sz="2000" dirty="0">
              <a:latin typeface="Arial" panose="020B0604020202020204" pitchFamily="34" charset="0"/>
              <a:cs typeface="Arial" panose="020B0604020202020204" pitchFamily="34" charset="0"/>
            </a:endParaRPr>
          </a:p>
        </p:txBody>
      </p:sp>
      <p:sp>
        <p:nvSpPr>
          <p:cNvPr id="11" name="Cloud 10"/>
          <p:cNvSpPr/>
          <p:nvPr/>
        </p:nvSpPr>
        <p:spPr>
          <a:xfrm>
            <a:off x="8566484" y="317366"/>
            <a:ext cx="3243016" cy="2271318"/>
          </a:xfrm>
          <a:prstGeom prst="cloud">
            <a:avLst/>
          </a:prstGeom>
          <a:solidFill>
            <a:schemeClr val="bg1"/>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dirty="0" smtClean="0">
                <a:latin typeface="Arial" panose="020B0604020202020204" pitchFamily="34" charset="0"/>
                <a:cs typeface="Arial" panose="020B0604020202020204" pitchFamily="34" charset="0"/>
              </a:rPr>
              <a:t>Can affect our thoughts, feelings, body sensations and behaviour.</a:t>
            </a:r>
            <a:endParaRPr lang="en-GB" sz="2000" dirty="0">
              <a:latin typeface="Arial" panose="020B0604020202020204" pitchFamily="34" charset="0"/>
              <a:cs typeface="Arial" panose="020B0604020202020204" pitchFamily="34" charset="0"/>
            </a:endParaRPr>
          </a:p>
        </p:txBody>
      </p:sp>
      <p:sp>
        <p:nvSpPr>
          <p:cNvPr id="12" name="Cloud 11"/>
          <p:cNvSpPr/>
          <p:nvPr/>
        </p:nvSpPr>
        <p:spPr>
          <a:xfrm>
            <a:off x="320872" y="2588684"/>
            <a:ext cx="2503315" cy="1965118"/>
          </a:xfrm>
          <a:prstGeom prst="cloud">
            <a:avLst/>
          </a:prstGeom>
          <a:solidFill>
            <a:schemeClr val="bg1"/>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dirty="0" smtClean="0">
                <a:latin typeface="Arial" panose="020B0604020202020204" pitchFamily="34" charset="0"/>
                <a:cs typeface="Arial" panose="020B0604020202020204" pitchFamily="34" charset="0"/>
              </a:rPr>
              <a:t>Fear-driven.</a:t>
            </a:r>
            <a:endParaRPr lang="en-GB" sz="2000" dirty="0">
              <a:latin typeface="Arial" panose="020B0604020202020204" pitchFamily="34" charset="0"/>
              <a:cs typeface="Arial" panose="020B0604020202020204" pitchFamily="34" charset="0"/>
            </a:endParaRPr>
          </a:p>
        </p:txBody>
      </p:sp>
      <p:sp>
        <p:nvSpPr>
          <p:cNvPr id="13" name="Cloud 12"/>
          <p:cNvSpPr/>
          <p:nvPr/>
        </p:nvSpPr>
        <p:spPr>
          <a:xfrm>
            <a:off x="1432412" y="4553802"/>
            <a:ext cx="2503315" cy="1965118"/>
          </a:xfrm>
          <a:prstGeom prst="cloud">
            <a:avLst/>
          </a:prstGeom>
          <a:solidFill>
            <a:schemeClr val="bg1"/>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dirty="0" smtClean="0">
                <a:latin typeface="Arial" panose="020B0604020202020204" pitchFamily="34" charset="0"/>
                <a:cs typeface="Arial" panose="020B0604020202020204" pitchFamily="34" charset="0"/>
              </a:rPr>
              <a:t>Worry can increase anxiety.</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460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ppt_x</p:attrName>
                                        </p:attrNameLst>
                                      </p:cBhvr>
                                      <p:tavLst>
                                        <p:tav tm="0">
                                          <p:val>
                                            <p:strVal val="#ppt_x"/>
                                          </p:val>
                                        </p:tav>
                                        <p:tav tm="100000">
                                          <p:val>
                                            <p:strVal val="#ppt_x"/>
                                          </p:val>
                                        </p:tav>
                                      </p:tavLst>
                                    </p:anim>
                                    <p:anim calcmode="lin" valueType="num">
                                      <p:cBhvr>
                                        <p:cTn id="9" dur="2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000"/>
                                        <p:tgtEl>
                                          <p:spTgt spid="11"/>
                                        </p:tgtEl>
                                      </p:cBhvr>
                                    </p:animEffect>
                                    <p:anim calcmode="lin" valueType="num">
                                      <p:cBhvr>
                                        <p:cTn id="15" dur="2000" fill="hold"/>
                                        <p:tgtEl>
                                          <p:spTgt spid="11"/>
                                        </p:tgtEl>
                                        <p:attrNameLst>
                                          <p:attrName>ppt_x</p:attrName>
                                        </p:attrNameLst>
                                      </p:cBhvr>
                                      <p:tavLst>
                                        <p:tav tm="0">
                                          <p:val>
                                            <p:strVal val="#ppt_x"/>
                                          </p:val>
                                        </p:tav>
                                        <p:tav tm="100000">
                                          <p:val>
                                            <p:strVal val="#ppt_x"/>
                                          </p:val>
                                        </p:tav>
                                      </p:tavLst>
                                    </p:anim>
                                    <p:anim calcmode="lin" valueType="num">
                                      <p:cBhvr>
                                        <p:cTn id="16"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anim calcmode="lin" valueType="num">
                                      <p:cBhvr>
                                        <p:cTn id="22" dur="2000" fill="hold"/>
                                        <p:tgtEl>
                                          <p:spTgt spid="8"/>
                                        </p:tgtEl>
                                        <p:attrNameLst>
                                          <p:attrName>ppt_x</p:attrName>
                                        </p:attrNameLst>
                                      </p:cBhvr>
                                      <p:tavLst>
                                        <p:tav tm="0">
                                          <p:val>
                                            <p:strVal val="#ppt_x"/>
                                          </p:val>
                                        </p:tav>
                                        <p:tav tm="100000">
                                          <p:val>
                                            <p:strVal val="#ppt_x"/>
                                          </p:val>
                                        </p:tav>
                                      </p:tavLst>
                                    </p:anim>
                                    <p:anim calcmode="lin" valueType="num">
                                      <p:cBhvr>
                                        <p:cTn id="23" dur="2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000"/>
                                        <p:tgtEl>
                                          <p:spTgt spid="9"/>
                                        </p:tgtEl>
                                      </p:cBhvr>
                                    </p:animEffect>
                                    <p:anim calcmode="lin" valueType="num">
                                      <p:cBhvr>
                                        <p:cTn id="29" dur="2000" fill="hold"/>
                                        <p:tgtEl>
                                          <p:spTgt spid="9"/>
                                        </p:tgtEl>
                                        <p:attrNameLst>
                                          <p:attrName>ppt_x</p:attrName>
                                        </p:attrNameLst>
                                      </p:cBhvr>
                                      <p:tavLst>
                                        <p:tav tm="0">
                                          <p:val>
                                            <p:strVal val="#ppt_x"/>
                                          </p:val>
                                        </p:tav>
                                        <p:tav tm="100000">
                                          <p:val>
                                            <p:strVal val="#ppt_x"/>
                                          </p:val>
                                        </p:tav>
                                      </p:tavLst>
                                    </p:anim>
                                    <p:anim calcmode="lin" valueType="num">
                                      <p:cBhvr>
                                        <p:cTn id="30" dur="2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000"/>
                                        <p:tgtEl>
                                          <p:spTgt spid="10"/>
                                        </p:tgtEl>
                                      </p:cBhvr>
                                    </p:animEffect>
                                    <p:anim calcmode="lin" valueType="num">
                                      <p:cBhvr>
                                        <p:cTn id="36" dur="2000" fill="hold"/>
                                        <p:tgtEl>
                                          <p:spTgt spid="10"/>
                                        </p:tgtEl>
                                        <p:attrNameLst>
                                          <p:attrName>ppt_x</p:attrName>
                                        </p:attrNameLst>
                                      </p:cBhvr>
                                      <p:tavLst>
                                        <p:tav tm="0">
                                          <p:val>
                                            <p:strVal val="#ppt_x"/>
                                          </p:val>
                                        </p:tav>
                                        <p:tav tm="100000">
                                          <p:val>
                                            <p:strVal val="#ppt_x"/>
                                          </p:val>
                                        </p:tav>
                                      </p:tavLst>
                                    </p:anim>
                                    <p:anim calcmode="lin" valueType="num">
                                      <p:cBhvr>
                                        <p:cTn id="37"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2000"/>
                                        <p:tgtEl>
                                          <p:spTgt spid="12"/>
                                        </p:tgtEl>
                                      </p:cBhvr>
                                    </p:animEffect>
                                    <p:anim calcmode="lin" valueType="num">
                                      <p:cBhvr>
                                        <p:cTn id="43" dur="2000" fill="hold"/>
                                        <p:tgtEl>
                                          <p:spTgt spid="12"/>
                                        </p:tgtEl>
                                        <p:attrNameLst>
                                          <p:attrName>ppt_x</p:attrName>
                                        </p:attrNameLst>
                                      </p:cBhvr>
                                      <p:tavLst>
                                        <p:tav tm="0">
                                          <p:val>
                                            <p:strVal val="#ppt_x"/>
                                          </p:val>
                                        </p:tav>
                                        <p:tav tm="100000">
                                          <p:val>
                                            <p:strVal val="#ppt_x"/>
                                          </p:val>
                                        </p:tav>
                                      </p:tavLst>
                                    </p:anim>
                                    <p:anim calcmode="lin" valueType="num">
                                      <p:cBhvr>
                                        <p:cTn id="44" dur="2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000"/>
                                        <p:tgtEl>
                                          <p:spTgt spid="13"/>
                                        </p:tgtEl>
                                      </p:cBhvr>
                                    </p:animEffect>
                                    <p:anim calcmode="lin" valueType="num">
                                      <p:cBhvr>
                                        <p:cTn id="50" dur="2000" fill="hold"/>
                                        <p:tgtEl>
                                          <p:spTgt spid="13"/>
                                        </p:tgtEl>
                                        <p:attrNameLst>
                                          <p:attrName>ppt_x</p:attrName>
                                        </p:attrNameLst>
                                      </p:cBhvr>
                                      <p:tavLst>
                                        <p:tav tm="0">
                                          <p:val>
                                            <p:strVal val="#ppt_x"/>
                                          </p:val>
                                        </p:tav>
                                        <p:tav tm="100000">
                                          <p:val>
                                            <p:strVal val="#ppt_x"/>
                                          </p:val>
                                        </p:tav>
                                      </p:tavLst>
                                    </p:anim>
                                    <p:anim calcmode="lin" valueType="num">
                                      <p:cBhvr>
                                        <p:cTn id="51" dur="2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85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948705" y="1134842"/>
            <a:ext cx="8313251" cy="568452"/>
          </a:xfrm>
        </p:spPr>
        <p:txBody>
          <a:bodyPr>
            <a:normAutofit fontScale="90000"/>
          </a:bodyPr>
          <a:lstStyle/>
          <a:p>
            <a:r>
              <a:rPr lang="en-GB" dirty="0" smtClean="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Why do we experience anxiety?</a:t>
            </a:r>
            <a:endParaRPr lang="en-GB"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jEHwB1PG_-Q"/>
          <p:cNvPicPr>
            <a:picLocks noRot="1" noChangeAspect="1"/>
          </p:cNvPicPr>
          <p:nvPr>
            <a:videoFile r:link="rId1"/>
          </p:nvPr>
        </p:nvPicPr>
        <p:blipFill>
          <a:blip r:embed="rId5"/>
          <a:stretch>
            <a:fillRect/>
          </a:stretch>
        </p:blipFill>
        <p:spPr>
          <a:xfrm>
            <a:off x="2557221" y="2444068"/>
            <a:ext cx="6889222" cy="3875187"/>
          </a:xfrm>
          <a:prstGeom prst="rect">
            <a:avLst/>
          </a:prstGeom>
        </p:spPr>
      </p:pic>
    </p:spTree>
    <p:extLst>
      <p:ext uri="{BB962C8B-B14F-4D97-AF65-F5344CB8AC3E}">
        <p14:creationId xmlns:p14="http://schemas.microsoft.com/office/powerpoint/2010/main" val="2104230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AF9FA"/>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40660" y="487805"/>
            <a:ext cx="8969188" cy="704570"/>
          </a:xfrm>
        </p:spPr>
        <p:txBody>
          <a:bodyPr/>
          <a:lstStyle/>
          <a:p>
            <a:r>
              <a:rPr lang="en-GB" dirty="0" smtClean="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Fight, Flight, Freeze Response</a:t>
            </a:r>
            <a:endParaRPr lang="en-GB"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441202" y="1511552"/>
            <a:ext cx="8768104" cy="4660127"/>
          </a:xfrm>
        </p:spPr>
        <p:txBody>
          <a:bodyPr>
            <a:normAutofit fontScale="92500" lnSpcReduction="10000"/>
          </a:bodyPr>
          <a:lstStyle/>
          <a:p>
            <a:pPr marL="0" indent="0">
              <a:buNone/>
            </a:pPr>
            <a:r>
              <a:rPr lang="en-GB" dirty="0" smtClean="0"/>
              <a:t>Human’s ability to protect themselves dates back to the Stone Age. </a:t>
            </a:r>
          </a:p>
          <a:p>
            <a:pPr marL="0" indent="0">
              <a:buNone/>
            </a:pPr>
            <a:endParaRPr lang="en-GB" dirty="0"/>
          </a:p>
          <a:p>
            <a:pPr marL="0" indent="0">
              <a:buNone/>
            </a:pPr>
            <a:r>
              <a:rPr lang="en-GB" dirty="0" smtClean="0"/>
              <a:t>In order to survive, cave men needed to stay on high alert. </a:t>
            </a:r>
          </a:p>
          <a:p>
            <a:pPr marL="0" indent="0">
              <a:buNone/>
            </a:pPr>
            <a:endParaRPr lang="en-GB" dirty="0" smtClean="0"/>
          </a:p>
          <a:p>
            <a:pPr marL="0" indent="0">
              <a:buNone/>
            </a:pPr>
            <a:r>
              <a:rPr lang="en-GB" dirty="0" smtClean="0"/>
              <a:t>Our brains haven’t changed much since then. They are hardwired to search for danger to keep us safe. </a:t>
            </a:r>
            <a:endParaRPr lang="en-GB" dirty="0"/>
          </a:p>
          <a:p>
            <a:pPr marL="0" indent="0">
              <a:buNone/>
            </a:pPr>
            <a:endParaRPr lang="en-GB" dirty="0" smtClean="0"/>
          </a:p>
          <a:p>
            <a:pPr marL="0" indent="0">
              <a:buNone/>
            </a:pPr>
            <a:r>
              <a:rPr lang="en-GB" dirty="0" smtClean="0"/>
              <a:t>For Modern day humans, the body’s Fight, Flight, Freeze Response still alerts the brain to danger and triggers us to take action. Sometimes, our brain can register something completely harmless to be a danger!</a:t>
            </a:r>
          </a:p>
        </p:txBody>
      </p:sp>
      <p:sp>
        <p:nvSpPr>
          <p:cNvPr id="13" name="Cloud Callout 12"/>
          <p:cNvSpPr/>
          <p:nvPr/>
        </p:nvSpPr>
        <p:spPr>
          <a:xfrm>
            <a:off x="8952200" y="1293294"/>
            <a:ext cx="1937252" cy="1436781"/>
          </a:xfrm>
          <a:prstGeom prst="cloudCallout">
            <a:avLst>
              <a:gd name="adj1" fmla="val 29145"/>
              <a:gd name="adj2" fmla="val 10991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0" name="Picture 6" descr="3,514 BEST Cartoon Roaring Lion IMAGES, STOCK PHOTOS &amp;amp; VECTORS | Adobe St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9848" y="1568538"/>
            <a:ext cx="1277737" cy="88629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4,539 Caveman Illustrations &amp;amp; Clip Art - iStock"/>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4303" t="7539" r="18339" b="10338"/>
          <a:stretch/>
        </p:blipFill>
        <p:spPr bwMode="auto">
          <a:xfrm>
            <a:off x="9309848" y="3250864"/>
            <a:ext cx="2958663" cy="3607136"/>
          </a:xfrm>
          <a:prstGeom prst="rect">
            <a:avLst/>
          </a:prstGeom>
          <a:noFill/>
          <a:extLst>
            <a:ext uri="{909E8E84-426E-40DD-AFC4-6F175D3DCCD1}">
              <a14:hiddenFill xmlns:a14="http://schemas.microsoft.com/office/drawing/2010/main">
                <a:solidFill>
                  <a:srgbClr val="FFFFFF"/>
                </a:solidFill>
              </a14:hiddenFill>
            </a:ext>
          </a:extLst>
        </p:spPr>
      </p:pic>
      <p:sp>
        <p:nvSpPr>
          <p:cNvPr id="20" name="Cloud Callout 19"/>
          <p:cNvSpPr/>
          <p:nvPr/>
        </p:nvSpPr>
        <p:spPr>
          <a:xfrm rot="423393">
            <a:off x="10343088" y="-15370"/>
            <a:ext cx="1757816" cy="1239627"/>
          </a:xfrm>
          <a:prstGeom prst="cloudCallout">
            <a:avLst>
              <a:gd name="adj1" fmla="val 10774"/>
              <a:gd name="adj2" fmla="val 15656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6" name="Picture 12" descr="Caveman Shelter by Louisetheanimator on Deviant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752" t="8347" r="6623" b="8895"/>
          <a:stretch/>
        </p:blipFill>
        <p:spPr bwMode="auto">
          <a:xfrm>
            <a:off x="10587585" y="317046"/>
            <a:ext cx="1304677" cy="73931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White Exclamation Mark Symbol On Red Circle Caution Icon Isolated On White  Stock Illustration - Download Image Now - iStock"/>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15662" t="16249" r="15499" b="13347"/>
          <a:stretch/>
        </p:blipFill>
        <p:spPr bwMode="auto">
          <a:xfrm>
            <a:off x="8312011" y="3569766"/>
            <a:ext cx="997837" cy="1020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163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4750</TotalTime>
  <Words>2334</Words>
  <Application>Microsoft Office PowerPoint</Application>
  <PresentationFormat>Widescreen</PresentationFormat>
  <Paragraphs>267</Paragraphs>
  <Slides>34</Slides>
  <Notes>31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Wingdings</vt:lpstr>
      <vt:lpstr>Office Theme</vt:lpstr>
      <vt:lpstr>Working through worry and anxiety</vt:lpstr>
      <vt:lpstr>Group Agreement </vt:lpstr>
      <vt:lpstr>Which weather describes your mood today?</vt:lpstr>
      <vt:lpstr>Aims of the workshop</vt:lpstr>
      <vt:lpstr>What is worry?</vt:lpstr>
      <vt:lpstr>What worries do you have?</vt:lpstr>
      <vt:lpstr>What is anxiety?</vt:lpstr>
      <vt:lpstr>Why do we experience anxiety?</vt:lpstr>
      <vt:lpstr>The Fight, Flight, Freeze Response</vt:lpstr>
      <vt:lpstr>The Fight, Flight, Freeze Response</vt:lpstr>
      <vt:lpstr>The Fight, Flight, Freeze Response</vt:lpstr>
      <vt:lpstr>The Anxiety Cycle </vt:lpstr>
      <vt:lpstr>PowerPoint Presentation</vt:lpstr>
      <vt:lpstr>Worry VS Anxiety</vt:lpstr>
      <vt:lpstr>VS</vt:lpstr>
      <vt:lpstr>Worry or Anxiety? </vt:lpstr>
      <vt:lpstr>Worry or Anxiety? </vt:lpstr>
      <vt:lpstr>Worry or Anxiety? </vt:lpstr>
      <vt:lpstr>Worry or Anxiety? </vt:lpstr>
      <vt:lpstr>Worry or Anxiety? </vt:lpstr>
      <vt:lpstr>Are worry and anxiety always bad?</vt:lpstr>
      <vt:lpstr>When do worry and anxiety become a problem?</vt:lpstr>
      <vt:lpstr>If we didn’t deal with our worries and anxieties, what would happen? </vt:lpstr>
      <vt:lpstr>PowerPoint Presentation</vt:lpstr>
      <vt:lpstr>How can we manage worry and anxiety?</vt:lpstr>
      <vt:lpstr>Breaking the Anxiety Cycle </vt:lpstr>
      <vt:lpstr>The Worry Tree</vt:lpstr>
      <vt:lpstr>Dealing with ‘Real’ and ‘Imaginary’ Worries and Anxieties </vt:lpstr>
      <vt:lpstr>Mindfulness: Grounding and Relaxation Techniques </vt:lpstr>
      <vt:lpstr>Self-care: Looking after our physical and emotional wellbeing</vt:lpstr>
      <vt:lpstr>Sharing your worries</vt:lpstr>
      <vt:lpstr>Have we achieved our aims? </vt:lpstr>
      <vt:lpstr>PowerPoint Presentation</vt:lpstr>
      <vt:lpstr>Thank you for listening! </vt:lpstr>
    </vt:vector>
  </TitlesOfParts>
  <Company>CBMDC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Dinsdale</dc:creator>
  <cp:lastModifiedBy>rachels</cp:lastModifiedBy>
  <cp:revision>180</cp:revision>
  <dcterms:created xsi:type="dcterms:W3CDTF">2021-08-09T08:52:03Z</dcterms:created>
  <dcterms:modified xsi:type="dcterms:W3CDTF">2021-09-21T10:07:53Z</dcterms:modified>
</cp:coreProperties>
</file>