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71" r:id="rId2"/>
    <p:sldId id="266" r:id="rId3"/>
    <p:sldId id="280" r:id="rId4"/>
    <p:sldId id="275" r:id="rId5"/>
    <p:sldId id="281" r:id="rId6"/>
    <p:sldId id="276" r:id="rId7"/>
    <p:sldId id="282" r:id="rId8"/>
    <p:sldId id="274" r:id="rId9"/>
    <p:sldId id="277" r:id="rId10"/>
    <p:sldId id="283" r:id="rId11"/>
    <p:sldId id="284" r:id="rId12"/>
    <p:sldId id="285" r:id="rId13"/>
    <p:sldId id="273" r:id="rId14"/>
    <p:sldId id="279" r:id="rId15"/>
    <p:sldId id="272" r:id="rId16"/>
  </p:sldIdLst>
  <p:sldSz cx="9144000" cy="6858000" type="screen4x3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C8C"/>
    <a:srgbClr val="F9B459"/>
    <a:srgbClr val="E29E60"/>
    <a:srgbClr val="B2DD83"/>
    <a:srgbClr val="A4D76B"/>
    <a:srgbClr val="659A2A"/>
    <a:srgbClr val="F7E9AB"/>
    <a:srgbClr val="FFD961"/>
    <a:srgbClr val="E7B17E"/>
    <a:srgbClr val="00B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4" d="100"/>
          <a:sy n="114" d="100"/>
        </p:scale>
        <p:origin x="1506" y="108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2:49.0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0,'265'12,"16"0,-230-12,98-2,0 6,166 26,-79-4,-34-6,-72-7,239-9,-191-7,-28 3,21-3,292 34,-320-16,282-9,-236-8,-12-10,7 0,234 13,-390-2,51-10,22-1,-59 11,192 3,-144 8,58 4,-71-16,113-15,-32 8,11-1,-128 5,0 3,0 2,0 1,0 2,0 2,-1 1,1 3,47 16,-66-21,0-1,0 0,1-2,-1-1,0-1,43-6,28-1,-48 7,390 3,-324 9,53 1,-57-12,81-2,261 31,-356-14,-73-12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15.2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73,'584'0,"-572"-1,0 0,0-1,-1-1,1 0,16-7,29-6,94 0,-36 6,-11 1,168 7,-131 5,222-5,332 5,-414 26,-145-11,-99-9,-22-4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18.92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24,'1376'0,"-1242"-11,-99 6,0 1,71 4,58 18,168 9,-55-40,-38 0,1122 14,-1342-3,1 1,29-8,36-3,134 13,-197-1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22.2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72,'185'-11,"-38"1,48 9,51-2,-87-16,-13 1,547 8,-420 12,132 10,27 0,-252-14,-1 8,216 35,-309-30,144 1,-126-10,64 9,70 1,-137-10,93-5,-177 0,0 0,0-1,25-10,29-7,-22 12,0 1,89-1,-57 11,115-3,-159-8,-23 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26.43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38,'232'-1,"257"3,-286 22,-138-14,76 3,147-15,-135-1,201 19,413 46,-244-41,216 2,1667-24,-2364-2,-1-1,1-3,-1-1,-1-2,70-26,51-14,-93 38,-1 3,1 4,116 4,97-8,-216 1,247-18,-263 26,-16-2,1 2,0 1,-1 2,0 1,0 2,0 1,34 12,-23-4,0-3,1-2,0-1,0-2,69 0,-81-3,62 14,-65-11,1-1,40 3,-67-9,35 2,-1-2,40-5,-64 3,-1-1,0 0,0-1,0 0,0-1,-1 0,0-1,0-1,16-10,-10 5,0 2,1 0,29-10,28-14,-58 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48.27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26,'95'-21,"33"17,164 16,10 1,107-31,-305 11,176 9,-243 3,-1 2,1 1,66 25,6 2,13-9,1-5,239 8,-329-25,-1 1,0 2,-1 1,1 2,-1 0,41 22,73 24,-127-52,0-1,0 0,0-1,0-1,0-1,1 0,-1-2,35-6,-27 2,-1 0,0-2,-1-1,0-1,38-21,-52 24,1-1,-1 0,14-16,-19 18,1 0,0 0,0 0,0 1,1 0,-1 1,1-1,1 1,-1 1,0-1,15-4,11 4,1 0,-1 2,62 5,31-1,6-24,212 22,-259 10,-67-6,1-1,0-1,1-1,-1-1,0 0,29-6,-28 3,1-1,0 0,0-1,-1-1,0-1,34-16,-45 18,1 1,0 0,0 1,0 0,1 1,-1 0,0 0,1 1,0 1,-1 0,1 0,14 3,15 3,72 22,-89-21,41 12,84 21,-133-37,1-1,0 0,-1-1,1-1,0 0,0-1,20-4,-28 3,0-1,-1 0,1-1,-1 0,0 0,0 0,0-1,10-9,-12 9,1 0,0 1,0 0,0 0,0 0,1 0,0 1,-1 0,1 1,0 0,14-3,8 4,-1 1,0 1,47 8,37 2,-53-17,-52 5,-1-1,0 1,1 0,-1 1,1-1,-1 1,0 1,1-1,-1 1,1 0,-1 1,0-1,0 1,1 0,8 6,5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51.3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51,'507'0,"-494"-1,-1-1,0 1,0-2,-1 0,1 0,13-6,-11 3,-1 2,2 0,-1 0,19-1,410 0,-256 8,-130-3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7:57.28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1 185,'32'2,"1"1,39 10,2 0,233 24,36-32,-178-8,745 3,-638-24,-8 1,-172 23,244-13,-238 5,109 7,18 0,-108-10,48-1,696 11,-407 2,-429-3,0-1,0-1,-1-1,1-2,-1 0,-1-2,1 0,23-14,-46 22,13-5,0 1,1 1,0 0,-1 1,1 0,21 0,94 5,-91 0,1-1,39-5,28-8,120 4,-91-3,-24 2,135 9,133-7,-317 0,-21 2,1 1,0 3,-1 1,50 7,191 59,-231-48,-40-13,1-1,0 0,0 0,1-1,19 1,3-2,1 2,-1 1,40 11,-47-10,1-1,0-1,53-1,0 0,-28 9,-40-8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9:24.97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1 167,'140'2,"153"-5,-281 2,0-2,0 1,0-1,-1-1,17-7,-15 5,0 1,0 1,21-4,175-28,-93 14,0 6,141-4,25 9,8 0,-165 10,131 4,-231 1,-1 1,0 1,0 1,23 11,14 3,-3-5,1-3,0-3,65 4,-79-12,-1 0,0-3,0-2,53-10,-27 4,2 4,129 6,-66 3,654-5,-776 1,1-2,0 0,-1-1,1 0,-1-1,0 0,0-1,14-8,36-12,-29 16,1 1,1 3,-1 0,39 1,-50 3,36-1,-56 2,0 0,-1 0,1 1,0 0,-1 0,1 0,-1 0,1 0,-1 1,1-1,-1 1,4 3,3 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9:40.46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76,'17'0,"15"1,0-2,0-1,51-10,-44 5,-1 2,1 2,70 3,-57 2,63-8,143-30,-217 32,-1 1,80 6,-32-1,544-2,-608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9:58.22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0 235,'27'-2,"0"-1,-1-1,44-13,4 0,15-4,-56 13,0 0,62-5,395 13,-351 11,64 1,-142-13,94-13,-71 6,0 3,102 7,-49 0,166 1,319-6,-524-5,134-29,-141 20,-71 12,0 0,23-10,-28 9,1 0,0 2,1-1,20-1,191 4,-12 2,-130-12,-52 7,51-3,1085 9,-1122 2,-1 1,56 13,-55-7,1-3,56 1,336-10,-422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2:53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54,'138'-2,"149"5,-202 8,-51-6,48 2,-33-9,82-13,-119 13,109-6,-96 8,1-1,0-1,0-2,-1 0,45-14,-45 12,0 0,0 2,0 1,1 1,-1 1,1 2,26 3,29-1,-34-4,-4 0,-1 2,1 2,46 8,-51-5,0-2,0-2,53-3,-25-1,-46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0:05.21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1 254,'141'-12,"0"0,1035 13,-1130-3,0-3,53-12,-47 8,65-5,52-9,-53 20,149-8,411-22,-622 33,-25 1,0-1,0-2,0-1,29-7,-5-1,1 2,0 2,0 3,57 2,-97 1,0 0,0-2,0 0,0 0,24-10,16-5,-31 12,-1 0,1 2,1 0,-1 1,0 2,1 0,-1 2,38 4,19 10,1-3,114 1,985-15,-702 2,-442 0,1 2,-1 2,-1 0,66 19,-68-16,-1-2,2-1,-1-1,0-2,54-4,-6 0,869 3,-919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15.0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0 142,'100'-19,"82"13,-99 5,83-11,93-2,-86 9,611-6,-170 8,-390-23,-73 5,-75 11,-32 4,50-1,246 22,-246-8,-3-4,-69-3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16.7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0 260,'2'-4,"1"1,-1 0,1 0,-1 0,1 1,0-1,0 1,0-1,1 1,-1 0,0 0,1 0,-1 1,1-1,0 1,5-1,73-14,-43 11,495-85,-481 83,51-18,-78 17,1 1,53-6,-66 11,-1 0,0-1,0 0,19-8,-18 6,0 0,0 1,29-4,299 3,-208 7,-73 3,0 2,-1 3,0 2,64 22,-106-29,88 26,-8-1,124 19,-210-47,0-1,0-1,0 0,0-1,0 0,0 0,0-2,0 1,0-1,-1-1,1 0,17-10,-29 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23.3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1 213,'138'-2,"148"5,-196 8,-53-6,52 3,276 8,-96 4,-184-14,0-4,132-13,35-1,-233 12,-1-1,1 0,0-2,-1 0,0-1,0-1,0 0,0-1,-1-2,0 1,0-2,22-15,-21 12,0 2,1 0,1 1,-1 0,1 2,37-9,-22 10,1 1,0 2,43 1,395 1,289 5,-514 5,282 5,-304-12,209-5,-420 1,0-1,0 0,-1-1,17-7,-16 6,-1 0,1 1,1 0,19-1,215 4,-37 1,-184-3,1-1,0-2,48-15,-48 11,1 2,0 2,39-4,397 7,-241 5,-194-2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25.63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97,'967'0,"-945"-1,1-1,-2-2,1 0,23-8,-22 5,1 1,0 1,33-2,-39 7,0-1,-1 0,1-1,-1-2,0 1,18-8,-11 4,0 1,0 1,0 1,36-1,104 6,-84 1,70-4,138 6,-132 19,-126-16,1-1,0-1,0-2,0-1,1-2,-1-1,44-7,-53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30.11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0,'157'11,"-59"-3,183 29,-192-21,1-4,117 0,477-15,-655 2,50-9,-50 5,47-2,110 8,-166-1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32.40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0 213,'17'-6,"0"1,0 1,1 0,-1 1,1 1,0 1,0 0,25 3,-3-2,8 1,-19-1,46-3,-66 1,-1 1,1-1,-1 0,1-1,-1 0,0 0,0-1,0 0,12-8,-6 5,0 0,0 1,1 1,0 0,0 1,0 1,0 0,1 1,17 0,-9-1,119-9,48-6,216-9,-283 25,200-30,-283 26,0 2,1 1,50 4,123 21,-21-2,688 11,-845-30,217 23,-184-13,1-4,0-2,84-6,-140-2,0 0,-1 0,27-11,-27 8,1 1,0 1,24-4,15 5,-31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2:59.8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96,'82'1,"93"-3,-163 0,-1 0,1-1,0-1,20-9,28-8,15 1,-53 13,1 1,0 0,0 2,35-2,-52 5,1 1,0 0,-1 0,1 1,-1 0,1 0,-1 0,1 1,-1 0,0 0,1 1,-1 0,0 0,-1 0,1 1,-1-1,1 1,-1 1,0-1,-1 1,9 9,-8-8,0 0,1-1,0 0,0 0,0-1,0 0,1 0,0 0,0 0,0-1,0-1,0 1,1-1,-1 0,1-1,0 0,13 1,-7-2,0-1,0 0,-1-1,1-1,-1 0,1 0,-1-1,0-1,16-8,-14 6,0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3:03.87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1 114,'43'2,"1"3,59 12,32 5,340 3,-382-24,88-3,-43-22,-89 16,-37 5,1 1,0 0,0 1,0 0,0 1,25 3,33 8,-49-8,1 0,-1 1,1 2,-2 0,1 1,30 15,-40-17,-1 0,1-1,1 0,-1-1,0 0,1-1,0-1,17 1,-10-2,0-1,0 0,0-2,32-7,10-18,-53 23,0 0,0 0,0 1,1 1,0-1,14-1,59-1,-67 6,0-1,1 0,-1-1,0-1,0 0,0-1,24-10,4-6,1 2,0 2,1 2,1 2,0 2,1 2,57-2,-36 8,212-14,-260 14,0 1,0 1,0 1,0 1,33 7,-11 3,65 26,-39-15,1-3,78 11,-103-22,207 45,-209-47,0-3,0-1,84-6,-25 0,417 25,-489-20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3:08.76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1 116,'1730'0,"-1713"-1,1-1,-1-1,0 0,0-1,0-1,-1-1,0 0,19-10,34-13,-40 21,1 1,0 2,0 1,46-1,6-1,-4 0,148 8,75 30,-189-25,-80-6,-1 0,1 3,47 10,398 102,-255-57,-190-51,0-2,0-1,1-2,-1-1,38-3,-27 1,0 1,50 9,107 13,-151-12,0-3,0-2,0-2,1-2,-1-2,81-12,-68 4,-1 3,1 2,63 6,-19 0,45-6,142 7,-274-3,-2 1,1 0,0-1,0-2,-1 1,1-2,22-5,-12 1,-1 1,1 1,0 1,0 2,38 3,137 27,-185-25,0 0,1-2,-1 0,1-1,-1 0,1-2,-1 0,0-1,26-7,-30 6,1 1,-1 0,20 0,-26 3,0-1,0-1,0 1,0-1,0 0,0-1,0 0,-1 0,1-1,0 0,-1 0,0-1,13-8,-13 7,-1-1,0 0,0 0,0 0,0 0,-1-1,0 0,-1 0,0-1,0 1,3-9,-2-2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3:00.5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26,'133'-19,"348"13,-297 7,-126 1,0 2,0 3,-1 3,96 28,-129-33,1 0,0-2,-1-2,1 0,32-3,50 3,207 32,-174-19,27 5,-131-12,1-1,-1-2,1-1,0-2,-1-1,1-2,47-9,-36 4,0 2,1 2,85 6,-32 0,-68-3,-2 1,0-1,0-1,0-2,0-1,0-1,41-13,-45 11,1 1,0 1,0 2,1 1,-1 1,53 5,0-1,458-25,190-27,-436 51,-265-2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4:39.60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0 142,'118'-14,"42"9,-1 8,0 6,0 7,173 41,-213-31,115 21,-181-42,1-3,82-6,-93 2,4-3,88-20,6-1,-117 23,316-47,-278 37,24-4,110-37,-169 47,-1 2,1 0,1 2,-1 1,0 1,46 5,0-2,1581-2,-1600-2,57-11,-29 3,57-11,-86 11,104-5,-112 15,667 15,-234-5,-338-10,-104 1,45 9,22 1,-35-10,118-15,-47 3,198 10,-149 4,-85-4,-2-1,116 14,150 38,-175-30,291-6,-447-14,-4-2,51-8,-50 4,48-1,-41 7,308-13,-295 12,0 2,1 3,-1 1,0 3,54 16,-18-5,15 2,137 23,-196-38,0-2,1-2,60-6,156-31,-237 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4:49.91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93,'34'-1,"50"-9,-49 4,46 0,-57 4,47-8,22-2,172-6,-112 5,507-1,-561 14,-48 3,75 13,-6-1,-41-8,453 23,-435-20,-45-3,-22-5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4:52.41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0 190,'5'-1,"-1"-1,0 0,1 1,-1-1,0-1,0 1,0-1,-1 1,5-5,2 0,10-7,16-11,57-31,-80 50,0 0,1 0,-1 2,1 0,1 0,-1 1,0 1,22-1,13 3,85-12,-85 6,0 3,0 2,0 2,0 2,60 12,-77-13,0 0,0-2,1-2,52-9,-51 7,-2-1,0 3,1 0,0 2,-1 2,1 0,46 12,-52-9,0-1,39 1,7 0,256 9,-292-14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4:57.08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96,'15'0,"-1"2,0 0,16 5,35 4,-39-11,0-1,45-8,-48 5,0 1,-1 1,1 1,24 2,79 18,-74-9,-1-3,68 0,-3-7,-11 1,126-17,7-23,-149 21,96-5,-150 19,54-15,-60 12,1 1,53-4,249 11,-298 1,0 2,-1 1,53 16,-40-10,102 38,-102-37,-28-6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5:07.1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2353 1,'-28'2,"0"1,0 1,1 2,-44 14,38-10,0-1,-50 6,43-10,-46 13,56-10,0-2,-1-1,-42 1,-65-8,-130 4,184 8,47-4,-49 1,-269-10,-222 6,417 14,134-13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5:23.50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0 211,'351'-19,"-125"3,305-25,-24 1,361 15,-152-2,-335 7,-247 9,46 0,374 34,-116 0,-308-21,226 35,-246-21,2-6,118-3,-146-5,253 27,-45-1,112-32,-232-2,173 16,162 2,-345-13,354-12,46 1,-405 1,-16-1,-83 12,-1 3,76 13,-129-15,1 0,-1 0,1 0,-1 0,0 1,0 0,0 0,0 0,0 1,0-1,-1 1,1 0,5 6,3 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07:36.5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3:03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52,'255'8,"319"53,-369-42,322-12,-295-9,599 20,-135 2,514-9,-756-13,-431 1,1 0,-1-2,0 0,0-2,0 0,24-11,-1-2,79-46,-110 57,0 1,0 1,1 1,-1 0,1 0,0 2,24-1,32-6,12-5,0 5,146 1,173 31,-133-4,151-9,-374-10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3:05.4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49,'815'-19,"-752"17,137-11,75 0,449 13,-701 2,-1 0,1 2,41 11,36 6,8-14,115-8,-78-2,-95 0,-1-1,53-13,-49 7,74-3,-91 12,-7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5:05.4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5:20.3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70,'870'0,"-827"-2,1-3,69-15,-33 5,-31 9,0 3,75 4,36-2,627-18,-732 19,122 12,1 0,-121-9,1 3,82 19,-72-12,111 26,-92-17,119 12,-134-18,-56-14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5:24.29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1,'64'3,"1"3,89 21,40 5,-132-26,114 28,-151-29,-1-2,1 0,0-1,32-2,-28-1,0 2,52 8,-32-2,-1-2,60-2,-2 1,222 9,136 12,529 21,-545-61,-315 12,235 24,-146-3,368-13,-316-8,-236 3,8 1,0-2,1-2,65-13,-59 6,66-3,-78 10,-1-1,1-3,75-22,-12-7,113-23,-201 57,-1 2,1 0,-1 0,1 2,-1 0,0 0,1 1,20 8,27 5,26 8,-67-17,0 0,0-2,0-1,25 3,-34-6,-1 0,1-1,0 0,0-1,-1 0,1-1,-1 0,1-1,-1 0,0-1,13-6,-7 2,1 1,0 1,1 1,-1 0,1 2,33-3,-23 3,54-12,-57 9,1 2,0 1,-1 0,44 4,-40-1,0 0,0-2,41-8,-51 6,1 2,39-2,-41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2:56:03.20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0 177,'1'-1,"-1"0,0 0,1 0,-1 0,1 0,-1 0,1 0,0 0,0 0,-1 1,1-1,0 0,0 0,0 1,0-1,-1 0,1 1,0-1,0 1,1-1,-1 1,0 0,0-1,0 1,0 0,0 0,2 0,36-5,-35 5,261 0,9-1,-130-22,-102 14,76-5,53 2,47 0,-86 11,325 3,-212 21,51 1,352-23,-310-2,-304-2,0 0,-1-2,62-18,-53 12,67-8,103 8,290 21,-314-2,-69-4,1 5,179 38,-242-37,0-3,1-2,-1-3,61-5,-7 1,78-9,-17-1,-122 11,567 3,-555 4,-1 2,77 22,-106-23,52 14,136 25,177 38,-385-82,1-1,-1 0,0-1,1-1,-1 1,0-2,20-4,23-2,167 5,-29 2,-179-1,-1 0,1-1,-1 0,0-1,0-1,-1 0,1-1,22-13,20-10,-33 21,1 0,1 2,40-6,-7 2,100-21,161-40,-247 53,-41 11,-1-1,51-21,-63 24,1 0,0 1,-1 1,1 1,0 0,1 1,-1 1,25 3,-22-2,24 4,0 2,0 1,51 18,21 4,-72-21,-1 2,70 28,-77-27,0-1,0-2,1-2,0-1,48 0,190-2,-151-6,-112 2,0-2,0 1,0-2,0 1,0-2,-1 0,1 0,19-11,-11 4,-1-1,-1-1,0-1,18-17,-4 5,12-11,-34 26,-1 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72D5BB0-F419-4FAB-9B31-B09D23391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D35A7F-16D9-4DAD-B253-3D9687D05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97" y="6276975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794D2AB7-043D-4DE2-BB46-7A1AA0A00E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6" y="5127499"/>
            <a:ext cx="807307" cy="5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F4C4B11A-8374-4E1C-A11E-71C9F89E3734}"/>
              </a:ext>
            </a:extLst>
          </p:cNvPr>
          <p:cNvSpPr/>
          <p:nvPr userDrawn="1"/>
        </p:nvSpPr>
        <p:spPr bwMode="auto">
          <a:xfrm>
            <a:off x="503237" y="503123"/>
            <a:ext cx="8137525" cy="5851753"/>
          </a:xfrm>
          <a:prstGeom prst="roundRect">
            <a:avLst>
              <a:gd name="adj" fmla="val 6409"/>
            </a:avLst>
          </a:prstGeom>
          <a:solidFill>
            <a:srgbClr val="FFFFFF">
              <a:alpha val="89804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61962" y="450056"/>
            <a:ext cx="8220075" cy="535565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ABF517A-06EF-4334-B370-9A54D7F61A92}"/>
              </a:ext>
            </a:extLst>
          </p:cNvPr>
          <p:cNvSpPr/>
          <p:nvPr userDrawn="1"/>
        </p:nvSpPr>
        <p:spPr bwMode="auto">
          <a:xfrm>
            <a:off x="461961" y="5972403"/>
            <a:ext cx="8220075" cy="471714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72D5BB0-F419-4FAB-9B31-B09D23391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D35A7F-16D9-4DAD-B253-3D9687D05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97" y="6276975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3D9880B8-A883-4B67-9C16-841588B31A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6" y="3191607"/>
            <a:ext cx="807307" cy="5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EE22973-89D0-4172-899A-FC55A5CD7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B9B5F38-AA57-47F0-A4E2-428FEF628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6276975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40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1" name="Picture 20" descr="Shape, arrow&#10;&#10;Description automatically generated">
            <a:extLst>
              <a:ext uri="{FF2B5EF4-FFF2-40B4-BE49-F238E27FC236}">
                <a16:creationId xmlns:a16="http://schemas.microsoft.com/office/drawing/2014/main" id="{19D02385-BA7B-4979-87EE-4E290DCFA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BBC33-E499-4691-9FA8-D9DF5413144B}"/>
              </a:ext>
            </a:extLst>
          </p:cNvPr>
          <p:cNvSpPr txBox="1"/>
          <p:nvPr userDrawn="1"/>
        </p:nvSpPr>
        <p:spPr>
          <a:xfrm>
            <a:off x="8447902" y="6642556"/>
            <a:ext cx="1392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8C8C8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3" r:id="rId3"/>
    <p:sldLayoutId id="2147483678" r:id="rId4"/>
    <p:sldLayoutId id="2147483677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.uk/resources/2014-curriculum-history-resources/new-curriculum-ks2-history/ks2-history-britains-settlement-by-anglo-saxons-and-scot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11" Type="http://schemas.microsoft.com/office/2007/relationships/hdphoto" Target="../media/hdphoto1.wdp"/><Relationship Id="rId5" Type="http://schemas.openxmlformats.org/officeDocument/2006/relationships/image" Target="../media/image58.png"/><Relationship Id="rId10" Type="http://schemas.openxmlformats.org/officeDocument/2006/relationships/image" Target="../media/image10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7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11.png"/><Relationship Id="rId5" Type="http://schemas.openxmlformats.org/officeDocument/2006/relationships/image" Target="../media/image64.png"/><Relationship Id="rId10" Type="http://schemas.microsoft.com/office/2007/relationships/hdphoto" Target="../media/hdphoto1.wdp"/><Relationship Id="rId4" Type="http://schemas.openxmlformats.org/officeDocument/2006/relationships/image" Target="../media/image63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0.pn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12" Type="http://schemas.openxmlformats.org/officeDocument/2006/relationships/customXml" Target="../ink/ink3.xml"/><Relationship Id="rId17" Type="http://schemas.openxmlformats.org/officeDocument/2006/relationships/image" Target="../media/image16.png"/><Relationship Id="rId2" Type="http://schemas.openxmlformats.org/officeDocument/2006/relationships/image" Target="../media/image8.pn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9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10.png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9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11" Type="http://schemas.openxmlformats.org/officeDocument/2006/relationships/customXml" Target="../ink/ink8.xml"/><Relationship Id="rId24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customXml" Target="../ink/ink12.xml"/><Relationship Id="rId4" Type="http://schemas.microsoft.com/office/2007/relationships/hdphoto" Target="../media/hdphoto1.wdp"/><Relationship Id="rId9" Type="http://schemas.openxmlformats.org/officeDocument/2006/relationships/customXml" Target="../ink/ink7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11.png"/><Relationship Id="rId21" Type="http://schemas.openxmlformats.org/officeDocument/2006/relationships/image" Target="../media/image35.png"/><Relationship Id="rId7" Type="http://schemas.microsoft.com/office/2007/relationships/hdphoto" Target="../media/hdphoto1.wdp"/><Relationship Id="rId12" Type="http://schemas.openxmlformats.org/officeDocument/2006/relationships/customXml" Target="../ink/ink19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2" Type="http://schemas.openxmlformats.org/officeDocument/2006/relationships/image" Target="../media/image9.png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34.png"/><Relationship Id="rId31" Type="http://schemas.openxmlformats.org/officeDocument/2006/relationships/image" Target="../media/image40.png"/><Relationship Id="rId4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9" Type="http://schemas.openxmlformats.org/officeDocument/2006/relationships/image" Target="../media/image29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38.png"/><Relationship Id="rId30" Type="http://schemas.openxmlformats.org/officeDocument/2006/relationships/customXml" Target="../ink/ink28.xml"/><Relationship Id="rId8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33.xml"/><Relationship Id="rId1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customXml" Target="../ink/ink30.xml"/><Relationship Id="rId12" Type="http://schemas.openxmlformats.org/officeDocument/2006/relationships/image" Target="../media/image44.png"/><Relationship Id="rId17" Type="http://schemas.openxmlformats.org/officeDocument/2006/relationships/customXml" Target="../ink/ink35.xml"/><Relationship Id="rId2" Type="http://schemas.openxmlformats.org/officeDocument/2006/relationships/image" Target="../media/image9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11" Type="http://schemas.openxmlformats.org/officeDocument/2006/relationships/customXml" Target="../ink/ink32.xml"/><Relationship Id="rId5" Type="http://schemas.openxmlformats.org/officeDocument/2006/relationships/image" Target="../media/image11.png"/><Relationship Id="rId15" Type="http://schemas.openxmlformats.org/officeDocument/2006/relationships/customXml" Target="../ink/ink34.xml"/><Relationship Id="rId10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customXml" Target="../ink/ink31.xml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2014-curriculum-history-resources/new-curriculum-ks2-history/ks2-history-britains-settlement-by-anglo-saxons-and-scots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11.png"/><Relationship Id="rId10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BA4E2-778D-411D-8B18-21C02EDF7F40}"/>
              </a:ext>
            </a:extLst>
          </p:cNvPr>
          <p:cNvSpPr txBox="1"/>
          <p:nvPr/>
        </p:nvSpPr>
        <p:spPr>
          <a:xfrm>
            <a:off x="1600200" y="769422"/>
            <a:ext cx="621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ln w="50800" cap="rnd">
                  <a:noFill/>
                  <a:beve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Anglo-Saxon</a:t>
            </a:r>
            <a:r>
              <a:rPr lang="en-GB" b="1" dirty="0">
                <a:ln w="50800" cap="rnd">
                  <a:noFill/>
                  <a:beve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E31DC-4043-4913-88B8-664544A04C9E}"/>
              </a:ext>
            </a:extLst>
          </p:cNvPr>
          <p:cNvSpPr txBox="1"/>
          <p:nvPr/>
        </p:nvSpPr>
        <p:spPr>
          <a:xfrm>
            <a:off x="1600200" y="1800761"/>
            <a:ext cx="621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ln w="285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Artefacts</a:t>
            </a:r>
            <a:endParaRPr lang="en-GB" b="1" dirty="0">
              <a:ln w="285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A picture containing indoor, teddy, bear, small&#10;&#10;Description automatically generated">
            <a:extLst>
              <a:ext uri="{FF2B5EF4-FFF2-40B4-BE49-F238E27FC236}">
                <a16:creationId xmlns:a16="http://schemas.microsoft.com/office/drawing/2014/main" id="{C8596AC7-45C9-4FBE-9CD0-0C1DAAC03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4"/>
          <a:stretch/>
        </p:blipFill>
        <p:spPr>
          <a:xfrm>
            <a:off x="5275865" y="4585266"/>
            <a:ext cx="2534635" cy="2272734"/>
          </a:xfrm>
          <a:prstGeom prst="rect">
            <a:avLst/>
          </a:prstGeom>
        </p:spPr>
      </p:pic>
      <p:pic>
        <p:nvPicPr>
          <p:cNvPr id="10" name="Picture 9" descr="A picture containing person, holding, large, hanging&#10;&#10;Description automatically generated">
            <a:extLst>
              <a:ext uri="{FF2B5EF4-FFF2-40B4-BE49-F238E27FC236}">
                <a16:creationId xmlns:a16="http://schemas.microsoft.com/office/drawing/2014/main" id="{84D4FB77-7EC8-4137-9FCB-2E1A5EEC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5"/>
          <a:stretch/>
        </p:blipFill>
        <p:spPr>
          <a:xfrm>
            <a:off x="1034374" y="3545939"/>
            <a:ext cx="3348969" cy="3312061"/>
          </a:xfrm>
          <a:prstGeom prst="rect">
            <a:avLst/>
          </a:prstGeom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D9FA63CA-8808-4054-AD85-366F99C37356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2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433C7D-A59F-4697-A930-4AF9982F51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39" y="559628"/>
            <a:ext cx="2390492" cy="2458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A22277-3A93-4323-8FBC-C2E2B24F72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66" y="3093143"/>
            <a:ext cx="2390493" cy="2299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703355-DD9E-4D48-B6DA-4E6874FAFCF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9680" r="8316" b="9213"/>
          <a:stretch/>
        </p:blipFill>
        <p:spPr bwMode="auto">
          <a:xfrm>
            <a:off x="3681057" y="3005579"/>
            <a:ext cx="2549380" cy="2493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456366-CC2A-4A73-9153-FB30110C0F3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46" y="524813"/>
            <a:ext cx="2390493" cy="2493355"/>
          </a:xfrm>
          <a:prstGeom prst="rect">
            <a:avLst/>
          </a:prstGeom>
        </p:spPr>
      </p:pic>
      <p:pic>
        <p:nvPicPr>
          <p:cNvPr id="20" name="Picture 19" descr="The Fuller Brooch">
            <a:extLst>
              <a:ext uri="{FF2B5EF4-FFF2-40B4-BE49-F238E27FC236}">
                <a16:creationId xmlns:a16="http://schemas.microsoft.com/office/drawing/2014/main" id="{5EB404EB-AE84-4596-A370-53FBEECEB03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6" y="560657"/>
            <a:ext cx="2610236" cy="265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16DFFD-E3F0-4466-87BE-B2F0ECAB812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37" y="3018168"/>
            <a:ext cx="2184051" cy="2315377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FC7F5-FEB9-4429-BA9A-1A5A23BA6F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8" y="598789"/>
            <a:ext cx="2494915" cy="2449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15A63-1B6D-4CF9-BC7D-AA1DD0203A6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62" y="651155"/>
            <a:ext cx="2411730" cy="2596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138A01-38F1-4E45-A38A-CC20CE08A42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" y="3256590"/>
            <a:ext cx="2320925" cy="22971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D22B3D-0A22-47C8-A959-2EC49E73D93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01" y="3246120"/>
            <a:ext cx="2519407" cy="24741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25022E-063B-41E0-9410-327EEFAC01A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22" y="1215708"/>
            <a:ext cx="2311400" cy="4060825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3F67D-BE0D-47DD-877F-3D3C34E213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826" y="1423242"/>
            <a:ext cx="6590347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1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77C3E-5894-4771-92FA-F22CDEDBA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87415" y="3293909"/>
            <a:ext cx="6950042" cy="2310584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3EF768-4A56-44E8-9F52-2E6DD6DFA4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975"/>
          <a:stretch/>
        </p:blipFill>
        <p:spPr>
          <a:xfrm>
            <a:off x="1649769" y="1084429"/>
            <a:ext cx="2162175" cy="20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AF099A-E993-48F4-8BB1-CFE5E8E879D3}"/>
              </a:ext>
            </a:extLst>
          </p:cNvPr>
          <p:cNvSpPr txBox="1">
            <a:spLocks/>
          </p:cNvSpPr>
          <p:nvPr/>
        </p:nvSpPr>
        <p:spPr>
          <a:xfrm>
            <a:off x="827880" y="6040550"/>
            <a:ext cx="7488237" cy="32226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Photo courtesy of </a:t>
            </a:r>
            <a:r>
              <a:rPr lang="en-GB" sz="1400" dirty="0" err="1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electropod</a:t>
            </a: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(@flickr.com) - granted under creative commons licence - attribution</a:t>
            </a:r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52388A-747C-44BC-BAAB-95ADEF3CB738}"/>
              </a:ext>
            </a:extLst>
          </p:cNvPr>
          <p:cNvSpPr txBox="1"/>
          <p:nvPr/>
        </p:nvSpPr>
        <p:spPr>
          <a:xfrm>
            <a:off x="2119082" y="4698933"/>
            <a:ext cx="490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Design</a:t>
            </a:r>
          </a:p>
        </p:txBody>
      </p:sp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46" y="1196233"/>
            <a:ext cx="2533650" cy="197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249" y="2736783"/>
            <a:ext cx="24479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09B6B4F8-0400-48B2-BB3C-DF9B2F7F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914"/>
          <a:stretch/>
        </p:blipFill>
        <p:spPr>
          <a:xfrm>
            <a:off x="3199491" y="3857798"/>
            <a:ext cx="2745015" cy="3000202"/>
          </a:xfrm>
          <a:prstGeom prst="rect">
            <a:avLst/>
          </a:prstGeom>
        </p:spPr>
      </p:pic>
      <p:pic>
        <p:nvPicPr>
          <p:cNvPr id="5" name="Picture 4" descr="A picture containing person, holding, large, hanging&#10;&#10;Description automatically generated">
            <a:extLst>
              <a:ext uri="{FF2B5EF4-FFF2-40B4-BE49-F238E27FC236}">
                <a16:creationId xmlns:a16="http://schemas.microsoft.com/office/drawing/2014/main" id="{54C7926C-56AC-462D-9F31-5047F58B3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7"/>
          <a:stretch/>
        </p:blipFill>
        <p:spPr>
          <a:xfrm>
            <a:off x="5473215" y="2524900"/>
            <a:ext cx="3348969" cy="4333100"/>
          </a:xfrm>
          <a:prstGeom prst="rect">
            <a:avLst/>
          </a:prstGeom>
        </p:spPr>
      </p:pic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6973E217-374E-4EDF-9F84-A298148B2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7"/>
          <a:stretch/>
        </p:blipFill>
        <p:spPr>
          <a:xfrm>
            <a:off x="464230" y="3246400"/>
            <a:ext cx="3435156" cy="3611600"/>
          </a:xfrm>
          <a:prstGeom prst="rect">
            <a:avLst/>
          </a:prstGeom>
        </p:spPr>
      </p:pic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F5978DDB-C26C-4DA8-A664-7EE7133F47FC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3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71897"/>
            <a:ext cx="7277100" cy="3962400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8085013" y="147976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-173854" y="3735344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7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8946B-1FDE-4BA1-8732-30B8046F4A3F}"/>
                  </a:ext>
                </a:extLst>
              </p14:cNvPr>
              <p14:cNvContentPartPr/>
              <p14:nvPr/>
            </p14:nvContentPartPr>
            <p14:xfrm>
              <a:off x="1165683" y="3195918"/>
              <a:ext cx="2980440" cy="75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8946B-1FDE-4BA1-8732-30B8046F4A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1683" y="3087918"/>
                <a:ext cx="30880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1B002C-803B-489D-81A5-D71E8D03CF87}"/>
                  </a:ext>
                </a:extLst>
              </p14:cNvPr>
              <p14:cNvContentPartPr/>
              <p14:nvPr/>
            </p14:nvContentPartPr>
            <p14:xfrm>
              <a:off x="1132203" y="3495438"/>
              <a:ext cx="721080" cy="2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1B002C-803B-489D-81A5-D71E8D03CF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8203" y="3387438"/>
                <a:ext cx="8287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05D0A9-4103-483A-AD50-E1576CFDD5B9}"/>
                  </a:ext>
                </a:extLst>
              </p14:cNvPr>
              <p14:cNvContentPartPr/>
              <p14:nvPr/>
            </p14:nvContentPartPr>
            <p14:xfrm>
              <a:off x="2029683" y="3488958"/>
              <a:ext cx="1815120" cy="59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05D0A9-4103-483A-AD50-E1576CFDD5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683" y="3381318"/>
                <a:ext cx="19227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080890-A555-4209-B9D1-B820BAA57889}"/>
                  </a:ext>
                </a:extLst>
              </p14:cNvPr>
              <p14:cNvContentPartPr/>
              <p14:nvPr/>
            </p14:nvContentPartPr>
            <p14:xfrm>
              <a:off x="1174323" y="3739518"/>
              <a:ext cx="2556000" cy="69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080890-A555-4209-B9D1-B820BAA578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0323" y="3631878"/>
                <a:ext cx="26636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4486AC4-7F5F-4DF6-B38B-4F865D758933}"/>
                  </a:ext>
                </a:extLst>
              </p14:cNvPr>
              <p14:cNvContentPartPr/>
              <p14:nvPr/>
            </p14:nvContentPartPr>
            <p14:xfrm>
              <a:off x="1098723" y="4050918"/>
              <a:ext cx="1163880" cy="19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4486AC4-7F5F-4DF6-B38B-4F865D7589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5083" y="3943278"/>
                <a:ext cx="127152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5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8085013" y="147976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-173854" y="3735344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01750-4FD5-4DB1-AE83-1ED023F19A5B}"/>
              </a:ext>
            </a:extLst>
          </p:cNvPr>
          <p:cNvSpPr txBox="1"/>
          <p:nvPr/>
        </p:nvSpPr>
        <p:spPr>
          <a:xfrm>
            <a:off x="1582767" y="1041854"/>
            <a:ext cx="607306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•</a:t>
            </a:r>
            <a:r>
              <a:rPr lang="en-GB" dirty="0">
                <a:highlight>
                  <a:srgbClr val="FFFF00"/>
                </a:highlight>
              </a:rPr>
              <a:t>Much Anglo-Saxon art and jewellery was influenced by people from central Europe, in what is now Germany</a:t>
            </a:r>
            <a:r>
              <a:rPr lang="en-GB" dirty="0"/>
              <a:t>. The 7th and 8th centuries are considered to be the most productive periods for Anglo-Saxon art and design.</a:t>
            </a:r>
          </a:p>
          <a:p>
            <a:endParaRPr lang="en-GB" dirty="0"/>
          </a:p>
          <a:p>
            <a:r>
              <a:rPr lang="en-GB" dirty="0"/>
              <a:t>•</a:t>
            </a:r>
            <a:r>
              <a:rPr lang="en-GB" dirty="0">
                <a:highlight>
                  <a:srgbClr val="FFFF00"/>
                </a:highlight>
              </a:rPr>
              <a:t>Anglo-Saxon jewellery used a lot of gold</a:t>
            </a:r>
            <a:r>
              <a:rPr lang="en-GB" dirty="0"/>
              <a:t> – more for its high cost and status than its appearance. </a:t>
            </a:r>
            <a:r>
              <a:rPr lang="en-GB" dirty="0">
                <a:highlight>
                  <a:srgbClr val="FFFF00"/>
                </a:highlight>
              </a:rPr>
              <a:t>Goldsmiths were highly respected and were given freedom to move around the Anglo-Saxon kingdoms.</a:t>
            </a:r>
          </a:p>
          <a:p>
            <a:endParaRPr lang="en-GB" dirty="0"/>
          </a:p>
          <a:p>
            <a:r>
              <a:rPr lang="en-GB" dirty="0"/>
              <a:t>•</a:t>
            </a:r>
            <a:r>
              <a:rPr lang="en-GB" dirty="0">
                <a:highlight>
                  <a:srgbClr val="FFFF00"/>
                </a:highlight>
              </a:rPr>
              <a:t>Anglo-Saxon jewellery, </a:t>
            </a:r>
            <a:r>
              <a:rPr lang="en-GB" dirty="0"/>
              <a:t>especially metalwork, </a:t>
            </a:r>
            <a:r>
              <a:rPr lang="en-GB" dirty="0">
                <a:highlight>
                  <a:srgbClr val="FFFF00"/>
                </a:highlight>
              </a:rPr>
              <a:t>was admired as far away as Italy.</a:t>
            </a:r>
            <a:r>
              <a:rPr lang="en-GB" dirty="0"/>
              <a:t> Saxon goldsmiths worked on decorations for St. Peter’s church in Rome, although few pieces have survived.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80A87D-15CF-42C1-B6DB-307308D443BF}"/>
                  </a:ext>
                </a:extLst>
              </p14:cNvPr>
              <p14:cNvContentPartPr/>
              <p14:nvPr/>
            </p14:nvContentPartPr>
            <p14:xfrm>
              <a:off x="2583723" y="133327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80A87D-15CF-42C1-B6DB-307308D443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723" y="122563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E3F96-88AF-4D48-9399-2DC2E5F1FC6C}"/>
                  </a:ext>
                </a:extLst>
              </p14:cNvPr>
              <p14:cNvContentPartPr/>
              <p14:nvPr/>
            </p14:nvContentPartPr>
            <p14:xfrm>
              <a:off x="5981043" y="1191078"/>
              <a:ext cx="1300680" cy="6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E3F96-88AF-4D48-9399-2DC2E5F1FC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7043" y="1083078"/>
                <a:ext cx="14083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4F0844-F9D9-420F-A74E-F42B361F63C6}"/>
                  </a:ext>
                </a:extLst>
              </p14:cNvPr>
              <p14:cNvContentPartPr/>
              <p14:nvPr/>
            </p14:nvContentPartPr>
            <p14:xfrm>
              <a:off x="1685883" y="1501398"/>
              <a:ext cx="2708640" cy="9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4F0844-F9D9-420F-A74E-F42B361F63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2243" y="1393758"/>
                <a:ext cx="2816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0A5E4D-B537-495F-AEAA-C1508682AE84}"/>
                  </a:ext>
                </a:extLst>
              </p14:cNvPr>
              <p14:cNvContentPartPr/>
              <p14:nvPr/>
            </p14:nvContentPartPr>
            <p14:xfrm>
              <a:off x="1769763" y="2536758"/>
              <a:ext cx="4004640" cy="12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0A5E4D-B537-495F-AEAA-C1508682AE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5763" y="2428758"/>
                <a:ext cx="41122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7B43A9-0EA8-4387-99EC-BB601BD8CD25}"/>
                  </a:ext>
                </a:extLst>
              </p14:cNvPr>
              <p14:cNvContentPartPr/>
              <p14:nvPr/>
            </p14:nvContentPartPr>
            <p14:xfrm>
              <a:off x="5964123" y="2834118"/>
              <a:ext cx="1093680" cy="2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7B43A9-0EA8-4387-99EC-BB601BD8CD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0123" y="2726118"/>
                <a:ext cx="12013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693570-5A0E-45BD-86FD-4B40502F4277}"/>
                  </a:ext>
                </a:extLst>
              </p14:cNvPr>
              <p14:cNvContentPartPr/>
              <p14:nvPr/>
            </p14:nvContentPartPr>
            <p14:xfrm>
              <a:off x="2230923" y="3170718"/>
              <a:ext cx="1610640" cy="1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693570-5A0E-45BD-86FD-4B40502F42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283" y="3062718"/>
                <a:ext cx="17182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274249-48FA-42C8-8CD3-564BB95C1048}"/>
                  </a:ext>
                </a:extLst>
              </p14:cNvPr>
              <p14:cNvContentPartPr/>
              <p14:nvPr/>
            </p14:nvContentPartPr>
            <p14:xfrm>
              <a:off x="5033163" y="3128238"/>
              <a:ext cx="1974960" cy="43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274249-48FA-42C8-8CD3-564BB95C104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9523" y="3020238"/>
                <a:ext cx="2082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094558-B601-428A-83E7-A8DA1878EEBA}"/>
                  </a:ext>
                </a:extLst>
              </p14:cNvPr>
              <p14:cNvContentPartPr/>
              <p14:nvPr/>
            </p14:nvContentPartPr>
            <p14:xfrm>
              <a:off x="1811883" y="3459078"/>
              <a:ext cx="3358080" cy="73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094558-B601-428A-83E7-A8DA1878EE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57883" y="3351438"/>
                <a:ext cx="3465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2FF4A3-9497-4D1D-B8FF-C3F4EF7C8565}"/>
                  </a:ext>
                </a:extLst>
              </p14:cNvPr>
              <p14:cNvContentPartPr/>
              <p14:nvPr/>
            </p14:nvContentPartPr>
            <p14:xfrm>
              <a:off x="1786323" y="4025718"/>
              <a:ext cx="2163600" cy="112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2FF4A3-9497-4D1D-B8FF-C3F4EF7C856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32683" y="3918078"/>
                <a:ext cx="22712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56DAFB-ACFC-4D1B-BC93-DCD226D99DDA}"/>
                  </a:ext>
                </a:extLst>
              </p14:cNvPr>
              <p14:cNvContentPartPr/>
              <p14:nvPr/>
            </p14:nvContentPartPr>
            <p14:xfrm>
              <a:off x="6417363" y="4016718"/>
              <a:ext cx="497160" cy="18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56DAFB-ACFC-4D1B-BC93-DCD226D99D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3363" y="3909078"/>
                <a:ext cx="6048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B83AA9B-3707-453A-8C94-2BD00B4EA927}"/>
                  </a:ext>
                </a:extLst>
              </p14:cNvPr>
              <p14:cNvContentPartPr/>
              <p14:nvPr/>
            </p14:nvContentPartPr>
            <p14:xfrm>
              <a:off x="1685883" y="4261878"/>
              <a:ext cx="2937600" cy="92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B83AA9B-3707-453A-8C94-2BD00B4EA9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32243" y="4154238"/>
                <a:ext cx="3045240" cy="3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45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-173854" y="3735344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81" y="134224"/>
            <a:ext cx="8873409" cy="476886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8085013" y="1479767"/>
            <a:ext cx="904316" cy="10016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26F487-ABDB-4D91-BBD0-9950E22A37BE}"/>
                  </a:ext>
                </a:extLst>
              </p14:cNvPr>
              <p14:cNvContentPartPr/>
              <p14:nvPr/>
            </p14:nvContentPartPr>
            <p14:xfrm>
              <a:off x="1643763" y="1315638"/>
              <a:ext cx="1744920" cy="6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26F487-ABDB-4D91-BBD0-9950E22A37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0123" y="1207998"/>
                <a:ext cx="18525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677DAD-526C-457E-9AE4-F6F675C3916C}"/>
                  </a:ext>
                </a:extLst>
              </p14:cNvPr>
              <p14:cNvContentPartPr/>
              <p14:nvPr/>
            </p14:nvContentPartPr>
            <p14:xfrm>
              <a:off x="3389043" y="1348398"/>
              <a:ext cx="645120" cy="2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677DAD-526C-457E-9AE4-F6F675C391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5043" y="1240398"/>
                <a:ext cx="7527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633B3A-4EB5-47C4-8D89-D6AEA91A9E7E}"/>
                  </a:ext>
                </a:extLst>
              </p14:cNvPr>
              <p14:cNvContentPartPr/>
              <p14:nvPr/>
            </p14:nvContentPartPr>
            <p14:xfrm>
              <a:off x="1224363" y="1567998"/>
              <a:ext cx="2239920" cy="84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633B3A-4EB5-47C4-8D89-D6AEA91A9E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0363" y="1459998"/>
                <a:ext cx="23475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42989C-5F72-47CB-89CD-FF800E17303B}"/>
                  </a:ext>
                </a:extLst>
              </p14:cNvPr>
              <p14:cNvContentPartPr/>
              <p14:nvPr/>
            </p14:nvContentPartPr>
            <p14:xfrm>
              <a:off x="1316883" y="1770678"/>
              <a:ext cx="2729160" cy="91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42989C-5F72-47CB-89CD-FF800E17303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63243" y="1662678"/>
                <a:ext cx="28368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E00FC6-B844-4C6A-9375-FEA060DA8E8D}"/>
                  </a:ext>
                </a:extLst>
              </p14:cNvPr>
              <p14:cNvContentPartPr/>
              <p14:nvPr/>
            </p14:nvContentPartPr>
            <p14:xfrm>
              <a:off x="1333443" y="1987398"/>
              <a:ext cx="1259280" cy="51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E00FC6-B844-4C6A-9375-FEA060DA8E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9443" y="1879758"/>
                <a:ext cx="1366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C73FD7-4E8D-47C0-A1BC-0E2DE1CF467F}"/>
                  </a:ext>
                </a:extLst>
              </p14:cNvPr>
              <p14:cNvContentPartPr/>
              <p14:nvPr/>
            </p14:nvContentPartPr>
            <p14:xfrm>
              <a:off x="2734563" y="1944918"/>
              <a:ext cx="947520" cy="93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C73FD7-4E8D-47C0-A1BC-0E2DE1CF46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80563" y="1837278"/>
                <a:ext cx="1055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D2D029-789D-4416-A20F-222C02364EC9}"/>
                  </a:ext>
                </a:extLst>
              </p14:cNvPr>
              <p14:cNvContentPartPr/>
              <p14:nvPr/>
            </p14:nvContentPartPr>
            <p14:xfrm>
              <a:off x="1744563" y="2221758"/>
              <a:ext cx="2495160" cy="10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D2D029-789D-4416-A20F-222C02364E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90923" y="2114118"/>
                <a:ext cx="26028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1E80CF-339B-491D-A0D9-9EE08F4BB350}"/>
                  </a:ext>
                </a:extLst>
              </p14:cNvPr>
              <p14:cNvContentPartPr/>
              <p14:nvPr/>
            </p14:nvContentPartPr>
            <p14:xfrm>
              <a:off x="1249563" y="2498238"/>
              <a:ext cx="963720" cy="35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1E80CF-339B-491D-A0D9-9EE08F4BB3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5923" y="2390238"/>
                <a:ext cx="1071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9ED8C3-1D0B-4257-BEC2-B8409662502A}"/>
                  </a:ext>
                </a:extLst>
              </p14:cNvPr>
              <p14:cNvContentPartPr/>
              <p14:nvPr/>
            </p14:nvContentPartPr>
            <p14:xfrm>
              <a:off x="2566803" y="2449278"/>
              <a:ext cx="729360" cy="34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9ED8C3-1D0B-4257-BEC2-B840966250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12803" y="2341278"/>
                <a:ext cx="837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F91ECC-D0BC-4A47-8D69-049F32DD4585}"/>
                  </a:ext>
                </a:extLst>
              </p14:cNvPr>
              <p14:cNvContentPartPr/>
              <p14:nvPr/>
            </p14:nvContentPartPr>
            <p14:xfrm>
              <a:off x="1719723" y="2674638"/>
              <a:ext cx="1533600" cy="77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F91ECC-D0BC-4A47-8D69-049F32DD45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65723" y="2566638"/>
                <a:ext cx="16412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D39EC5-0BCA-4F24-BC9C-5984B9357F02}"/>
                  </a:ext>
                </a:extLst>
              </p14:cNvPr>
              <p14:cNvContentPartPr/>
              <p14:nvPr/>
            </p14:nvContentPartPr>
            <p14:xfrm>
              <a:off x="1299963" y="3664998"/>
              <a:ext cx="387000" cy="44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D39EC5-0BCA-4F24-BC9C-5984B9357F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46323" y="3556998"/>
                <a:ext cx="4946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3BFBFC-3C41-423C-8AE0-7D4D1AAE602E}"/>
                  </a:ext>
                </a:extLst>
              </p14:cNvPr>
              <p14:cNvContentPartPr/>
              <p14:nvPr/>
            </p14:nvContentPartPr>
            <p14:xfrm>
              <a:off x="2382123" y="3649878"/>
              <a:ext cx="1745640" cy="85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3BFBFC-3C41-423C-8AE0-7D4D1AAE60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28483" y="3541878"/>
                <a:ext cx="18532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0F9E13-D664-497E-B55D-049593A2EC2B}"/>
                  </a:ext>
                </a:extLst>
              </p14:cNvPr>
              <p14:cNvContentPartPr/>
              <p14:nvPr/>
            </p14:nvContentPartPr>
            <p14:xfrm>
              <a:off x="1316883" y="3859038"/>
              <a:ext cx="2441880" cy="117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0F9E13-D664-497E-B55D-049593A2EC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3243" y="3751038"/>
                <a:ext cx="254952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23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8085013" y="147976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-173854" y="3735344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4076D-A543-4959-B10A-1DFE17C71EAA}"/>
              </a:ext>
            </a:extLst>
          </p:cNvPr>
          <p:cNvSpPr txBox="1"/>
          <p:nvPr/>
        </p:nvSpPr>
        <p:spPr>
          <a:xfrm>
            <a:off x="1780954" y="875760"/>
            <a:ext cx="55820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Both men and women liked to wear jewellery in Anglo-Saxon times. Necklaces and bracelets were made from glass beads, amber and amethyst, and women fastened their clothing with brooches.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Anglo-Saxon women also wore pieces of jewellery hanging from their waist. These were thought to indicate their role as the head of the household and probably had no practical purpose.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jewellers and goldsmiths became well known for their skill. </a:t>
            </a:r>
            <a:r>
              <a:rPr lang="en-GB" dirty="0" err="1"/>
              <a:t>Spearhafoc</a:t>
            </a:r>
            <a:r>
              <a:rPr lang="en-GB" dirty="0"/>
              <a:t> was appointed Bishop of London, while </a:t>
            </a:r>
            <a:r>
              <a:rPr lang="en-GB" dirty="0" err="1"/>
              <a:t>Mannig</a:t>
            </a:r>
            <a:r>
              <a:rPr lang="en-GB" dirty="0"/>
              <a:t> was said to have miraculously healed a wound in a worker’s hand.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D89306-B577-44ED-B07A-5CB0183AB158}"/>
                  </a:ext>
                </a:extLst>
              </p14:cNvPr>
              <p14:cNvContentPartPr/>
              <p14:nvPr/>
            </p14:nvContentPartPr>
            <p14:xfrm>
              <a:off x="2734563" y="1056078"/>
              <a:ext cx="4061160" cy="10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D89306-B577-44ED-B07A-5CB0183AB1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0563" y="948438"/>
                <a:ext cx="41688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A911CB-6C79-4FF6-A0D0-B59F6526A2F1}"/>
                  </a:ext>
                </a:extLst>
              </p14:cNvPr>
              <p14:cNvContentPartPr/>
              <p14:nvPr/>
            </p14:nvContentPartPr>
            <p14:xfrm>
              <a:off x="4152243" y="1316718"/>
              <a:ext cx="967320" cy="3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A911CB-6C79-4FF6-A0D0-B59F6526A2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8243" y="1209078"/>
                <a:ext cx="1074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0117C7-75BD-4CE2-A513-2FA453C547C4}"/>
                  </a:ext>
                </a:extLst>
              </p14:cNvPr>
              <p14:cNvContentPartPr/>
              <p14:nvPr/>
            </p14:nvContentPartPr>
            <p14:xfrm>
              <a:off x="5762883" y="1307358"/>
              <a:ext cx="708840" cy="68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0117C7-75BD-4CE2-A513-2FA453C547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08883" y="1199358"/>
                <a:ext cx="8164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6E2B75-6780-4AFF-99DD-6ED7B648555F}"/>
                  </a:ext>
                </a:extLst>
              </p14:cNvPr>
              <p14:cNvContentPartPr/>
              <p14:nvPr/>
            </p14:nvContentPartPr>
            <p14:xfrm>
              <a:off x="3389043" y="1576278"/>
              <a:ext cx="991800" cy="51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6E2B75-6780-4AFF-99DD-6ED7B64855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35043" y="1468638"/>
                <a:ext cx="1099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180269-2B51-488B-8E93-A9C840AA4FA5}"/>
                  </a:ext>
                </a:extLst>
              </p14:cNvPr>
              <p14:cNvContentPartPr/>
              <p14:nvPr/>
            </p14:nvContentPartPr>
            <p14:xfrm>
              <a:off x="5864043" y="1920798"/>
              <a:ext cx="847080" cy="5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180269-2B51-488B-8E93-A9C840AA4F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10403" y="1813158"/>
                <a:ext cx="954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16B7BE8-1325-4E6E-BA1D-6781E83AF585}"/>
                  </a:ext>
                </a:extLst>
              </p14:cNvPr>
              <p14:cNvContentPartPr/>
              <p14:nvPr/>
            </p14:nvContentPartPr>
            <p14:xfrm>
              <a:off x="2189163" y="1819638"/>
              <a:ext cx="3537360" cy="76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16B7BE8-1325-4E6E-BA1D-6781E83AF5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5163" y="1711998"/>
                <a:ext cx="364500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8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-173854" y="3735344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8085013" y="1479767"/>
            <a:ext cx="904316" cy="1001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45" y="1205812"/>
            <a:ext cx="7000875" cy="3152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34C21F-70EA-4308-A230-365DFCEC00BA}"/>
                  </a:ext>
                </a:extLst>
              </p14:cNvPr>
              <p14:cNvContentPartPr/>
              <p14:nvPr/>
            </p14:nvContentPartPr>
            <p14:xfrm>
              <a:off x="5049723" y="235675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34C21F-70EA-4308-A230-365DFCEC00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5723" y="2249118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33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8085013" y="147976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-173854" y="3735344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866B9-9344-4228-8B7F-DF20FDC36583}"/>
              </a:ext>
            </a:extLst>
          </p:cNvPr>
          <p:cNvSpPr txBox="1"/>
          <p:nvPr/>
        </p:nvSpPr>
        <p:spPr>
          <a:xfrm>
            <a:off x="1683854" y="875760"/>
            <a:ext cx="49760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•</a:t>
            </a:r>
            <a:r>
              <a:rPr lang="en-GB" dirty="0">
                <a:highlight>
                  <a:srgbClr val="FFFF00"/>
                </a:highlight>
              </a:rPr>
              <a:t>Men wore belt buckles, more for decoration than for practical reasons, and these were often large and elaborate</a:t>
            </a:r>
            <a:r>
              <a:rPr lang="en-GB" dirty="0"/>
              <a:t>. Women of high rank or who were wealthy wore necklaces made from silver or gold.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</a:rPr>
              <a:t>•Some of the finest examples of Anglo-Saxon jewellery were found in the burial site at Sutton </a:t>
            </a:r>
            <a:r>
              <a:rPr lang="en-GB" dirty="0" err="1">
                <a:highlight>
                  <a:srgbClr val="FFFF00"/>
                </a:highlight>
              </a:rPr>
              <a:t>Hoo</a:t>
            </a:r>
            <a:r>
              <a:rPr lang="en-GB" dirty="0">
                <a:highlight>
                  <a:srgbClr val="FFFF00"/>
                </a:highlight>
              </a:rPr>
              <a:t> in East Anglia. </a:t>
            </a:r>
            <a:r>
              <a:rPr lang="en-GB" dirty="0"/>
              <a:t>Excavations revealed a ship, household items, weapons and beautiful jewellery.</a:t>
            </a:r>
          </a:p>
          <a:p>
            <a:endParaRPr lang="en-GB" dirty="0"/>
          </a:p>
          <a:p>
            <a:r>
              <a:rPr lang="en-GB" dirty="0"/>
              <a:t>•Many items excavated from Sutton </a:t>
            </a:r>
            <a:r>
              <a:rPr lang="en-GB" dirty="0" err="1"/>
              <a:t>Hoo</a:t>
            </a:r>
            <a:r>
              <a:rPr lang="en-GB" dirty="0"/>
              <a:t> are on display in the British Museum. Highlights of the Anglo-Saxon jewellery found there include</a:t>
            </a:r>
          </a:p>
          <a:p>
            <a:r>
              <a:rPr lang="en-GB" dirty="0"/>
              <a:t>rings, earrings, pendants and necklaces.</a:t>
            </a:r>
          </a:p>
        </p:txBody>
      </p:sp>
    </p:spTree>
    <p:extLst>
      <p:ext uri="{BB962C8B-B14F-4D97-AF65-F5344CB8AC3E}">
        <p14:creationId xmlns:p14="http://schemas.microsoft.com/office/powerpoint/2010/main" val="17905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C9766052-243E-496D-A077-9C2D464E5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03" y="1281276"/>
            <a:ext cx="4319535" cy="4318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52388A-747C-44BC-BAAB-95ADEF3CB738}"/>
              </a:ext>
            </a:extLst>
          </p:cNvPr>
          <p:cNvSpPr txBox="1"/>
          <p:nvPr/>
        </p:nvSpPr>
        <p:spPr>
          <a:xfrm>
            <a:off x="1719609" y="327047"/>
            <a:ext cx="490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Brooches</a:t>
            </a:r>
          </a:p>
        </p:txBody>
      </p:sp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7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55267CC-2253-4160-8F91-1489FE36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5012064">
            <a:off x="-413555" y="5147958"/>
            <a:ext cx="2220686" cy="91307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15A1110-CE4D-40A0-B044-872581BB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9" b="40815"/>
          <a:stretch/>
        </p:blipFill>
        <p:spPr>
          <a:xfrm rot="19996151">
            <a:off x="7893171" y="-32722"/>
            <a:ext cx="1088572" cy="1702584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455BA6-9850-4321-9C97-A4CABFB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3" b="99473" l="65589" r="95913">
                        <a14:foregroundMark x1="80989" y1="64427" x2="74810" y2="63241"/>
                        <a14:foregroundMark x1="74810" y1="63241" x2="70627" y2="69565"/>
                        <a14:foregroundMark x1="70627" y1="69565" x2="66350" y2="84453"/>
                        <a14:foregroundMark x1="66350" y1="84453" x2="67776" y2="93017"/>
                        <a14:foregroundMark x1="67776" y1="93017" x2="71673" y2="99473"/>
                        <a14:foregroundMark x1="71673" y1="99473" x2="76996" y2="99473"/>
                        <a14:foregroundMark x1="76996" y1="99473" x2="82795" y2="93676"/>
                        <a14:foregroundMark x1="82795" y1="93676" x2="84981" y2="81159"/>
                        <a14:foregroundMark x1="84981" y1="81159" x2="90019" y2="74572"/>
                        <a14:foregroundMark x1="90304" y1="73254" x2="90304" y2="86298"/>
                        <a14:foregroundMark x1="90304" y1="86298" x2="90304" y2="77866"/>
                        <a14:foregroundMark x1="90304" y1="77866" x2="93536" y2="84585"/>
                        <a14:foregroundMark x1="93536" y1="84585" x2="85932" y2="65086"/>
                        <a14:foregroundMark x1="85932" y1="65086" x2="79373" y2="61397"/>
                        <a14:foregroundMark x1="79373" y1="61397" x2="86502" y2="64954"/>
                        <a14:foregroundMark x1="86502" y1="64954" x2="62548" y2="66008"/>
                        <a14:foregroundMark x1="62548" y1="66008" x2="72909" y2="67589"/>
                        <a14:foregroundMark x1="72909" y1="67589" x2="65684" y2="72596"/>
                        <a14:foregroundMark x1="65684" y1="72596" x2="95913" y2="74967"/>
                        <a14:foregroundMark x1="95913" y1="74967" x2="78802" y2="76153"/>
                        <a14:foregroundMark x1="78802" y1="76153" x2="79563" y2="76153"/>
                        <a14:foregroundMark x1="69011" y1="78129" x2="81369" y2="63505"/>
                        <a14:foregroundMark x1="81369" y1="63505" x2="82034" y2="55599"/>
                        <a14:foregroundMark x1="82034" y1="55599" x2="77567" y2="61265"/>
                        <a14:foregroundMark x1="77567" y1="61265" x2="82890" y2="61660"/>
                        <a14:foregroundMark x1="76521" y1="61397" x2="87262" y2="69038"/>
                        <a14:foregroundMark x1="87262" y1="69038" x2="90114" y2="75494"/>
                        <a14:foregroundMark x1="90114" y1="75494" x2="88688" y2="64295"/>
                        <a14:foregroundMark x1="88688" y1="64295" x2="88688" y2="72332"/>
                        <a14:foregroundMark x1="88688" y1="72332" x2="86027" y2="66008"/>
                        <a14:foregroundMark x1="86027" y1="66008" x2="90494" y2="71805"/>
                        <a14:foregroundMark x1="90494" y1="71805" x2="89068" y2="66403"/>
                        <a14:foregroundMark x1="85361" y1="63373" x2="92586" y2="77866"/>
                        <a14:foregroundMark x1="92586" y1="77866" x2="92586" y2="78129"/>
                        <a14:foregroundMark x1="91540" y1="72859" x2="89068" y2="99209"/>
                        <a14:foregroundMark x1="89068" y1="99209" x2="92205" y2="88801"/>
                        <a14:foregroundMark x1="92205" y1="88801" x2="85932" y2="98682"/>
                        <a14:foregroundMark x1="85932" y1="98682" x2="89449" y2="91041"/>
                        <a14:foregroundMark x1="89449" y1="91041" x2="90779" y2="89723"/>
                        <a14:foregroundMark x1="68251" y1="72991" x2="66635" y2="82477"/>
                        <a14:foregroundMark x1="66635" y1="82477" x2="65589" y2="73781"/>
                        <a14:foregroundMark x1="65589" y1="73781" x2="65589" y2="87352"/>
                        <a14:foregroundMark x1="65589" y1="87352" x2="68821" y2="77339"/>
                        <a14:foregroundMark x1="68821" y1="77339" x2="66825" y2="86693"/>
                        <a14:foregroundMark x1="66825" y1="86693" x2="65684" y2="77207"/>
                        <a14:foregroundMark x1="66065" y1="78129" x2="76996" y2="61133"/>
                        <a14:foregroundMark x1="76996" y1="61133" x2="68061" y2="70224"/>
                        <a14:foregroundMark x1="68061" y1="70224" x2="73859" y2="61660"/>
                        <a14:foregroundMark x1="73859" y1="61660" x2="77471" y2="60343"/>
                        <a14:foregroundMark x1="89163" y1="83794" x2="94487" y2="91041"/>
                        <a14:foregroundMark x1="90970" y1="79183" x2="93631" y2="85112"/>
                        <a14:foregroundMark x1="90589" y1="66403" x2="82224" y2="68511"/>
                        <a14:foregroundMark x1="82224" y1="68511" x2="74335" y2="75362"/>
                        <a14:foregroundMark x1="74335" y1="75362" x2="69392" y2="83663"/>
                        <a14:foregroundMark x1="69392" y1="83663" x2="67490" y2="95652"/>
                        <a14:backgroundMark x1="67110" y1="63373" x2="66540" y2="59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55" t="58085" r="7143"/>
          <a:stretch/>
        </p:blipFill>
        <p:spPr>
          <a:xfrm>
            <a:off x="7736116" y="1153947"/>
            <a:ext cx="904316" cy="1001672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DDF8FDC-9F63-48A5-92FA-178E41E5A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6" r="50000"/>
          <a:stretch/>
        </p:blipFill>
        <p:spPr>
          <a:xfrm rot="17101127">
            <a:off x="79183" y="3588199"/>
            <a:ext cx="1497395" cy="615678"/>
          </a:xfrm>
          <a:prstGeom prst="rect">
            <a:avLst/>
          </a:prstGeom>
        </p:spPr>
      </p:pic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972F3C47-0E45-4C30-85F5-BFCE0D2D2FCB}"/>
              </a:ext>
            </a:extLst>
          </p:cNvPr>
          <p:cNvSpPr/>
          <p:nvPr/>
        </p:nvSpPr>
        <p:spPr>
          <a:xfrm>
            <a:off x="8537171" y="6317673"/>
            <a:ext cx="606829" cy="54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528" y="3093143"/>
            <a:ext cx="2370571" cy="2338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922" y="3003536"/>
            <a:ext cx="2338752" cy="2418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674" y="3003536"/>
            <a:ext cx="2239661" cy="22982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90" y="627541"/>
            <a:ext cx="2424279" cy="246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4910" y="664784"/>
            <a:ext cx="2338752" cy="2338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4458" y="630500"/>
            <a:ext cx="4272096" cy="45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6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11145</TotalTime>
  <Words>332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Sassoon Infant Md</vt:lpstr>
      <vt:lpstr>Twinkl SemiBold</vt:lpstr>
      <vt:lpstr>Twinkl</vt:lpstr>
      <vt:lpstr>Arial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janice school</cp:lastModifiedBy>
  <cp:revision>86</cp:revision>
  <dcterms:created xsi:type="dcterms:W3CDTF">2017-05-17T14:46:34Z</dcterms:created>
  <dcterms:modified xsi:type="dcterms:W3CDTF">2023-06-28T14:01:38Z</dcterms:modified>
</cp:coreProperties>
</file>