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864" r:id="rId2"/>
    <p:sldId id="905" r:id="rId3"/>
    <p:sldId id="782" r:id="rId4"/>
    <p:sldId id="906" r:id="rId5"/>
    <p:sldId id="908" r:id="rId6"/>
    <p:sldId id="907" r:id="rId7"/>
    <p:sldId id="909" r:id="rId8"/>
    <p:sldId id="910" r:id="rId9"/>
    <p:sldId id="911" r:id="rId10"/>
    <p:sldId id="912" r:id="rId11"/>
    <p:sldId id="913" r:id="rId12"/>
    <p:sldId id="1357" r:id="rId13"/>
    <p:sldId id="914" r:id="rId14"/>
    <p:sldId id="915" r:id="rId15"/>
    <p:sldId id="917" r:id="rId16"/>
    <p:sldId id="1358" r:id="rId17"/>
    <p:sldId id="918" r:id="rId18"/>
    <p:sldId id="919" r:id="rId19"/>
    <p:sldId id="920" r:id="rId20"/>
    <p:sldId id="921" r:id="rId21"/>
    <p:sldId id="922" r:id="rId22"/>
    <p:sldId id="923" r:id="rId23"/>
    <p:sldId id="924" r:id="rId24"/>
    <p:sldId id="926" r:id="rId25"/>
    <p:sldId id="925" r:id="rId26"/>
    <p:sldId id="927" r:id="rId27"/>
    <p:sldId id="928" r:id="rId28"/>
    <p:sldId id="929" r:id="rId29"/>
    <p:sldId id="930" r:id="rId30"/>
    <p:sldId id="931" r:id="rId31"/>
    <p:sldId id="932" r:id="rId32"/>
    <p:sldId id="933" r:id="rId33"/>
    <p:sldId id="934" r:id="rId34"/>
    <p:sldId id="935" r:id="rId35"/>
    <p:sldId id="1359" r:id="rId36"/>
    <p:sldId id="1360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80F"/>
    <a:srgbClr val="FFC000"/>
    <a:srgbClr val="34B9D2"/>
    <a:srgbClr val="F6BB00"/>
    <a:srgbClr val="E20415"/>
    <a:srgbClr val="6699FF"/>
    <a:srgbClr val="3FADFF"/>
    <a:srgbClr val="DA3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8" autoAdjust="0"/>
    <p:restoredTop sz="93786" autoAdjust="0"/>
  </p:normalViewPr>
  <p:slideViewPr>
    <p:cSldViewPr snapToGrid="0">
      <p:cViewPr varScale="1">
        <p:scale>
          <a:sx n="79" d="100"/>
          <a:sy n="79" d="100"/>
        </p:scale>
        <p:origin x="15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80B763-FCF0-4214-A628-4C72EB443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08CA6-496C-4419-935E-9292A1B94E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B01F91-8496-4802-A466-2AD607E1DB1A}" type="datetimeFigureOut">
              <a:rPr lang="en-GB"/>
              <a:pPr>
                <a:defRPr/>
              </a:pPr>
              <a:t>10/03/2023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F329125-25F7-4B65-AE5E-ECA981414C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826798-E33A-4CF7-A0F2-2C09F40A1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7320F-6A50-44B0-A99C-77D1634321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F3A5F-CFAA-4818-97C1-85FF97478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B1C602-4F71-4512-A1C8-89B0F9967F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E2ED52E-E4C2-40F2-80B8-031AD4365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F08AF2-FE72-4594-9213-6568E905D283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4EBB80F-D178-4F22-B8A9-E7F1AC6E3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363713D-EB80-4A20-8EFA-81C8A0FA2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B6D9D26-4623-4CCB-959C-9009DFC03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DCB857B-C85B-4450-90E3-B74B68367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Worksheet to accompany activity.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595F245-2493-4A4C-AF62-227FC1953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5CFF95-D5A3-4A04-9E4E-8799158CF751}" type="slidenum">
              <a:rPr lang="en-GB" altLang="en-US" smtClean="0">
                <a:cs typeface="Arial" panose="020B0604020202020204" pitchFamily="34" charset="0"/>
              </a:rPr>
              <a:pPr/>
              <a:t>16</a:t>
            </a:fld>
            <a:endParaRPr lang="en-GB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1F129E7-C1BF-4B76-BF51-3DEED9AC7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DB0036-DE0B-40FE-A249-E4878EEC4801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22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9B942AC-C9D5-4272-A92D-BAA6A0731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85B694D-A458-455A-9AD2-9FF505BEF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70D96CC0-C771-4A58-8DC1-AC4B7AB31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4720E08-7CA4-4BEB-B809-795DDE480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Worksheet.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0E5B5882-7DE9-4D85-98D9-A612973AE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DE28B0-4DBA-4D52-B836-41FE634B4E8A}" type="slidenum">
              <a:rPr lang="en-GB" altLang="en-US" smtClean="0">
                <a:cs typeface="Arial" panose="020B0604020202020204" pitchFamily="34" charset="0"/>
              </a:rPr>
              <a:pPr/>
              <a:t>35</a:t>
            </a:fld>
            <a:endParaRPr lang="en-GB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1E72E130-DA0E-40B3-8624-D7F8D8D0A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98A73032-C89E-42B6-B740-A74C06FDF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Worksheet Answers.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9F51139A-B3D8-4337-9536-165D55FDF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6805A7-5641-43C9-AECB-5CECDC5109E1}" type="slidenum">
              <a:rPr lang="en-GB" altLang="en-US" smtClean="0">
                <a:cs typeface="Arial" panose="020B0604020202020204" pitchFamily="34" charset="0"/>
              </a:rPr>
              <a:pPr/>
              <a:t>36</a:t>
            </a:fld>
            <a:endParaRPr lang="en-GB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CFE5C1A-3CF8-488F-A294-7BCA137C6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54E636-0A07-4682-8C04-AF32FC0A45E3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2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2C0E948-DE5A-499C-8618-CD552025D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F317A51-2C53-4224-9DC4-605070B59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5809F4E-7389-4962-8927-89111A66A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A49805-8EA6-47BD-91E4-5DED84DBAB0B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4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2DBA00A-CA5F-46B1-8D54-3ABB6AC07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E50072E-6A6D-404C-AB5E-7F42EB7A9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4155943-4C32-4556-B631-AFBABF16C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78D46-CCF2-4309-B849-A1019460E8BA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5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F74F64A-2DAD-491E-BCD3-F238AAE66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7571AF5-3C27-4586-9E9D-29DD402C2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32B2126-9DC9-4C70-BD8B-A2DF1F2FB8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C8922E-FD6A-4052-9038-07DA6CD7AEF9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6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BB33711-2912-4918-BDC1-C449866A9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0A98CD6-4D80-4861-8D19-368EF19B6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C155C89-68BD-41B1-A5E2-9EDC8490C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B8499A-6922-4565-A36B-3F45719FC635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7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8346D21-293A-43AE-9E0C-7D59642D2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1A321E6-DFCF-42DC-969E-92AAA62BB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8FB7506-1348-4D19-8FA1-5B4CAB01FC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14E7AB-5C06-4BEB-8AF2-8B70A298B475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8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80558E1-4428-4E3B-B520-FC1C373C0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8895AC9-CA39-4353-92C1-FD5E95B04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C0D34FA-8896-488F-8CC2-420E0D7BC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0FC42EB-2F38-4DB5-BDE8-46CD7F254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Worksheet to accompany activity.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3F48C18-D216-462C-9152-82D077044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2BA775-8404-4A1A-B153-8C545203703E}" type="slidenum">
              <a:rPr lang="en-GB" altLang="en-US" smtClean="0">
                <a:cs typeface="Arial" panose="020B0604020202020204" pitchFamily="34" charset="0"/>
              </a:rPr>
              <a:pPr/>
              <a:t>12</a:t>
            </a:fld>
            <a:endParaRPr lang="en-GB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BEC86D8-6942-41B3-B9E4-ACF1C7FF47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F6932-91EE-4DD2-8CE8-6EF14A305E81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14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D2C0241-5A52-4302-BFCC-D015EF6BE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91D7C56-2B92-4E6C-8D9E-8842E9149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E4E6B-549F-48FB-A168-5DA650891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19EEBB-7AE7-4065-A966-F49AED182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BFC71C-2F0C-4E71-A385-4BE8EF3A9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3D23-673A-4CE4-8F90-879AF5C83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5572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E870B3-E030-40D4-BBD6-14E9C17DC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27AF3-14E5-46E8-B161-0E0242F61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999FB-455F-416D-B4A2-9AADDF136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2EC2-E677-4488-8AC3-8FAB0B60A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0362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4F3A35-B64A-49E1-B464-B5D977A4F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0E191-15A6-4559-8FEE-5094C2FEE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214E8-19F5-4522-B8A8-F707DA2BD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3B04-B08F-44E7-8BA4-D9188F868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883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B710FF-9A61-4460-9D8E-3928B84B4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21988D-A4F3-4B8D-B510-95EE37FF1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ECB01C-F37D-4D8B-9DD5-0EEE39841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EBD0-F25C-4F62-9C22-CACF251613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292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63DDE0-553B-447C-9E46-85D300C4F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E623C4-E077-4BDA-BE28-6503321C4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990089-0420-44AC-93CE-683B168C6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6CC1-05C6-4F1D-AA83-C45662077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860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A507F-7C35-46B1-A921-5323B4635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BAF07-11B8-48C3-AE97-052963C4C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46219-3101-4BEA-80E5-2A5101734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F91E-926B-4A4B-BA5D-8504D1F23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0583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DDA4CD-DEB7-4299-A292-8DA166127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52ECCF-3164-4B99-B785-785451CD2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9E3BED-89F4-4293-AA10-D8E10B8C9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03E8-8342-43F4-B1D0-122A53969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574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031A3E-6BE3-48A3-A275-46AB918F5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D7787D-0DE5-4D9A-92CF-29A8FA882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4996DB-599D-4D9F-A149-0D93BB1EF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02A6-7DFE-4D1E-9D8D-3C6A0842C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1030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809B43-6442-402D-B2E4-7B51EAE1C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C4A970-7653-46A5-BBBD-088080428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7202C9-DFA9-444D-BE72-EAEFF6197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3B2D-2470-4673-B17A-0B2529F21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2844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D961B-01EB-4AD6-BC12-03AF1FEF5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A9F1C-5B63-4B7A-863F-A202C7B45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3CC63-4277-4A99-823C-70B31AE2E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00D7-2104-4C45-B0B6-2B7834CB0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9425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DFF77-C628-4672-BABF-E77FF1F3B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1F713-2A56-4801-AB84-7D6DBD56B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9450E-AA0C-4C64-86AB-77E5E5E06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CC80-F61F-4F80-BAA3-8442F8F1C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448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teacher-of-english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0979A0-C392-43C3-ACA1-8942E718B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8EF38D-EC82-4CF3-83C0-188A3DE61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A17A1E-A017-4F95-86C8-D969717DBE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BD4787-747C-4278-BC44-F20EB0F4B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D980FC-9B9E-402D-BDC6-1BC33B8A04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FC88CD-B19E-462C-9773-639B8FFFF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3A5DD1F2-B6F2-4AC6-9860-B1037C4A0C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15900"/>
            <a:ext cx="912812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67E3FCA-B51C-4917-A037-F881987B35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938" y="6602413"/>
            <a:ext cx="9144001" cy="2174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1200" dirty="0">
                <a:latin typeface="Segoe Print" panose="02000600000000000000" pitchFamily="2" charset="0"/>
                <a:cs typeface="Arial" panose="020B0604020202020204" pitchFamily="34" charset="0"/>
              </a:rPr>
              <a:t>English Teaching Resources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54F2886-3A01-402A-8C17-0618E5E7D8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938" y="-3175"/>
            <a:ext cx="9144001" cy="2238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1200" dirty="0">
                <a:latin typeface="Segoe Print" panose="02000600000000000000" pitchFamily="2" charset="0"/>
                <a:cs typeface="Arial" panose="020B0604020202020204" pitchFamily="34" charset="0"/>
              </a:rPr>
              <a:t>www.Teacher-of-English.com</a:t>
            </a:r>
          </a:p>
        </p:txBody>
      </p:sp>
      <p:pic>
        <p:nvPicPr>
          <p:cNvPr id="1034" name="Picture 1">
            <a:hlinkClick r:id="rId15"/>
            <a:extLst>
              <a:ext uri="{FF2B5EF4-FFF2-40B4-BE49-F238E27FC236}">
                <a16:creationId xmlns:a16="http://schemas.microsoft.com/office/drawing/2014/main" id="{B01F4A57-79CA-448B-84B1-21FE38C80AC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350000"/>
            <a:ext cx="1373188" cy="436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  <p:sldLayoutId id="2147485174" r:id="rId6"/>
    <p:sldLayoutId id="2147485175" r:id="rId7"/>
    <p:sldLayoutId id="2147485176" r:id="rId8"/>
    <p:sldLayoutId id="2147485177" r:id="rId9"/>
    <p:sldLayoutId id="2147485178" r:id="rId10"/>
    <p:sldLayoutId id="21474851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4CCE2889-C819-4667-B2D4-E232C40F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39" name="TextBox 5">
            <a:extLst>
              <a:ext uri="{FF2B5EF4-FFF2-40B4-BE49-F238E27FC236}">
                <a16:creationId xmlns:a16="http://schemas.microsoft.com/office/drawing/2014/main" id="{266FBF46-55C7-4A75-8672-D10F28E46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614363"/>
            <a:ext cx="9134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b="1">
                <a:latin typeface="Century Gothic" panose="020B0502020202020204" pitchFamily="34" charset="0"/>
                <a:cs typeface="Arial" panose="020B0604020202020204" pitchFamily="34" charset="0"/>
              </a:rPr>
              <a:t>Action Words</a:t>
            </a:r>
          </a:p>
        </p:txBody>
      </p:sp>
      <p:grpSp>
        <p:nvGrpSpPr>
          <p:cNvPr id="14340" name="Group 3">
            <a:extLst>
              <a:ext uri="{FF2B5EF4-FFF2-40B4-BE49-F238E27FC236}">
                <a16:creationId xmlns:a16="http://schemas.microsoft.com/office/drawing/2014/main" id="{035CB13B-B9A8-4AAA-94FD-FC8F7503878D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2151063"/>
            <a:ext cx="2540000" cy="3860800"/>
            <a:chOff x="897805" y="2416209"/>
            <a:chExt cx="2539549" cy="3861086"/>
          </a:xfrm>
        </p:grpSpPr>
        <p:pic>
          <p:nvPicPr>
            <p:cNvPr id="14341" name="Picture 2">
              <a:extLst>
                <a:ext uri="{FF2B5EF4-FFF2-40B4-BE49-F238E27FC236}">
                  <a16:creationId xmlns:a16="http://schemas.microsoft.com/office/drawing/2014/main" id="{B050B1FB-8C39-4710-8E86-4D8006C25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05" y="2416209"/>
              <a:ext cx="2539549" cy="284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Box 5">
              <a:extLst>
                <a:ext uri="{FF2B5EF4-FFF2-40B4-BE49-F238E27FC236}">
                  <a16:creationId xmlns:a16="http://schemas.microsoft.com/office/drawing/2014/main" id="{99BD43C0-3714-4E9C-A668-7A8DB6AE0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791" y="5261632"/>
              <a:ext cx="20755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0" b="1">
                  <a:latin typeface="Century Gothic" panose="020B0502020202020204" pitchFamily="34" charset="0"/>
                  <a:cs typeface="Arial" panose="020B0604020202020204" pitchFamily="34" charset="0"/>
                </a:rPr>
                <a:t>jump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>
            <a:extLst>
              <a:ext uri="{FF2B5EF4-FFF2-40B4-BE49-F238E27FC236}">
                <a16:creationId xmlns:a16="http://schemas.microsoft.com/office/drawing/2014/main" id="{5CFD0CE0-304F-417A-8DC1-4EC855358B41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342900"/>
            <a:ext cx="7897813" cy="2143125"/>
            <a:chOff x="179936" y="34813"/>
            <a:chExt cx="7898998" cy="21423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8299B12-13C0-4AA9-8D70-4BD15C96B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2791" y="558475"/>
              <a:ext cx="5236143" cy="1095061"/>
              <a:chOff x="2819237" y="448941"/>
              <a:chExt cx="5235124" cy="1095110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AAED8537-4693-4705-983B-4B2333F2C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238" y="448941"/>
                <a:ext cx="5235123" cy="1095110"/>
              </a:xfrm>
              <a:prstGeom prst="wedgeRoundRectCallout">
                <a:avLst>
                  <a:gd name="adj1" fmla="val -64204"/>
                  <a:gd name="adj2" fmla="val -20898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97707E18-1219-4A3B-93B1-166CD096B6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9237" y="519421"/>
                <a:ext cx="5235124" cy="954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2800" dirty="0">
                    <a:latin typeface="Century Gothic" panose="020B0502020202020204" pitchFamily="34" charset="0"/>
                  </a:rPr>
                  <a:t>Below are some of the things I can do. They are all </a:t>
                </a:r>
                <a:r>
                  <a:rPr lang="en-GB" altLang="en-US" sz="2800" b="1" dirty="0">
                    <a:latin typeface="Century Gothic" panose="020B0502020202020204" pitchFamily="34" charset="0"/>
                  </a:rPr>
                  <a:t>verbs</a:t>
                </a:r>
                <a:r>
                  <a:rPr lang="en-GB" altLang="en-US" sz="2800" dirty="0">
                    <a:latin typeface="Century Gothic" panose="020B0502020202020204" pitchFamily="34" charset="0"/>
                  </a:rPr>
                  <a:t>.</a:t>
                </a:r>
              </a:p>
            </p:txBody>
          </p:sp>
        </p:grpSp>
        <p:pic>
          <p:nvPicPr>
            <p:cNvPr id="30734" name="Picture 8">
              <a:extLst>
                <a:ext uri="{FF2B5EF4-FFF2-40B4-BE49-F238E27FC236}">
                  <a16:creationId xmlns:a16="http://schemas.microsoft.com/office/drawing/2014/main" id="{53C20E8D-9BBA-44B5-AF61-700C45A76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36" y="34813"/>
              <a:ext cx="1912086" cy="214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2A8E2FF0-2CD8-4B69-B4E9-984B3008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2652713"/>
            <a:ext cx="14525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jump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638EB05-B41E-454F-ABE5-2686CF8C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4030663"/>
            <a:ext cx="145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play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E1CBBA51-9CD4-41B0-9670-DD20ABAE6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327525"/>
            <a:ext cx="14525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skip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3A3E00C-4934-40D2-8914-18471752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3281363"/>
            <a:ext cx="1677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argue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7CB6FA9-C2E8-42D2-9F7E-66071F4F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3970338"/>
            <a:ext cx="160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smile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786FA367-3D7D-437F-9E85-F858E3DE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2533650"/>
            <a:ext cx="168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think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FAFA35C1-91BA-4E63-B065-4D2405125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5408613"/>
            <a:ext cx="1452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swim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59C2D9AB-CCDE-4AFE-AE1C-28160AB2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408613"/>
            <a:ext cx="1890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worry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AB671BE-7549-498F-96AC-03FBBA2F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2032000"/>
            <a:ext cx="161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sleep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D1076B50-A49B-442F-AECD-DF001D16C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143500"/>
            <a:ext cx="172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shout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>
            <a:extLst>
              <a:ext uri="{FF2B5EF4-FFF2-40B4-BE49-F238E27FC236}">
                <a16:creationId xmlns:a16="http://schemas.microsoft.com/office/drawing/2014/main" id="{5D9281C8-368A-436B-B40F-0215B480B9F4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1271588"/>
            <a:ext cx="7762875" cy="4314825"/>
            <a:chOff x="430192" y="517612"/>
            <a:chExt cx="7762577" cy="43152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B01A551-9849-4091-A4EF-EA3F8188A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276" y="517612"/>
              <a:ext cx="4302493" cy="2862322"/>
              <a:chOff x="3866517" y="408080"/>
              <a:chExt cx="4301655" cy="2862453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637F5052-F847-4D05-BCBB-F5DCD2576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6517" y="409329"/>
                <a:ext cx="4301655" cy="2861204"/>
              </a:xfrm>
              <a:prstGeom prst="wedgeRoundRectCallout">
                <a:avLst>
                  <a:gd name="adj1" fmla="val -59041"/>
                  <a:gd name="adj2" fmla="val -16955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EE4CAC6F-8C30-45C5-8063-24C42C746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6518" y="408080"/>
                <a:ext cx="4301654" cy="28624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3000" dirty="0">
                    <a:latin typeface="Century Gothic" panose="020B0502020202020204" pitchFamily="34" charset="0"/>
                  </a:rPr>
                  <a:t>Sort the words on the following slide into </a:t>
                </a:r>
                <a:r>
                  <a:rPr lang="en-GB" altLang="en-US" sz="3000" b="1" dirty="0">
                    <a:latin typeface="Century Gothic" panose="020B0502020202020204" pitchFamily="34" charset="0"/>
                  </a:rPr>
                  <a:t>verbs</a:t>
                </a:r>
                <a:r>
                  <a:rPr lang="en-GB" altLang="en-US" sz="3000" dirty="0">
                    <a:latin typeface="Century Gothic" panose="020B0502020202020204" pitchFamily="34" charset="0"/>
                  </a:rPr>
                  <a:t> and </a:t>
                </a:r>
                <a:r>
                  <a:rPr lang="en-GB" altLang="en-US" sz="3000" b="1" dirty="0">
                    <a:latin typeface="Century Gothic" panose="020B0502020202020204" pitchFamily="34" charset="0"/>
                  </a:rPr>
                  <a:t>not verbs</a:t>
                </a:r>
                <a:r>
                  <a:rPr lang="en-GB" altLang="en-US" sz="3000" dirty="0">
                    <a:latin typeface="Century Gothic" panose="020B0502020202020204" pitchFamily="34" charset="0"/>
                  </a:rPr>
                  <a:t>. Click on each word to send it to the correct place in the table.</a:t>
                </a:r>
              </a:p>
            </p:txBody>
          </p:sp>
        </p:grpSp>
        <p:pic>
          <p:nvPicPr>
            <p:cNvPr id="31748" name="Picture 8">
              <a:extLst>
                <a:ext uri="{FF2B5EF4-FFF2-40B4-BE49-F238E27FC236}">
                  <a16:creationId xmlns:a16="http://schemas.microsoft.com/office/drawing/2014/main" id="{CF8F8F49-E834-4AB6-AB53-540C665C1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92" y="1408490"/>
              <a:ext cx="3056305" cy="342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>
            <a:extLst>
              <a:ext uri="{FF2B5EF4-FFF2-40B4-BE49-F238E27FC236}">
                <a16:creationId xmlns:a16="http://schemas.microsoft.com/office/drawing/2014/main" id="{8E4D0C14-EBB4-4D45-87B5-A0FC46A8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3">
            <a:extLst>
              <a:ext uri="{FF2B5EF4-FFF2-40B4-BE49-F238E27FC236}">
                <a16:creationId xmlns:a16="http://schemas.microsoft.com/office/drawing/2014/main" id="{32391592-0767-4318-B778-4471BF6F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u="sng">
                <a:latin typeface="Century Gothic" panose="020B0502020202020204" pitchFamily="34" charset="0"/>
                <a:cs typeface="Arial" panose="020B0604020202020204" pitchFamily="34" charset="0"/>
              </a:rPr>
              <a:t>Action Words Worksheet</a:t>
            </a:r>
          </a:p>
        </p:txBody>
      </p:sp>
      <p:sp>
        <p:nvSpPr>
          <p:cNvPr id="32772" name="TextBox 8">
            <a:extLst>
              <a:ext uri="{FF2B5EF4-FFF2-40B4-BE49-F238E27FC236}">
                <a16:creationId xmlns:a16="http://schemas.microsoft.com/office/drawing/2014/main" id="{A1BA0F07-E1E6-4287-85FB-0B86BAD7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86550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 Narrow" panose="020B0606020202030204" pitchFamily="34" charset="0"/>
                <a:cs typeface="Arial" panose="020B0604020202020204" pitchFamily="34" charset="0"/>
              </a:rPr>
              <a:t>Copyright 2020 Online Teaching Resources Ltd</a:t>
            </a: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E63F6E18-3C06-4D76-980E-E2DC5AC5E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222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 Narrow" panose="020B0606020202030204" pitchFamily="34" charset="0"/>
                <a:cs typeface="Arial" panose="020B0604020202020204" pitchFamily="34" charset="0"/>
              </a:rPr>
              <a:t>Teacher-of-English.com</a:t>
            </a:r>
            <a:endParaRPr lang="en-US" altLang="en-US" sz="8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TextBox 2">
            <a:extLst>
              <a:ext uri="{FF2B5EF4-FFF2-40B4-BE49-F238E27FC236}">
                <a16:creationId xmlns:a16="http://schemas.microsoft.com/office/drawing/2014/main" id="{9DC7EFE0-C76E-4484-BC8D-2F69057E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4063"/>
            <a:ext cx="906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  <a:cs typeface="Arial" panose="020B0604020202020204" pitchFamily="34" charset="0"/>
              </a:rPr>
              <a:t>Sort the words below into </a:t>
            </a:r>
            <a:r>
              <a:rPr lang="en-GB" altLang="en-US" sz="1800" b="1">
                <a:latin typeface="Century Gothic" panose="020B0502020202020204" pitchFamily="34" charset="0"/>
                <a:cs typeface="Arial" panose="020B0604020202020204" pitchFamily="34" charset="0"/>
              </a:rPr>
              <a:t>verbs</a:t>
            </a:r>
            <a:r>
              <a:rPr lang="en-GB" altLang="en-US" sz="1800"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lang="en-GB" altLang="en-US" sz="1800" b="1">
                <a:latin typeface="Century Gothic" panose="020B0502020202020204" pitchFamily="34" charset="0"/>
                <a:cs typeface="Arial" panose="020B0604020202020204" pitchFamily="34" charset="0"/>
              </a:rPr>
              <a:t>not verbs</a:t>
            </a:r>
            <a:r>
              <a:rPr lang="en-GB" altLang="en-US" sz="180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endParaRPr lang="en-GB" altLang="en-US" sz="18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96D847CB-2089-426D-B682-E1680B2AC16D}"/>
              </a:ext>
            </a:extLst>
          </p:cNvPr>
          <p:cNvGraphicFramePr>
            <a:graphicFrameLocks noGrp="1"/>
          </p:cNvGraphicFramePr>
          <p:nvPr/>
        </p:nvGraphicFramePr>
        <p:xfrm>
          <a:off x="317500" y="1227138"/>
          <a:ext cx="8509000" cy="3257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2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9" marB="4572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9" marB="4572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3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86" name="TextBox 10">
            <a:extLst>
              <a:ext uri="{FF2B5EF4-FFF2-40B4-BE49-F238E27FC236}">
                <a16:creationId xmlns:a16="http://schemas.microsoft.com/office/drawing/2014/main" id="{CFC515E1-714F-498B-A80D-D4B66D392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165225"/>
            <a:ext cx="4216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900">
                <a:latin typeface="Century Gothic" panose="020B0502020202020204" pitchFamily="34" charset="0"/>
              </a:rPr>
              <a:t>Verbs</a:t>
            </a:r>
          </a:p>
        </p:txBody>
      </p:sp>
      <p:sp>
        <p:nvSpPr>
          <p:cNvPr id="32787" name="TextBox 10">
            <a:extLst>
              <a:ext uri="{FF2B5EF4-FFF2-40B4-BE49-F238E27FC236}">
                <a16:creationId xmlns:a16="http://schemas.microsoft.com/office/drawing/2014/main" id="{184A032E-E679-4766-83C8-48808383C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84275"/>
            <a:ext cx="4254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900">
                <a:latin typeface="Century Gothic" panose="020B0502020202020204" pitchFamily="34" charset="0"/>
              </a:rPr>
              <a:t>Not Verbs</a:t>
            </a:r>
          </a:p>
        </p:txBody>
      </p:sp>
      <p:pic>
        <p:nvPicPr>
          <p:cNvPr id="32788" name="Picture 1">
            <a:extLst>
              <a:ext uri="{FF2B5EF4-FFF2-40B4-BE49-F238E27FC236}">
                <a16:creationId xmlns:a16="http://schemas.microsoft.com/office/drawing/2014/main" id="{DE8416D7-9B5B-4D82-A585-75D138EF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521200"/>
            <a:ext cx="7054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74F4150-6033-4946-8E26-4A27CEBEA664}"/>
              </a:ext>
            </a:extLst>
          </p:cNvPr>
          <p:cNvGraphicFramePr>
            <a:graphicFrameLocks noGrp="1"/>
          </p:cNvGraphicFramePr>
          <p:nvPr/>
        </p:nvGraphicFramePr>
        <p:xfrm>
          <a:off x="1011238" y="842963"/>
          <a:ext cx="7170737" cy="2776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29" name="TextBox 10">
            <a:extLst>
              <a:ext uri="{FF2B5EF4-FFF2-40B4-BE49-F238E27FC236}">
                <a16:creationId xmlns:a16="http://schemas.microsoft.com/office/drawing/2014/main" id="{3FE78A1F-F5B1-433B-8B93-C35A275B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762000"/>
            <a:ext cx="35607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900">
                <a:latin typeface="Century Gothic" panose="020B0502020202020204" pitchFamily="34" charset="0"/>
              </a:rPr>
              <a:t>Verbs</a:t>
            </a:r>
          </a:p>
        </p:txBody>
      </p:sp>
      <p:sp>
        <p:nvSpPr>
          <p:cNvPr id="34830" name="TextBox 10">
            <a:extLst>
              <a:ext uri="{FF2B5EF4-FFF2-40B4-BE49-F238E27FC236}">
                <a16:creationId xmlns:a16="http://schemas.microsoft.com/office/drawing/2014/main" id="{A5C0585D-4847-4505-90CB-22478A60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762000"/>
            <a:ext cx="3562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900">
                <a:latin typeface="Century Gothic" panose="020B0502020202020204" pitchFamily="34" charset="0"/>
              </a:rPr>
              <a:t>Not Verbs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1C66844-B56D-42EB-9D01-C1C99C12D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3952875"/>
            <a:ext cx="2284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impossible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E197ED3-FE3B-4844-9861-9BBEB1F3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4827588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more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A8E512BA-357B-4C2A-B8CF-3D2D5622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4254500"/>
            <a:ext cx="1649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whisper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903654E5-4255-4261-A52E-CC65DC86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195888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laugh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3F095815-AD92-4B80-9A3F-263406588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3413"/>
            <a:ext cx="146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guitar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28D5D3F6-7554-4C0D-AF83-73338C6A8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3905250"/>
            <a:ext cx="181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exercise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6FC88884-8A64-4E91-901A-8A3A98224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5378450"/>
            <a:ext cx="1468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goal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E6622E45-8303-415B-B121-AB217C93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4805363"/>
            <a:ext cx="1468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strong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5F7A0702-255F-4BAE-AE2E-3F91C50B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5773738"/>
            <a:ext cx="1819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scream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737F4FBA-71BE-4FFE-B727-BB6EFB48C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3789363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dinosaur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67E61905-13A5-438E-A0A7-1C555085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3" y="4367213"/>
            <a:ext cx="1909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beautiful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F7A0DBD1-2ECB-4E89-B668-49DB9DA07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4981575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wander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78E46526-D2E7-4CF3-9D7E-3F30CAD61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5378450"/>
            <a:ext cx="134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frighten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C4A17281-F05D-488C-A9AC-85CF5199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4759325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argue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FF2BEC66-5788-4313-B0C3-7CDF09088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467677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food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2C2D313E-3171-4170-BE98-FB6EC63A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3" y="4043363"/>
            <a:ext cx="842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joke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3D9DD4C5-B221-476E-A896-E57A61BA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5565775"/>
            <a:ext cx="106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bake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4791 -0.4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59618 -0.51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13402 -0.45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31319 -0.5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36146 -0.570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4983 -0.271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23716 -0.41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46 -0.446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1158 -0.495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9913 -0.218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0781 -0.181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30851 -0.277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25417 -0.3439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2778 -0.428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7274 -0.232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67708 -0.2127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4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56093 -0.5731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56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>
            <a:extLst>
              <a:ext uri="{FF2B5EF4-FFF2-40B4-BE49-F238E27FC236}">
                <a16:creationId xmlns:a16="http://schemas.microsoft.com/office/drawing/2014/main" id="{0EAD0A50-3535-4CE4-8226-72227521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5843" name="TextBox 5">
            <a:extLst>
              <a:ext uri="{FF2B5EF4-FFF2-40B4-BE49-F238E27FC236}">
                <a16:creationId xmlns:a16="http://schemas.microsoft.com/office/drawing/2014/main" id="{66A5D4E5-5059-4A3B-AF83-2B85AA9F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749300"/>
            <a:ext cx="7015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verb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is the most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important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word in a sentence. It tell us what is being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done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in the sentence…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D1E05E-3D49-41B5-93A7-DC697473501F}"/>
              </a:ext>
            </a:extLst>
          </p:cNvPr>
          <p:cNvGrpSpPr>
            <a:grpSpLocks/>
          </p:cNvGrpSpPr>
          <p:nvPr/>
        </p:nvGrpSpPr>
        <p:grpSpPr bwMode="auto">
          <a:xfrm>
            <a:off x="633413" y="2324100"/>
            <a:ext cx="7870825" cy="2554288"/>
            <a:chOff x="636416" y="2389471"/>
            <a:chExt cx="7871170" cy="2553341"/>
          </a:xfrm>
        </p:grpSpPr>
        <p:pic>
          <p:nvPicPr>
            <p:cNvPr id="35846" name="Picture 1">
              <a:extLst>
                <a:ext uri="{FF2B5EF4-FFF2-40B4-BE49-F238E27FC236}">
                  <a16:creationId xmlns:a16="http://schemas.microsoft.com/office/drawing/2014/main" id="{AFE707AC-DF93-40D3-B484-540394FF8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16" y="2389471"/>
              <a:ext cx="1693754" cy="255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Box 1">
              <a:extLst>
                <a:ext uri="{FF2B5EF4-FFF2-40B4-BE49-F238E27FC236}">
                  <a16:creationId xmlns:a16="http://schemas.microsoft.com/office/drawing/2014/main" id="{AEAAA041-F666-4803-BF11-B34EF2AE6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672" y="3204476"/>
              <a:ext cx="598691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5400">
                  <a:latin typeface="Century Gothic" panose="020B0502020202020204" pitchFamily="34" charset="0"/>
                </a:rPr>
                <a:t>Alex is </a:t>
              </a:r>
              <a:r>
                <a:rPr lang="en-GB" altLang="en-US" sz="5400" b="1">
                  <a:solidFill>
                    <a:srgbClr val="F2280F"/>
                  </a:solidFill>
                  <a:latin typeface="Century Gothic" panose="020B0502020202020204" pitchFamily="34" charset="0"/>
                </a:rPr>
                <a:t>dancing</a:t>
              </a:r>
              <a:r>
                <a:rPr lang="en-GB" altLang="en-US" sz="5400">
                  <a:latin typeface="Century Gothic" panose="020B0502020202020204" pitchFamily="34" charset="0"/>
                </a:rPr>
                <a:t>.</a:t>
              </a: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id="{4CF335D4-A053-44FD-8000-3945D0D8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067300"/>
            <a:ext cx="8104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The verb ‘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dancing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’ tells the reader what the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subject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of the sentence (Alex) is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doing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">
            <a:extLst>
              <a:ext uri="{FF2B5EF4-FFF2-40B4-BE49-F238E27FC236}">
                <a16:creationId xmlns:a16="http://schemas.microsoft.com/office/drawing/2014/main" id="{A3403632-0CB5-4D75-A34F-4C70132D118E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330325"/>
            <a:ext cx="7921625" cy="4197350"/>
            <a:chOff x="454453" y="952004"/>
            <a:chExt cx="7921934" cy="41984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81DF8D8-0FD3-426C-BE04-0BE9980A6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9915" y="952004"/>
              <a:ext cx="4496472" cy="1998455"/>
              <a:chOff x="3856157" y="842487"/>
              <a:chExt cx="4495596" cy="1998544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F9A87D08-DD4B-4C9E-94FE-2275874DF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926" y="842487"/>
                <a:ext cx="4356059" cy="1998544"/>
              </a:xfrm>
              <a:prstGeom prst="wedgeRoundRectCallout">
                <a:avLst>
                  <a:gd name="adj1" fmla="val -58924"/>
                  <a:gd name="adj2" fmla="val 17720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25CBFB7E-9790-47B8-A046-A65EFC9B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6157" y="964555"/>
                <a:ext cx="4495596" cy="1754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3600" dirty="0">
                    <a:latin typeface="Century Gothic" panose="020B0502020202020204" pitchFamily="34" charset="0"/>
                  </a:rPr>
                  <a:t>Read the sentence on each slide and identify the </a:t>
                </a:r>
                <a:r>
                  <a:rPr lang="en-GB" altLang="en-US" sz="3600" b="1" dirty="0">
                    <a:latin typeface="Century Gothic" panose="020B0502020202020204" pitchFamily="34" charset="0"/>
                  </a:rPr>
                  <a:t>verb</a:t>
                </a:r>
                <a:r>
                  <a:rPr lang="en-GB" altLang="en-US" sz="3600" dirty="0">
                    <a:latin typeface="Century Gothic" panose="020B0502020202020204" pitchFamily="34" charset="0"/>
                  </a:rPr>
                  <a:t>. </a:t>
                </a:r>
              </a:p>
            </p:txBody>
          </p:sp>
        </p:grpSp>
        <p:pic>
          <p:nvPicPr>
            <p:cNvPr id="37892" name="Picture 8">
              <a:extLst>
                <a:ext uri="{FF2B5EF4-FFF2-40B4-BE49-F238E27FC236}">
                  <a16:creationId xmlns:a16="http://schemas.microsoft.com/office/drawing/2014/main" id="{CB33A1AA-DB5D-452A-A544-B1EBBD007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53" y="1707519"/>
              <a:ext cx="3072854" cy="34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>
            <a:extLst>
              <a:ext uri="{FF2B5EF4-FFF2-40B4-BE49-F238E27FC236}">
                <a16:creationId xmlns:a16="http://schemas.microsoft.com/office/drawing/2014/main" id="{FC88BFC3-83B7-42DE-BB88-C824C893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3">
            <a:extLst>
              <a:ext uri="{FF2B5EF4-FFF2-40B4-BE49-F238E27FC236}">
                <a16:creationId xmlns:a16="http://schemas.microsoft.com/office/drawing/2014/main" id="{57F82C3C-518D-4955-9449-A5E87DDA0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u="sng">
                <a:latin typeface="Century Gothic" panose="020B0502020202020204" pitchFamily="34" charset="0"/>
                <a:cs typeface="Arial" panose="020B0604020202020204" pitchFamily="34" charset="0"/>
              </a:rPr>
              <a:t>Action Words Worksheet</a:t>
            </a:r>
          </a:p>
        </p:txBody>
      </p:sp>
      <p:sp>
        <p:nvSpPr>
          <p:cNvPr id="38916" name="TextBox 8">
            <a:extLst>
              <a:ext uri="{FF2B5EF4-FFF2-40B4-BE49-F238E27FC236}">
                <a16:creationId xmlns:a16="http://schemas.microsoft.com/office/drawing/2014/main" id="{6F3A701A-19E0-49E3-A789-EFFED613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86550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 Narrow" panose="020B0606020202030204" pitchFamily="34" charset="0"/>
                <a:cs typeface="Arial" panose="020B0604020202020204" pitchFamily="34" charset="0"/>
              </a:rPr>
              <a:t>Copyright 2020 Online Teaching Resources Ltd</a:t>
            </a:r>
          </a:p>
        </p:txBody>
      </p:sp>
      <p:sp>
        <p:nvSpPr>
          <p:cNvPr id="38917" name="TextBox 5">
            <a:extLst>
              <a:ext uri="{FF2B5EF4-FFF2-40B4-BE49-F238E27FC236}">
                <a16:creationId xmlns:a16="http://schemas.microsoft.com/office/drawing/2014/main" id="{1E640044-F3D0-4DAB-B7EB-09D08F25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222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 Narrow" panose="020B0606020202030204" pitchFamily="34" charset="0"/>
                <a:cs typeface="Arial" panose="020B0604020202020204" pitchFamily="34" charset="0"/>
              </a:rPr>
              <a:t>Teacher-of-English.com</a:t>
            </a:r>
            <a:endParaRPr lang="en-US" altLang="en-US" sz="8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C37F40F-140B-4CB0-B38F-075A51D9DA12}"/>
              </a:ext>
            </a:extLst>
          </p:cNvPr>
          <p:cNvGraphicFramePr>
            <a:graphicFrameLocks noGrp="1"/>
          </p:cNvGraphicFramePr>
          <p:nvPr/>
        </p:nvGraphicFramePr>
        <p:xfrm>
          <a:off x="220663" y="912813"/>
          <a:ext cx="8702675" cy="1570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8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23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26" name="TextBox 2">
            <a:extLst>
              <a:ext uri="{FF2B5EF4-FFF2-40B4-BE49-F238E27FC236}">
                <a16:creationId xmlns:a16="http://schemas.microsoft.com/office/drawing/2014/main" id="{E381006F-CB64-44B4-B1D0-87DADBD88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952500"/>
            <a:ext cx="414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Underline the </a:t>
            </a:r>
            <a:r>
              <a:rPr lang="en-GB" altLang="en-US" sz="1400" b="1">
                <a:latin typeface="Century Gothic" panose="020B0502020202020204" pitchFamily="34" charset="0"/>
                <a:cs typeface="Arial" panose="020B0604020202020204" pitchFamily="34" charset="0"/>
              </a:rPr>
              <a:t>verb</a:t>
            </a: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 in each sentence.</a:t>
            </a:r>
          </a:p>
        </p:txBody>
      </p:sp>
      <p:sp>
        <p:nvSpPr>
          <p:cNvPr id="38927" name="TextBox 2">
            <a:extLst>
              <a:ext uri="{FF2B5EF4-FFF2-40B4-BE49-F238E27FC236}">
                <a16:creationId xmlns:a16="http://schemas.microsoft.com/office/drawing/2014/main" id="{CC5D6852-0E20-4CB1-8972-15A3793C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1260475"/>
            <a:ext cx="3619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  <a:cs typeface="Arial" panose="020B0604020202020204" pitchFamily="34" charset="0"/>
              </a:rPr>
              <a:t>Fred is reading his book slowly.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vicious bear growled.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mouse nibbled the cheese.</a:t>
            </a:r>
          </a:p>
        </p:txBody>
      </p:sp>
      <p:sp>
        <p:nvSpPr>
          <p:cNvPr id="38928" name="TextBox 2">
            <a:extLst>
              <a:ext uri="{FF2B5EF4-FFF2-40B4-BE49-F238E27FC236}">
                <a16:creationId xmlns:a16="http://schemas.microsoft.com/office/drawing/2014/main" id="{66447342-DDB6-4DF1-8AB5-A56011FA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888" y="1444625"/>
            <a:ext cx="38068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4.   Charlie ran as fast as lightning.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5.   Lucy posted a letter to her friend.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D1E8C3-8D6A-4320-93E2-4F5A6E18D6C2}"/>
              </a:ext>
            </a:extLst>
          </p:cNvPr>
          <p:cNvGraphicFramePr>
            <a:graphicFrameLocks noGrp="1"/>
          </p:cNvGraphicFramePr>
          <p:nvPr/>
        </p:nvGraphicFramePr>
        <p:xfrm>
          <a:off x="220663" y="2657475"/>
          <a:ext cx="8702675" cy="1411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5642">
                <a:tc gridSpan="15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23"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82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8BE83BB6-9A4E-4051-B667-C98518F33E80}"/>
              </a:ext>
            </a:extLst>
          </p:cNvPr>
          <p:cNvGraphicFramePr>
            <a:graphicFrameLocks noGrp="1"/>
          </p:cNvGraphicFramePr>
          <p:nvPr/>
        </p:nvGraphicFramePr>
        <p:xfrm>
          <a:off x="211138" y="4243388"/>
          <a:ext cx="8701087" cy="2330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6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79" name="TextBox 2">
            <a:extLst>
              <a:ext uri="{FF2B5EF4-FFF2-40B4-BE49-F238E27FC236}">
                <a16:creationId xmlns:a16="http://schemas.microsoft.com/office/drawing/2014/main" id="{246F2CC8-0AD5-4D19-BBCC-71929F190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4283075"/>
            <a:ext cx="870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Change the highlighted verb to a more interesting verb.</a:t>
            </a:r>
          </a:p>
        </p:txBody>
      </p:sp>
      <p:sp>
        <p:nvSpPr>
          <p:cNvPr id="38980" name="TextBox 2">
            <a:extLst>
              <a:ext uri="{FF2B5EF4-FFF2-40B4-BE49-F238E27FC236}">
                <a16:creationId xmlns:a16="http://schemas.microsoft.com/office/drawing/2014/main" id="{C8508722-F87F-4051-9BD3-A2164B46D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635500"/>
            <a:ext cx="55435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Imran </a:t>
            </a:r>
            <a:r>
              <a:rPr lang="en-GB" altLang="en-US" sz="1600" b="1">
                <a:latin typeface="Century Gothic" panose="020B0502020202020204" pitchFamily="34" charset="0"/>
              </a:rPr>
              <a:t>disappeared</a:t>
            </a:r>
            <a:r>
              <a:rPr lang="en-GB" altLang="en-US" sz="1600">
                <a:latin typeface="Century Gothic" panose="020B0502020202020204" pitchFamily="34" charset="0"/>
              </a:rPr>
              <a:t> from inside the haunted house.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baby </a:t>
            </a:r>
            <a:r>
              <a:rPr lang="en-GB" altLang="en-US" sz="1600" b="1">
                <a:latin typeface="Century Gothic" panose="020B0502020202020204" pitchFamily="34" charset="0"/>
              </a:rPr>
              <a:t>threw</a:t>
            </a:r>
            <a:r>
              <a:rPr lang="en-GB" altLang="en-US" sz="1600">
                <a:latin typeface="Century Gothic" panose="020B0502020202020204" pitchFamily="34" charset="0"/>
              </a:rPr>
              <a:t> her teddy out of the pram.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stack of plates </a:t>
            </a:r>
            <a:r>
              <a:rPr lang="en-GB" altLang="en-US" sz="1600" b="1">
                <a:latin typeface="Century Gothic" panose="020B0502020202020204" pitchFamily="34" charset="0"/>
              </a:rPr>
              <a:t>fell </a:t>
            </a:r>
            <a:r>
              <a:rPr lang="en-GB" altLang="en-US" sz="1600">
                <a:latin typeface="Century Gothic" panose="020B0502020202020204" pitchFamily="34" charset="0"/>
              </a:rPr>
              <a:t>to the floor.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‘Please, help me,’ I </a:t>
            </a:r>
            <a:r>
              <a:rPr lang="en-GB" altLang="en-US" sz="1600" b="1">
                <a:latin typeface="Century Gothic" panose="020B0502020202020204" pitchFamily="34" charset="0"/>
              </a:rPr>
              <a:t>said</a:t>
            </a:r>
            <a:r>
              <a:rPr lang="en-GB" altLang="en-US" sz="160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Gerry </a:t>
            </a:r>
            <a:r>
              <a:rPr lang="en-GB" altLang="en-US" sz="1600" b="1">
                <a:latin typeface="Century Gothic" panose="020B0502020202020204" pitchFamily="34" charset="0"/>
              </a:rPr>
              <a:t>smiled</a:t>
            </a:r>
            <a:r>
              <a:rPr lang="en-GB" altLang="en-US" sz="1600">
                <a:latin typeface="Century Gothic" panose="020B0502020202020204" pitchFamily="34" charset="0"/>
              </a:rPr>
              <a:t> from ear to ear.</a:t>
            </a:r>
          </a:p>
        </p:txBody>
      </p:sp>
      <p:sp>
        <p:nvSpPr>
          <p:cNvPr id="38981" name="TextBox 2">
            <a:extLst>
              <a:ext uri="{FF2B5EF4-FFF2-40B4-BE49-F238E27FC236}">
                <a16:creationId xmlns:a16="http://schemas.microsoft.com/office/drawing/2014/main" id="{121E0438-2E6F-4F2B-A039-807ADB55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693988"/>
            <a:ext cx="414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Circle the verb with the similar meaning.</a:t>
            </a:r>
          </a:p>
        </p:txBody>
      </p:sp>
      <p:grpSp>
        <p:nvGrpSpPr>
          <p:cNvPr id="38982" name="Group 47">
            <a:extLst>
              <a:ext uri="{FF2B5EF4-FFF2-40B4-BE49-F238E27FC236}">
                <a16:creationId xmlns:a16="http://schemas.microsoft.com/office/drawing/2014/main" id="{D7F5128D-65F0-480E-B967-BBE38D103042}"/>
              </a:ext>
            </a:extLst>
          </p:cNvPr>
          <p:cNvGrpSpPr>
            <a:grpSpLocks/>
          </p:cNvGrpSpPr>
          <p:nvPr/>
        </p:nvGrpSpPr>
        <p:grpSpPr bwMode="auto">
          <a:xfrm>
            <a:off x="231775" y="3114675"/>
            <a:ext cx="8710613" cy="868363"/>
            <a:chOff x="231628" y="3114072"/>
            <a:chExt cx="8710096" cy="869252"/>
          </a:xfrm>
        </p:grpSpPr>
        <p:grpSp>
          <p:nvGrpSpPr>
            <p:cNvPr id="38984" name="Group 48">
              <a:extLst>
                <a:ext uri="{FF2B5EF4-FFF2-40B4-BE49-F238E27FC236}">
                  <a16:creationId xmlns:a16="http://schemas.microsoft.com/office/drawing/2014/main" id="{94F63696-AAC2-492B-98D6-1EE6A51EC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28" y="3114072"/>
              <a:ext cx="1742157" cy="850360"/>
              <a:chOff x="231628" y="3114072"/>
              <a:chExt cx="1742157" cy="850360"/>
            </a:xfrm>
          </p:grpSpPr>
          <p:sp>
            <p:nvSpPr>
              <p:cNvPr id="39005" name="TextBox 2">
                <a:extLst>
                  <a:ext uri="{FF2B5EF4-FFF2-40B4-BE49-F238E27FC236}">
                    <a16:creationId xmlns:a16="http://schemas.microsoft.com/office/drawing/2014/main" id="{E27A2DA0-151E-4F09-AD68-86736C94E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114072"/>
                <a:ext cx="6543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walk</a:t>
                </a:r>
              </a:p>
            </p:txBody>
          </p:sp>
          <p:sp>
            <p:nvSpPr>
              <p:cNvPr id="39006" name="TextBox 2">
                <a:extLst>
                  <a:ext uri="{FF2B5EF4-FFF2-40B4-BE49-F238E27FC236}">
                    <a16:creationId xmlns:a16="http://schemas.microsoft.com/office/drawing/2014/main" id="{D6312D35-E92E-44B7-BB5A-9A3F2759F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28" y="3652011"/>
                <a:ext cx="5775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stroll</a:t>
                </a:r>
              </a:p>
            </p:txBody>
          </p:sp>
          <p:sp>
            <p:nvSpPr>
              <p:cNvPr id="39007" name="TextBox 2">
                <a:extLst>
                  <a:ext uri="{FF2B5EF4-FFF2-40B4-BE49-F238E27FC236}">
                    <a16:creationId xmlns:a16="http://schemas.microsoft.com/office/drawing/2014/main" id="{35E861E8-19F9-4947-BC00-1028EDBA7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654333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open</a:t>
                </a:r>
              </a:p>
            </p:txBody>
          </p:sp>
          <p:sp>
            <p:nvSpPr>
              <p:cNvPr id="39008" name="TextBox 2">
                <a:extLst>
                  <a:ext uri="{FF2B5EF4-FFF2-40B4-BE49-F238E27FC236}">
                    <a16:creationId xmlns:a16="http://schemas.microsoft.com/office/drawing/2014/main" id="{04F0241F-A528-49C5-BBC8-5BF94CF40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7842" y="3656655"/>
                <a:ext cx="62594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drive</a:t>
                </a:r>
              </a:p>
            </p:txBody>
          </p:sp>
        </p:grpSp>
        <p:grpSp>
          <p:nvGrpSpPr>
            <p:cNvPr id="38985" name="Group 49">
              <a:extLst>
                <a:ext uri="{FF2B5EF4-FFF2-40B4-BE49-F238E27FC236}">
                  <a16:creationId xmlns:a16="http://schemas.microsoft.com/office/drawing/2014/main" id="{EAFD8DFF-EAB4-4C19-93A1-6A7DF8F20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351" y="3132964"/>
              <a:ext cx="1890012" cy="850360"/>
              <a:chOff x="154273" y="3114072"/>
              <a:chExt cx="1890012" cy="850360"/>
            </a:xfrm>
          </p:grpSpPr>
          <p:sp>
            <p:nvSpPr>
              <p:cNvPr id="39001" name="TextBox 2">
                <a:extLst>
                  <a:ext uri="{FF2B5EF4-FFF2-40B4-BE49-F238E27FC236}">
                    <a16:creationId xmlns:a16="http://schemas.microsoft.com/office/drawing/2014/main" id="{FA7796B5-7239-4C79-99CF-A4AEF5177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707" y="3114072"/>
                <a:ext cx="17101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disappear</a:t>
                </a:r>
              </a:p>
            </p:txBody>
          </p:sp>
          <p:sp>
            <p:nvSpPr>
              <p:cNvPr id="39002" name="TextBox 2">
                <a:extLst>
                  <a:ext uri="{FF2B5EF4-FFF2-40B4-BE49-F238E27FC236}">
                    <a16:creationId xmlns:a16="http://schemas.microsoft.com/office/drawing/2014/main" id="{ACDBED68-965E-4E85-9EE0-CA2070F070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273" y="3652011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argue</a:t>
                </a:r>
              </a:p>
            </p:txBody>
          </p:sp>
          <p:sp>
            <p:nvSpPr>
              <p:cNvPr id="39003" name="TextBox 2">
                <a:extLst>
                  <a:ext uri="{FF2B5EF4-FFF2-40B4-BE49-F238E27FC236}">
                    <a16:creationId xmlns:a16="http://schemas.microsoft.com/office/drawing/2014/main" id="{05F3E008-C1FB-482F-9EF9-2B02EA68B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654333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speak</a:t>
                </a:r>
              </a:p>
            </p:txBody>
          </p:sp>
          <p:sp>
            <p:nvSpPr>
              <p:cNvPr id="39004" name="TextBox 2">
                <a:extLst>
                  <a:ext uri="{FF2B5EF4-FFF2-40B4-BE49-F238E27FC236}">
                    <a16:creationId xmlns:a16="http://schemas.microsoft.com/office/drawing/2014/main" id="{740D9ADA-0FB1-4EF0-942D-2906A856E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1902" y="3656655"/>
                <a:ext cx="7323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vanish</a:t>
                </a:r>
              </a:p>
            </p:txBody>
          </p:sp>
        </p:grpSp>
        <p:grpSp>
          <p:nvGrpSpPr>
            <p:cNvPr id="38986" name="Group 50">
              <a:extLst>
                <a:ext uri="{FF2B5EF4-FFF2-40B4-BE49-F238E27FC236}">
                  <a16:creationId xmlns:a16="http://schemas.microsoft.com/office/drawing/2014/main" id="{ABA00635-50B2-4E93-ABFA-654296FDA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6863" y="3122800"/>
              <a:ext cx="1742157" cy="850360"/>
              <a:chOff x="231628" y="3114072"/>
              <a:chExt cx="1742157" cy="850360"/>
            </a:xfrm>
          </p:grpSpPr>
          <p:sp>
            <p:nvSpPr>
              <p:cNvPr id="38997" name="TextBox 2">
                <a:extLst>
                  <a:ext uri="{FF2B5EF4-FFF2-40B4-BE49-F238E27FC236}">
                    <a16:creationId xmlns:a16="http://schemas.microsoft.com/office/drawing/2014/main" id="{34959904-CFDA-4704-B30D-BF01D934A3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114072"/>
                <a:ext cx="6543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run</a:t>
                </a:r>
              </a:p>
            </p:txBody>
          </p:sp>
          <p:sp>
            <p:nvSpPr>
              <p:cNvPr id="38998" name="TextBox 2">
                <a:extLst>
                  <a:ext uri="{FF2B5EF4-FFF2-40B4-BE49-F238E27FC236}">
                    <a16:creationId xmlns:a16="http://schemas.microsoft.com/office/drawing/2014/main" id="{6A33EDE7-7C3A-41E2-A482-975D82D6E7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28" y="3652011"/>
                <a:ext cx="5775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dive</a:t>
                </a:r>
              </a:p>
            </p:txBody>
          </p:sp>
          <p:sp>
            <p:nvSpPr>
              <p:cNvPr id="38999" name="TextBox 2">
                <a:extLst>
                  <a:ext uri="{FF2B5EF4-FFF2-40B4-BE49-F238E27FC236}">
                    <a16:creationId xmlns:a16="http://schemas.microsoft.com/office/drawing/2014/main" id="{2FA91546-88F9-450F-8A2B-AACF30B8E4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654333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sprint</a:t>
                </a:r>
              </a:p>
            </p:txBody>
          </p:sp>
          <p:sp>
            <p:nvSpPr>
              <p:cNvPr id="39000" name="TextBox 2">
                <a:extLst>
                  <a:ext uri="{FF2B5EF4-FFF2-40B4-BE49-F238E27FC236}">
                    <a16:creationId xmlns:a16="http://schemas.microsoft.com/office/drawing/2014/main" id="{D71DE41F-1DF7-43F1-B7E1-F96806EF8B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7842" y="3656655"/>
                <a:ext cx="62594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ride</a:t>
                </a:r>
              </a:p>
            </p:txBody>
          </p:sp>
        </p:grpSp>
        <p:grpSp>
          <p:nvGrpSpPr>
            <p:cNvPr id="38987" name="Group 51">
              <a:extLst>
                <a:ext uri="{FF2B5EF4-FFF2-40B4-BE49-F238E27FC236}">
                  <a16:creationId xmlns:a16="http://schemas.microsoft.com/office/drawing/2014/main" id="{F4F62465-3A12-466D-9B81-E01C5175AA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0982" y="3122800"/>
              <a:ext cx="1800437" cy="850360"/>
              <a:chOff x="231628" y="3114072"/>
              <a:chExt cx="1800437" cy="850360"/>
            </a:xfrm>
          </p:grpSpPr>
          <p:sp>
            <p:nvSpPr>
              <p:cNvPr id="38993" name="TextBox 2">
                <a:extLst>
                  <a:ext uri="{FF2B5EF4-FFF2-40B4-BE49-F238E27FC236}">
                    <a16:creationId xmlns:a16="http://schemas.microsoft.com/office/drawing/2014/main" id="{8723F711-722F-45D1-AF17-DE8FC24164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114072"/>
                <a:ext cx="6543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push</a:t>
                </a:r>
              </a:p>
            </p:txBody>
          </p:sp>
          <p:sp>
            <p:nvSpPr>
              <p:cNvPr id="38994" name="TextBox 2">
                <a:extLst>
                  <a:ext uri="{FF2B5EF4-FFF2-40B4-BE49-F238E27FC236}">
                    <a16:creationId xmlns:a16="http://schemas.microsoft.com/office/drawing/2014/main" id="{9E30C24B-0FD0-4BC4-B026-CC8DAE727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28" y="3652011"/>
                <a:ext cx="5775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roar</a:t>
                </a:r>
              </a:p>
            </p:txBody>
          </p:sp>
          <p:sp>
            <p:nvSpPr>
              <p:cNvPr id="38995" name="TextBox 2">
                <a:extLst>
                  <a:ext uri="{FF2B5EF4-FFF2-40B4-BE49-F238E27FC236}">
                    <a16:creationId xmlns:a16="http://schemas.microsoft.com/office/drawing/2014/main" id="{510314A6-C423-4B6A-94C7-E56BE657B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654333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break</a:t>
                </a:r>
              </a:p>
            </p:txBody>
          </p:sp>
          <p:sp>
            <p:nvSpPr>
              <p:cNvPr id="38996" name="TextBox 2">
                <a:extLst>
                  <a:ext uri="{FF2B5EF4-FFF2-40B4-BE49-F238E27FC236}">
                    <a16:creationId xmlns:a16="http://schemas.microsoft.com/office/drawing/2014/main" id="{C3D404E1-6C91-4018-826A-AC8AE3C2C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4935" y="3656655"/>
                <a:ext cx="70713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shove</a:t>
                </a:r>
              </a:p>
            </p:txBody>
          </p:sp>
        </p:grpSp>
        <p:grpSp>
          <p:nvGrpSpPr>
            <p:cNvPr id="38988" name="Group 52">
              <a:extLst>
                <a:ext uri="{FF2B5EF4-FFF2-40B4-BE49-F238E27FC236}">
                  <a16:creationId xmlns:a16="http://schemas.microsoft.com/office/drawing/2014/main" id="{8FF97A5E-F4AE-4015-B3ED-180263E33F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9234" y="3122800"/>
              <a:ext cx="1822490" cy="848038"/>
              <a:chOff x="180657" y="3114072"/>
              <a:chExt cx="1822490" cy="848038"/>
            </a:xfrm>
          </p:grpSpPr>
          <p:sp>
            <p:nvSpPr>
              <p:cNvPr id="38989" name="TextBox 2">
                <a:extLst>
                  <a:ext uri="{FF2B5EF4-FFF2-40B4-BE49-F238E27FC236}">
                    <a16:creationId xmlns:a16="http://schemas.microsoft.com/office/drawing/2014/main" id="{1553CF0D-3725-405F-AE21-D01C155AE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27" y="3114072"/>
                <a:ext cx="174215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moan</a:t>
                </a:r>
              </a:p>
            </p:txBody>
          </p:sp>
          <p:sp>
            <p:nvSpPr>
              <p:cNvPr id="38990" name="TextBox 2">
                <a:extLst>
                  <a:ext uri="{FF2B5EF4-FFF2-40B4-BE49-F238E27FC236}">
                    <a16:creationId xmlns:a16="http://schemas.microsoft.com/office/drawing/2014/main" id="{0EE85BD3-577F-4CB0-A3C3-F1E022A750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657" y="3652011"/>
                <a:ext cx="70712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groan</a:t>
                </a:r>
              </a:p>
            </p:txBody>
          </p:sp>
          <p:sp>
            <p:nvSpPr>
              <p:cNvPr id="38991" name="TextBox 2">
                <a:extLst>
                  <a:ext uri="{FF2B5EF4-FFF2-40B4-BE49-F238E27FC236}">
                    <a16:creationId xmlns:a16="http://schemas.microsoft.com/office/drawing/2014/main" id="{6D9640A3-02BF-4C88-AF6E-0FFE3F342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654333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fall</a:t>
                </a:r>
              </a:p>
            </p:txBody>
          </p:sp>
          <p:sp>
            <p:nvSpPr>
              <p:cNvPr id="38992" name="TextBox 2">
                <a:extLst>
                  <a:ext uri="{FF2B5EF4-FFF2-40B4-BE49-F238E27FC236}">
                    <a16:creationId xmlns:a16="http://schemas.microsoft.com/office/drawing/2014/main" id="{6FA655D3-FC7D-4ED0-B3E9-5FC50E2CDD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7204" y="3646191"/>
                <a:ext cx="62594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grow</a:t>
                </a:r>
              </a:p>
            </p:txBody>
          </p:sp>
        </p:grpSp>
      </p:grpSp>
      <p:sp>
        <p:nvSpPr>
          <p:cNvPr id="38983" name="TextBox 2">
            <a:extLst>
              <a:ext uri="{FF2B5EF4-FFF2-40B4-BE49-F238E27FC236}">
                <a16:creationId xmlns:a16="http://schemas.microsoft.com/office/drawing/2014/main" id="{39CE3BCE-C486-4F2F-9AA8-A667C8D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4629150"/>
            <a:ext cx="27717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EA40E-226D-4DD8-AC2B-D923BEC02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>
            <a:extLst>
              <a:ext uri="{FF2B5EF4-FFF2-40B4-BE49-F238E27FC236}">
                <a16:creationId xmlns:a16="http://schemas.microsoft.com/office/drawing/2014/main" id="{6BDA0C47-876B-4EA8-8E97-FE1E5481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4175125"/>
            <a:ext cx="5680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Fred is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reading</a:t>
            </a:r>
            <a:r>
              <a:rPr lang="en-GB" altLang="en-US" sz="4800">
                <a:latin typeface="Century Gothic" panose="020B0502020202020204" pitchFamily="34" charset="0"/>
              </a:rPr>
              <a:t> his book slowly.</a:t>
            </a:r>
          </a:p>
        </p:txBody>
      </p:sp>
      <p:pic>
        <p:nvPicPr>
          <p:cNvPr id="40964" name="Picture 6">
            <a:extLst>
              <a:ext uri="{FF2B5EF4-FFF2-40B4-BE49-F238E27FC236}">
                <a16:creationId xmlns:a16="http://schemas.microsoft.com/office/drawing/2014/main" id="{CBAE386C-C208-4025-809F-1F14FF1E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984250"/>
            <a:ext cx="31337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2">
            <a:extLst>
              <a:ext uri="{FF2B5EF4-FFF2-40B4-BE49-F238E27FC236}">
                <a16:creationId xmlns:a16="http://schemas.microsoft.com/office/drawing/2014/main" id="{0E26D25F-D52C-44C9-890B-E5B82B36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4175125"/>
            <a:ext cx="251777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F5337C-4E7B-4E16-88CA-027C6942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>
            <a:extLst>
              <a:ext uri="{FF2B5EF4-FFF2-40B4-BE49-F238E27FC236}">
                <a16:creationId xmlns:a16="http://schemas.microsoft.com/office/drawing/2014/main" id="{EBBC3988-8D84-4B13-9E4B-39C37770B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4175125"/>
            <a:ext cx="5680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The vicious bear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growled</a:t>
            </a:r>
            <a:r>
              <a:rPr lang="en-GB" altLang="en-US" sz="480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id="{063A956D-16A0-494F-B5ED-3EF05D272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4914900"/>
            <a:ext cx="26273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growled</a:t>
            </a:r>
          </a:p>
        </p:txBody>
      </p:sp>
      <p:pic>
        <p:nvPicPr>
          <p:cNvPr id="41989" name="Picture 1">
            <a:extLst>
              <a:ext uri="{FF2B5EF4-FFF2-40B4-BE49-F238E27FC236}">
                <a16:creationId xmlns:a16="http://schemas.microsoft.com/office/drawing/2014/main" id="{D0CA3542-4F35-4F0F-98E7-73F72EDC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982663"/>
            <a:ext cx="28511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F60D41-3E49-4021-8833-2E2C0C17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>
            <a:extLst>
              <a:ext uri="{FF2B5EF4-FFF2-40B4-BE49-F238E27FC236}">
                <a16:creationId xmlns:a16="http://schemas.microsoft.com/office/drawing/2014/main" id="{73FBBE6C-74E2-40DE-AC57-82511A1F4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194175"/>
            <a:ext cx="6911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The mouse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nibbled</a:t>
            </a:r>
            <a:r>
              <a:rPr lang="en-GB" altLang="en-US" sz="4800">
                <a:latin typeface="Century Gothic" panose="020B0502020202020204" pitchFamily="34" charset="0"/>
              </a:rPr>
              <a:t> the cheese.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id="{BC7C09BC-3790-4B57-BD50-F5F93C21D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4194175"/>
            <a:ext cx="251142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nibbled</a:t>
            </a:r>
          </a:p>
        </p:txBody>
      </p:sp>
      <p:grpSp>
        <p:nvGrpSpPr>
          <p:cNvPr id="43013" name="Group 7">
            <a:extLst>
              <a:ext uri="{FF2B5EF4-FFF2-40B4-BE49-F238E27FC236}">
                <a16:creationId xmlns:a16="http://schemas.microsoft.com/office/drawing/2014/main" id="{D9F81ADA-F688-4DA5-9B4A-E940DD061F87}"/>
              </a:ext>
            </a:extLst>
          </p:cNvPr>
          <p:cNvGrpSpPr>
            <a:grpSpLocks/>
          </p:cNvGrpSpPr>
          <p:nvPr/>
        </p:nvGrpSpPr>
        <p:grpSpPr bwMode="auto">
          <a:xfrm>
            <a:off x="2065338" y="1435100"/>
            <a:ext cx="5013325" cy="1898650"/>
            <a:chOff x="3486826" y="1819035"/>
            <a:chExt cx="4142660" cy="1569660"/>
          </a:xfrm>
        </p:grpSpPr>
        <p:pic>
          <p:nvPicPr>
            <p:cNvPr id="43014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8ACAA588-B953-4C36-8670-E1428F6E5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826" y="2293513"/>
              <a:ext cx="1479811" cy="87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FABE0A67-7611-4E58-BFFD-714AAE1FB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7" y="1819035"/>
              <a:ext cx="305748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238E67A0-AAC9-4A73-A25E-F091C434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4C1AF108-FEA0-4E01-8B38-00AA165C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739775"/>
            <a:ext cx="913447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>
                <a:latin typeface="Century Gothic" panose="020B0502020202020204" pitchFamily="34" charset="0"/>
                <a:cs typeface="Arial" panose="020B0604020202020204" pitchFamily="34" charset="0"/>
              </a:rPr>
              <a:t>What are we learning?</a:t>
            </a: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CD9B876E-964C-4F81-91D8-01E8783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3167063"/>
            <a:ext cx="8115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Today we are going to learn about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action words 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called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verbs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. We will practise recognising them in our reading and look at how to use interesting verbs to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improve our writing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2887B292-2A6B-4377-A7BE-A13EB767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60413"/>
            <a:ext cx="329247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8A3ED-36AD-4297-B3EE-3E02EE02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2">
            <a:extLst>
              <a:ext uri="{FF2B5EF4-FFF2-40B4-BE49-F238E27FC236}">
                <a16:creationId xmlns:a16="http://schemas.microsoft.com/office/drawing/2014/main" id="{99F60214-CD8B-4AD7-8C19-2375F2AA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4203700"/>
            <a:ext cx="5641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Charlie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ran</a:t>
            </a:r>
            <a:r>
              <a:rPr lang="en-GB" altLang="en-US" sz="4800">
                <a:latin typeface="Century Gothic" panose="020B0502020202020204" pitchFamily="34" charset="0"/>
              </a:rPr>
              <a:t> as fast as lightning. 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id="{6CBD04A2-5ACD-4800-BD57-78EA1FAA4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4203700"/>
            <a:ext cx="118427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ran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261C2-8E69-49CA-9968-2BFCF817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2">
            <a:extLst>
              <a:ext uri="{FF2B5EF4-FFF2-40B4-BE49-F238E27FC236}">
                <a16:creationId xmlns:a16="http://schemas.microsoft.com/office/drawing/2014/main" id="{94BF2F29-E68B-47F4-A057-5C90E1CC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4283075"/>
            <a:ext cx="6159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Lucy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posted</a:t>
            </a:r>
            <a:r>
              <a:rPr lang="en-GB" altLang="en-US" sz="4800">
                <a:latin typeface="Century Gothic" panose="020B0502020202020204" pitchFamily="34" charset="0"/>
              </a:rPr>
              <a:t> a letter to her friend.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id="{7C03CF33-1996-4D70-B1CB-9A173B21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4283075"/>
            <a:ext cx="2265362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posted</a:t>
            </a:r>
          </a:p>
        </p:txBody>
      </p:sp>
      <p:pic>
        <p:nvPicPr>
          <p:cNvPr id="45061" name="Picture 3">
            <a:extLst>
              <a:ext uri="{FF2B5EF4-FFF2-40B4-BE49-F238E27FC236}">
                <a16:creationId xmlns:a16="http://schemas.microsoft.com/office/drawing/2014/main" id="{B9AC1A21-8E38-4A32-A890-8E268938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912813"/>
            <a:ext cx="237807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:a16="http://schemas.microsoft.com/office/drawing/2014/main" id="{8E444D2C-5750-4E0D-BB65-9FEE5B528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6083" name="TextBox 5">
            <a:extLst>
              <a:ext uri="{FF2B5EF4-FFF2-40B4-BE49-F238E27FC236}">
                <a16:creationId xmlns:a16="http://schemas.microsoft.com/office/drawing/2014/main" id="{3E571F93-5431-43E6-91E8-11CBFABA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684213"/>
            <a:ext cx="7788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When writing it is important to use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interesting verbs 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to make our sentences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clearer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and more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exciting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for the reader…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203E416-0BF7-43B2-B40B-B4966AFD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4424363"/>
            <a:ext cx="7324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By changing the verb ‘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ran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’ to ‘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scurried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’ the reader has a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clearer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picture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of the action of the mouse and the sentence becomes more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interesting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8840415-9C43-43DC-8C7E-05B0D2A08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2319338"/>
            <a:ext cx="4929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>
                <a:latin typeface="Century Gothic" panose="020B0502020202020204" pitchFamily="34" charset="0"/>
              </a:rPr>
              <a:t>The mouse </a:t>
            </a:r>
            <a:r>
              <a:rPr lang="en-GB" altLang="en-US" sz="3600" b="1">
                <a:solidFill>
                  <a:srgbClr val="F2280F"/>
                </a:solidFill>
                <a:latin typeface="Century Gothic" panose="020B0502020202020204" pitchFamily="34" charset="0"/>
              </a:rPr>
              <a:t>ran</a:t>
            </a:r>
            <a:r>
              <a:rPr lang="en-GB" altLang="en-US" sz="3600">
                <a:latin typeface="Century Gothic" panose="020B0502020202020204" pitchFamily="34" charset="0"/>
              </a:rPr>
              <a:t> away.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926FDE6-2E63-4AB2-9150-54042B637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3587750"/>
            <a:ext cx="6010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>
                <a:latin typeface="Century Gothic" panose="020B0502020202020204" pitchFamily="34" charset="0"/>
              </a:rPr>
              <a:t>The mouse </a:t>
            </a:r>
            <a:r>
              <a:rPr lang="en-GB" altLang="en-US" sz="3600" b="1">
                <a:solidFill>
                  <a:srgbClr val="F2280F"/>
                </a:solidFill>
                <a:latin typeface="Century Gothic" panose="020B0502020202020204" pitchFamily="34" charset="0"/>
              </a:rPr>
              <a:t>scurried</a:t>
            </a:r>
            <a:r>
              <a:rPr lang="en-GB" altLang="en-US" sz="3600">
                <a:latin typeface="Century Gothic" panose="020B0502020202020204" pitchFamily="34" charset="0"/>
              </a:rPr>
              <a:t> away.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D918858B-DA69-4752-B602-9B030E0E4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2984500"/>
            <a:ext cx="247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entury Gothic" panose="020B0502020202020204" pitchFamily="34" charset="0"/>
              </a:rPr>
              <a:t>becomes…</a:t>
            </a:r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8335D53-83A0-47E6-8CF3-8214151A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270125"/>
            <a:ext cx="130492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4">
            <a:extLst>
              <a:ext uri="{FF2B5EF4-FFF2-40B4-BE49-F238E27FC236}">
                <a16:creationId xmlns:a16="http://schemas.microsoft.com/office/drawing/2014/main" id="{EECF4959-CB36-4BF1-A337-9AB1D7BE099E}"/>
              </a:ext>
            </a:extLst>
          </p:cNvPr>
          <p:cNvGrpSpPr>
            <a:grpSpLocks/>
          </p:cNvGrpSpPr>
          <p:nvPr/>
        </p:nvGrpSpPr>
        <p:grpSpPr bwMode="auto">
          <a:xfrm>
            <a:off x="569913" y="1179513"/>
            <a:ext cx="8004175" cy="4498975"/>
            <a:chOff x="376156" y="642136"/>
            <a:chExt cx="8004489" cy="449872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D9E6A98-F661-475B-BF5F-D11813C34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7939" y="642136"/>
              <a:ext cx="4622706" cy="2522204"/>
              <a:chOff x="3734204" y="532605"/>
              <a:chExt cx="4621805" cy="2522316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45309735-1C90-4334-8C8F-57A69C6E1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229" y="532605"/>
                <a:ext cx="4473756" cy="2522316"/>
              </a:xfrm>
              <a:prstGeom prst="wedgeRoundRectCallout">
                <a:avLst>
                  <a:gd name="adj1" fmla="val -55482"/>
                  <a:gd name="adj2" fmla="val 18865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13523AE1-D072-426B-9CD3-EFB52FF24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204" y="701107"/>
                <a:ext cx="4621805" cy="2185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3400" dirty="0">
                    <a:latin typeface="Century Gothic" panose="020B0502020202020204" pitchFamily="34" charset="0"/>
                  </a:rPr>
                  <a:t>Can you match up the </a:t>
                </a:r>
                <a:r>
                  <a:rPr lang="en-GB" altLang="en-US" sz="3400" b="1" dirty="0">
                    <a:latin typeface="Century Gothic" panose="020B0502020202020204" pitchFamily="34" charset="0"/>
                  </a:rPr>
                  <a:t>verbs</a:t>
                </a:r>
                <a:r>
                  <a:rPr lang="en-GB" altLang="en-US" sz="3400" dirty="0">
                    <a:latin typeface="Century Gothic" panose="020B0502020202020204" pitchFamily="34" charset="0"/>
                  </a:rPr>
                  <a:t> with </a:t>
                </a:r>
                <a:r>
                  <a:rPr lang="en-GB" altLang="en-US" sz="3400" b="1" dirty="0">
                    <a:latin typeface="Century Gothic" panose="020B0502020202020204" pitchFamily="34" charset="0"/>
                  </a:rPr>
                  <a:t>similar</a:t>
                </a:r>
                <a:r>
                  <a:rPr lang="en-GB" altLang="en-US" sz="3400" dirty="0">
                    <a:latin typeface="Century Gothic" panose="020B0502020202020204" pitchFamily="34" charset="0"/>
                  </a:rPr>
                  <a:t> meanings on the following slides</a:t>
                </a:r>
                <a:r>
                  <a:rPr lang="en-GB" altLang="en-US" sz="3400" b="1" dirty="0">
                    <a:latin typeface="Century Gothic" panose="020B0502020202020204" pitchFamily="34" charset="0"/>
                  </a:rPr>
                  <a:t>?</a:t>
                </a:r>
                <a:r>
                  <a:rPr lang="en-GB" altLang="en-US" sz="3400" dirty="0"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  <p:pic>
          <p:nvPicPr>
            <p:cNvPr id="48132" name="Picture 8">
              <a:extLst>
                <a:ext uri="{FF2B5EF4-FFF2-40B4-BE49-F238E27FC236}">
                  <a16:creationId xmlns:a16="http://schemas.microsoft.com/office/drawing/2014/main" id="{A2EFB952-F3FA-4A2B-BD57-42D3D3865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56" y="1697894"/>
              <a:ext cx="3072854" cy="34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7AC4F8-BB30-45E4-B682-E4821E690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1419225"/>
            <a:ext cx="3667125" cy="1416050"/>
          </a:xfrm>
          <a:prstGeom prst="rect">
            <a:avLst/>
          </a:prstGeom>
          <a:solidFill>
            <a:srgbClr val="F22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6000" b="1">
              <a:solidFill>
                <a:srgbClr val="9900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70782-DCAC-40A6-873D-B9156CB4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2">
            <a:extLst>
              <a:ext uri="{FF2B5EF4-FFF2-40B4-BE49-F238E27FC236}">
                <a16:creationId xmlns:a16="http://schemas.microsoft.com/office/drawing/2014/main" id="{C770F893-E34D-458D-845D-9E3C024EF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046413"/>
            <a:ext cx="3975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walk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E73579-8BC4-42F2-AE53-F5B621731A51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1427163"/>
          <a:ext cx="3667125" cy="425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76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6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6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167" name="TextBox 2">
            <a:extLst>
              <a:ext uri="{FF2B5EF4-FFF2-40B4-BE49-F238E27FC236}">
                <a16:creationId xmlns:a16="http://schemas.microsoft.com/office/drawing/2014/main" id="{848110AE-8EF2-480A-B25B-AA1D6CCD1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1590675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stroll</a:t>
            </a:r>
          </a:p>
        </p:txBody>
      </p:sp>
      <p:sp>
        <p:nvSpPr>
          <p:cNvPr id="49168" name="TextBox 2">
            <a:extLst>
              <a:ext uri="{FF2B5EF4-FFF2-40B4-BE49-F238E27FC236}">
                <a16:creationId xmlns:a16="http://schemas.microsoft.com/office/drawing/2014/main" id="{947AAD3B-7880-4F81-9F1C-198D8A12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3030538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open</a:t>
            </a:r>
          </a:p>
        </p:txBody>
      </p:sp>
      <p:sp>
        <p:nvSpPr>
          <p:cNvPr id="49169" name="TextBox 2">
            <a:extLst>
              <a:ext uri="{FF2B5EF4-FFF2-40B4-BE49-F238E27FC236}">
                <a16:creationId xmlns:a16="http://schemas.microsoft.com/office/drawing/2014/main" id="{FB69DA5B-23DA-49C8-95C2-404CCCE0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4468813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drive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FD637D-97F8-4B67-A880-95BC8B2BE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4271963"/>
            <a:ext cx="3667125" cy="1398587"/>
          </a:xfrm>
          <a:prstGeom prst="rect">
            <a:avLst/>
          </a:prstGeom>
          <a:solidFill>
            <a:srgbClr val="F22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6000" b="1">
              <a:solidFill>
                <a:srgbClr val="9900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7AD27-6060-44C6-A10C-E699A4287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2">
            <a:extLst>
              <a:ext uri="{FF2B5EF4-FFF2-40B4-BE49-F238E27FC236}">
                <a16:creationId xmlns:a16="http://schemas.microsoft.com/office/drawing/2014/main" id="{9ABE0E88-9B9A-4781-9990-0F2A124E0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046413"/>
            <a:ext cx="3975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disappear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36E6603-087F-4B4F-9375-1D00B55B6084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1427163"/>
          <a:ext cx="3667125" cy="425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76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6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6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191" name="TextBox 2">
            <a:extLst>
              <a:ext uri="{FF2B5EF4-FFF2-40B4-BE49-F238E27FC236}">
                <a16:creationId xmlns:a16="http://schemas.microsoft.com/office/drawing/2014/main" id="{0BAE6FA7-8B2A-4B98-ABA5-8735B63F3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1590675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argue</a:t>
            </a:r>
          </a:p>
        </p:txBody>
      </p:sp>
      <p:sp>
        <p:nvSpPr>
          <p:cNvPr id="50192" name="TextBox 2">
            <a:extLst>
              <a:ext uri="{FF2B5EF4-FFF2-40B4-BE49-F238E27FC236}">
                <a16:creationId xmlns:a16="http://schemas.microsoft.com/office/drawing/2014/main" id="{BE4B8654-059A-4DB7-9124-80FD8776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3030538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speak</a:t>
            </a:r>
          </a:p>
        </p:txBody>
      </p:sp>
      <p:sp>
        <p:nvSpPr>
          <p:cNvPr id="50193" name="TextBox 2">
            <a:extLst>
              <a:ext uri="{FF2B5EF4-FFF2-40B4-BE49-F238E27FC236}">
                <a16:creationId xmlns:a16="http://schemas.microsoft.com/office/drawing/2014/main" id="{D744669E-92BB-4125-A377-1D927BFBE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4468813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vanish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CBA7D-968D-4D44-89FE-9879F3FC5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2844800"/>
            <a:ext cx="3667125" cy="1414463"/>
          </a:xfrm>
          <a:prstGeom prst="rect">
            <a:avLst/>
          </a:prstGeom>
          <a:solidFill>
            <a:srgbClr val="F22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6000" b="1">
              <a:solidFill>
                <a:srgbClr val="9900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96300-5E26-46FA-8886-957F58F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2">
            <a:extLst>
              <a:ext uri="{FF2B5EF4-FFF2-40B4-BE49-F238E27FC236}">
                <a16:creationId xmlns:a16="http://schemas.microsoft.com/office/drawing/2014/main" id="{7609BFCB-AFF0-4101-8D72-6A38641EC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046413"/>
            <a:ext cx="3975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run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D7A22DE-0227-4511-A06F-1D0B923815ED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1427163"/>
          <a:ext cx="3667125" cy="425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76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6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6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15" name="TextBox 2">
            <a:extLst>
              <a:ext uri="{FF2B5EF4-FFF2-40B4-BE49-F238E27FC236}">
                <a16:creationId xmlns:a16="http://schemas.microsoft.com/office/drawing/2014/main" id="{067CE309-296E-4531-AE26-DD742AF36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1590675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dive</a:t>
            </a:r>
          </a:p>
        </p:txBody>
      </p:sp>
      <p:sp>
        <p:nvSpPr>
          <p:cNvPr id="51216" name="TextBox 2">
            <a:extLst>
              <a:ext uri="{FF2B5EF4-FFF2-40B4-BE49-F238E27FC236}">
                <a16:creationId xmlns:a16="http://schemas.microsoft.com/office/drawing/2014/main" id="{1A8895FA-99B3-4316-B943-EF7E482AC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3030538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sprint</a:t>
            </a:r>
          </a:p>
        </p:txBody>
      </p:sp>
      <p:sp>
        <p:nvSpPr>
          <p:cNvPr id="51217" name="TextBox 2">
            <a:extLst>
              <a:ext uri="{FF2B5EF4-FFF2-40B4-BE49-F238E27FC236}">
                <a16:creationId xmlns:a16="http://schemas.microsoft.com/office/drawing/2014/main" id="{D28B7BF8-1588-4DA5-A134-64496141A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4468813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ride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A55567-66F9-463E-B9E7-400EB26A4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4268788"/>
            <a:ext cx="3667125" cy="1416050"/>
          </a:xfrm>
          <a:prstGeom prst="rect">
            <a:avLst/>
          </a:prstGeom>
          <a:solidFill>
            <a:srgbClr val="F22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6000" b="1">
              <a:solidFill>
                <a:srgbClr val="9900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DB69-8579-402A-856C-C0E30901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2">
            <a:extLst>
              <a:ext uri="{FF2B5EF4-FFF2-40B4-BE49-F238E27FC236}">
                <a16:creationId xmlns:a16="http://schemas.microsoft.com/office/drawing/2014/main" id="{942A9D7E-523C-4991-A609-4B637F15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046413"/>
            <a:ext cx="3975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push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FFF3C7B-9153-4421-9510-068F26F9D9CC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1427163"/>
          <a:ext cx="3667125" cy="425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76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6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6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239" name="TextBox 2">
            <a:extLst>
              <a:ext uri="{FF2B5EF4-FFF2-40B4-BE49-F238E27FC236}">
                <a16:creationId xmlns:a16="http://schemas.microsoft.com/office/drawing/2014/main" id="{25B2A019-8F48-4AC0-B34D-D1B6ED17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1590675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roar</a:t>
            </a:r>
          </a:p>
        </p:txBody>
      </p:sp>
      <p:sp>
        <p:nvSpPr>
          <p:cNvPr id="52240" name="TextBox 2">
            <a:extLst>
              <a:ext uri="{FF2B5EF4-FFF2-40B4-BE49-F238E27FC236}">
                <a16:creationId xmlns:a16="http://schemas.microsoft.com/office/drawing/2014/main" id="{B40A2F6E-45A7-4A4C-8141-967142A8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3030538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break</a:t>
            </a:r>
          </a:p>
        </p:txBody>
      </p:sp>
      <p:sp>
        <p:nvSpPr>
          <p:cNvPr id="52241" name="TextBox 2">
            <a:extLst>
              <a:ext uri="{FF2B5EF4-FFF2-40B4-BE49-F238E27FC236}">
                <a16:creationId xmlns:a16="http://schemas.microsoft.com/office/drawing/2014/main" id="{97911ED8-84FC-4D17-9A27-33632ABE6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4468813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shove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F9EBE-C7B5-48BD-9023-5DBE1861A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1438275"/>
            <a:ext cx="3667125" cy="1416050"/>
          </a:xfrm>
          <a:prstGeom prst="rect">
            <a:avLst/>
          </a:prstGeom>
          <a:solidFill>
            <a:srgbClr val="F22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6000" b="1">
              <a:solidFill>
                <a:srgbClr val="9900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D87C8-9530-48FD-9649-6E0B6DCE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2">
            <a:extLst>
              <a:ext uri="{FF2B5EF4-FFF2-40B4-BE49-F238E27FC236}">
                <a16:creationId xmlns:a16="http://schemas.microsoft.com/office/drawing/2014/main" id="{21D4E29E-5EE1-481D-BB75-05F5B0949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046413"/>
            <a:ext cx="3975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moan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0C16DE0-674F-4BC0-931F-07D2DEBA5543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1427163"/>
          <a:ext cx="3667125" cy="425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76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63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6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263" name="TextBox 2">
            <a:extLst>
              <a:ext uri="{FF2B5EF4-FFF2-40B4-BE49-F238E27FC236}">
                <a16:creationId xmlns:a16="http://schemas.microsoft.com/office/drawing/2014/main" id="{157676CB-A2E8-4B3B-A3EC-D1085A3A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1590675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groan</a:t>
            </a:r>
          </a:p>
        </p:txBody>
      </p:sp>
      <p:sp>
        <p:nvSpPr>
          <p:cNvPr id="53264" name="TextBox 2">
            <a:extLst>
              <a:ext uri="{FF2B5EF4-FFF2-40B4-BE49-F238E27FC236}">
                <a16:creationId xmlns:a16="http://schemas.microsoft.com/office/drawing/2014/main" id="{2D11FEB9-0E58-46DD-850D-802C7817E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3030538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fall</a:t>
            </a:r>
          </a:p>
        </p:txBody>
      </p:sp>
      <p:sp>
        <p:nvSpPr>
          <p:cNvPr id="53265" name="TextBox 2">
            <a:extLst>
              <a:ext uri="{FF2B5EF4-FFF2-40B4-BE49-F238E27FC236}">
                <a16:creationId xmlns:a16="http://schemas.microsoft.com/office/drawing/2014/main" id="{BC796A16-78E8-4707-AFEC-DC0F1E31E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4468813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latin typeface="Century Gothic" panose="020B0502020202020204" pitchFamily="34" charset="0"/>
              </a:rPr>
              <a:t>grow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4">
            <a:extLst>
              <a:ext uri="{FF2B5EF4-FFF2-40B4-BE49-F238E27FC236}">
                <a16:creationId xmlns:a16="http://schemas.microsoft.com/office/drawing/2014/main" id="{8CAA868A-3CE9-4EE7-911D-88756AD1D8D8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1271588"/>
            <a:ext cx="7762875" cy="4314825"/>
            <a:chOff x="430192" y="517612"/>
            <a:chExt cx="7762577" cy="43152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F7DD579-1FD9-4C9C-BE46-E2F00992D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276" y="517612"/>
              <a:ext cx="4302493" cy="3785652"/>
              <a:chOff x="3866517" y="408080"/>
              <a:chExt cx="4301655" cy="3785825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5117A81D-1F17-45DA-AD5C-A27C5A625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6517" y="409329"/>
                <a:ext cx="4301655" cy="3784576"/>
              </a:xfrm>
              <a:prstGeom prst="wedgeRoundRectCallout">
                <a:avLst>
                  <a:gd name="adj1" fmla="val -59041"/>
                  <a:gd name="adj2" fmla="val -16955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A563DEEF-188D-42BC-9FF6-516BDFE838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6518" y="408080"/>
                <a:ext cx="4301654" cy="378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3000" dirty="0">
                    <a:latin typeface="Century Gothic" panose="020B0502020202020204" pitchFamily="34" charset="0"/>
                  </a:rPr>
                  <a:t>Read the sentence on each slide and replace the </a:t>
                </a:r>
                <a:r>
                  <a:rPr lang="en-GB" altLang="en-US" sz="3000" b="1" dirty="0">
                    <a:latin typeface="Century Gothic" panose="020B0502020202020204" pitchFamily="34" charset="0"/>
                  </a:rPr>
                  <a:t>verb</a:t>
                </a:r>
                <a:r>
                  <a:rPr lang="en-GB" altLang="en-US" sz="3000" dirty="0">
                    <a:latin typeface="Century Gothic" panose="020B0502020202020204" pitchFamily="34" charset="0"/>
                  </a:rPr>
                  <a:t> with a more </a:t>
                </a:r>
                <a:r>
                  <a:rPr lang="en-GB" altLang="en-US" sz="3000" b="1" dirty="0">
                    <a:latin typeface="Century Gothic" panose="020B0502020202020204" pitchFamily="34" charset="0"/>
                  </a:rPr>
                  <a:t>interesting</a:t>
                </a:r>
                <a:r>
                  <a:rPr lang="en-GB" altLang="en-US" sz="3000" dirty="0">
                    <a:latin typeface="Century Gothic" panose="020B0502020202020204" pitchFamily="34" charset="0"/>
                  </a:rPr>
                  <a:t> one. Click to reveal an answer but any suitable verb will be acceptable.</a:t>
                </a:r>
              </a:p>
            </p:txBody>
          </p:sp>
        </p:grpSp>
        <p:pic>
          <p:nvPicPr>
            <p:cNvPr id="54276" name="Picture 8">
              <a:extLst>
                <a:ext uri="{FF2B5EF4-FFF2-40B4-BE49-F238E27FC236}">
                  <a16:creationId xmlns:a16="http://schemas.microsoft.com/office/drawing/2014/main" id="{8C45DED0-44B6-4762-BB1B-71C98B482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92" y="1408490"/>
              <a:ext cx="3056305" cy="342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>
            <a:extLst>
              <a:ext uri="{FF2B5EF4-FFF2-40B4-BE49-F238E27FC236}">
                <a16:creationId xmlns:a16="http://schemas.microsoft.com/office/drawing/2014/main" id="{AD760AEC-59FA-4786-B82B-3CEBBAE9F819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1149350"/>
            <a:ext cx="7712075" cy="4559300"/>
            <a:chOff x="593816" y="952004"/>
            <a:chExt cx="7712788" cy="455998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54D389E-5293-4D62-99F6-68E874889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4655" y="952004"/>
              <a:ext cx="3541949" cy="2281747"/>
              <a:chOff x="4740725" y="842487"/>
              <a:chExt cx="3541259" cy="2281849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933738B9-62F9-4F2E-8B81-6E45DC853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725" y="842487"/>
                <a:ext cx="3541259" cy="2281849"/>
              </a:xfrm>
              <a:prstGeom prst="wedgeRoundRectCallout">
                <a:avLst>
                  <a:gd name="adj1" fmla="val -67540"/>
                  <a:gd name="adj2" fmla="val -20811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593486B1-3C98-4227-A200-6489381FBF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0095" y="1106382"/>
                <a:ext cx="2742517" cy="1754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5400" dirty="0">
                    <a:latin typeface="Century Gothic" panose="020B0502020202020204" pitchFamily="34" charset="0"/>
                  </a:rPr>
                  <a:t>What is a verb</a:t>
                </a:r>
                <a:r>
                  <a:rPr lang="en-GB" altLang="en-US" sz="5400" b="1" dirty="0">
                    <a:latin typeface="Century Gothic" panose="020B0502020202020204" pitchFamily="34" charset="0"/>
                  </a:rPr>
                  <a:t>?</a:t>
                </a:r>
              </a:p>
            </p:txBody>
          </p:sp>
        </p:grpSp>
        <p:pic>
          <p:nvPicPr>
            <p:cNvPr id="18436" name="Picture 8">
              <a:extLst>
                <a:ext uri="{FF2B5EF4-FFF2-40B4-BE49-F238E27FC236}">
                  <a16:creationId xmlns:a16="http://schemas.microsoft.com/office/drawing/2014/main" id="{6EFB4284-B4CD-455B-96EC-9271E777B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16" y="1346008"/>
              <a:ext cx="3718153" cy="416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7F79B-8764-436A-A8E3-26BA78BDD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2">
            <a:extLst>
              <a:ext uri="{FF2B5EF4-FFF2-40B4-BE49-F238E27FC236}">
                <a16:creationId xmlns:a16="http://schemas.microsoft.com/office/drawing/2014/main" id="{8FA79BDC-AC5C-4983-8B01-1983201A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4308475"/>
            <a:ext cx="8070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Imran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disappeared</a:t>
            </a:r>
            <a:r>
              <a:rPr lang="en-GB" altLang="en-US" sz="4800">
                <a:latin typeface="Century Gothic" panose="020B0502020202020204" pitchFamily="34" charset="0"/>
              </a:rPr>
              <a:t> from inside the haunted house.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id="{BFF85977-A85A-4589-B39E-359ED593B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4308475"/>
            <a:ext cx="38989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vanished</a:t>
            </a:r>
          </a:p>
        </p:txBody>
      </p:sp>
      <p:pic>
        <p:nvPicPr>
          <p:cNvPr id="55301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90510ED1-4B53-4515-AFB7-B3596D80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884238"/>
            <a:ext cx="205422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96C5DB-8643-44BD-92C2-685567B4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2">
            <a:extLst>
              <a:ext uri="{FF2B5EF4-FFF2-40B4-BE49-F238E27FC236}">
                <a16:creationId xmlns:a16="http://schemas.microsoft.com/office/drawing/2014/main" id="{F734BF6C-5F35-49E9-A484-C23E7B386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4308475"/>
            <a:ext cx="8070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The baby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hurled</a:t>
            </a:r>
            <a:r>
              <a:rPr lang="en-GB" altLang="en-US" sz="4800">
                <a:latin typeface="Century Gothic" panose="020B0502020202020204" pitchFamily="34" charset="0"/>
              </a:rPr>
              <a:t> her teddy out of the pram.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id="{D7B270F1-DAD2-49E7-A076-B4D2DF14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4308475"/>
            <a:ext cx="20335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threw</a:t>
            </a:r>
          </a:p>
        </p:txBody>
      </p:sp>
      <p:grpSp>
        <p:nvGrpSpPr>
          <p:cNvPr id="56325" name="Group 7">
            <a:extLst>
              <a:ext uri="{FF2B5EF4-FFF2-40B4-BE49-F238E27FC236}">
                <a16:creationId xmlns:a16="http://schemas.microsoft.com/office/drawing/2014/main" id="{6922593F-5BF4-447C-A881-51EB3F58ACD2}"/>
              </a:ext>
            </a:extLst>
          </p:cNvPr>
          <p:cNvGrpSpPr>
            <a:grpSpLocks/>
          </p:cNvGrpSpPr>
          <p:nvPr/>
        </p:nvGrpSpPr>
        <p:grpSpPr bwMode="auto">
          <a:xfrm>
            <a:off x="2949575" y="1038225"/>
            <a:ext cx="3128963" cy="2779713"/>
            <a:chOff x="2774800" y="1027852"/>
            <a:chExt cx="3129898" cy="2780899"/>
          </a:xfrm>
        </p:grpSpPr>
        <p:pic>
          <p:nvPicPr>
            <p:cNvPr id="56326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BDC9AF1F-2EAD-43C1-89D0-F8F454AB6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799" y="1027852"/>
              <a:ext cx="2780899" cy="2780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CE170A9-FC71-493B-BC3E-D1D83098E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7845">
              <a:off x="2834168" y="2510709"/>
              <a:ext cx="579261" cy="69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>
            <a:extLst>
              <a:ext uri="{FF2B5EF4-FFF2-40B4-BE49-F238E27FC236}">
                <a16:creationId xmlns:a16="http://schemas.microsoft.com/office/drawing/2014/main" id="{07101BE9-009C-439B-B6B8-49489EA6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2">
            <a:extLst>
              <a:ext uri="{FF2B5EF4-FFF2-40B4-BE49-F238E27FC236}">
                <a16:creationId xmlns:a16="http://schemas.microsoft.com/office/drawing/2014/main" id="{699FC082-876B-4CE4-B76A-12920DAD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5019675"/>
            <a:ext cx="4565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to the floor.</a:t>
            </a:r>
          </a:p>
        </p:txBody>
      </p:sp>
      <p:sp>
        <p:nvSpPr>
          <p:cNvPr id="57348" name="TextBox 2">
            <a:extLst>
              <a:ext uri="{FF2B5EF4-FFF2-40B4-BE49-F238E27FC236}">
                <a16:creationId xmlns:a16="http://schemas.microsoft.com/office/drawing/2014/main" id="{C1026733-209A-43A1-A843-2AB8A937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4208463"/>
            <a:ext cx="8372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The stack of plates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crashed</a:t>
            </a:r>
            <a:endParaRPr lang="en-GB" altLang="en-US" sz="480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FF4C6-1F45-4445-B1FA-932233EE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4" r="6580"/>
          <a:stretch>
            <a:fillRect/>
          </a:stretch>
        </p:blipFill>
        <p:spPr bwMode="auto">
          <a:xfrm>
            <a:off x="6200775" y="4078288"/>
            <a:ext cx="24828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24">
            <a:extLst>
              <a:ext uri="{FF2B5EF4-FFF2-40B4-BE49-F238E27FC236}">
                <a16:creationId xmlns:a16="http://schemas.microsoft.com/office/drawing/2014/main" id="{633FD89B-5291-4B7D-A99A-EFFCAB978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463675"/>
            <a:ext cx="40290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AD1694-2BF3-4339-82E9-4412A86E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2">
            <a:extLst>
              <a:ext uri="{FF2B5EF4-FFF2-40B4-BE49-F238E27FC236}">
                <a16:creationId xmlns:a16="http://schemas.microsoft.com/office/drawing/2014/main" id="{6FE5C8EA-F5F4-4FED-9F17-88A15F533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4673600"/>
            <a:ext cx="8499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entury Gothic" panose="020B0502020202020204" pitchFamily="34" charset="0"/>
              </a:rPr>
              <a:t>‘Please, help me,’ I </a:t>
            </a:r>
            <a:r>
              <a:rPr lang="en-GB" altLang="en-US" sz="4400" b="1">
                <a:solidFill>
                  <a:srgbClr val="F2280F"/>
                </a:solidFill>
                <a:latin typeface="Century Gothic" panose="020B0502020202020204" pitchFamily="34" charset="0"/>
              </a:rPr>
              <a:t>screamed</a:t>
            </a:r>
            <a:r>
              <a:rPr lang="en-GB" altLang="en-US" sz="440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C4737-C492-4109-BC4A-4DF96686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5" r="6030"/>
          <a:stretch>
            <a:fillRect/>
          </a:stretch>
        </p:blipFill>
        <p:spPr bwMode="auto">
          <a:xfrm>
            <a:off x="5756275" y="4541838"/>
            <a:ext cx="2916238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7333CA76-CDEA-471C-B6B3-CEFCA597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069975"/>
            <a:ext cx="25209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1597CE-9F9A-430D-80EC-183AD179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>
            <a:extLst>
              <a:ext uri="{FF2B5EF4-FFF2-40B4-BE49-F238E27FC236}">
                <a16:creationId xmlns:a16="http://schemas.microsoft.com/office/drawing/2014/main" id="{3EDBE855-C79A-40F7-B7C1-A2593973C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308475"/>
            <a:ext cx="64023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Gerry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grinned</a:t>
            </a:r>
            <a:r>
              <a:rPr lang="en-GB" altLang="en-US" sz="4800">
                <a:latin typeface="Century Gothic" panose="020B0502020202020204" pitchFamily="34" charset="0"/>
              </a:rPr>
              <a:t> from ear to ear.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id="{0A86D22A-BB44-422F-B4E9-6AFC7392C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4308475"/>
            <a:ext cx="250983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smiled</a:t>
            </a:r>
          </a:p>
        </p:txBody>
      </p:sp>
      <p:pic>
        <p:nvPicPr>
          <p:cNvPr id="59397" name="Picture 10">
            <a:extLst>
              <a:ext uri="{FF2B5EF4-FFF2-40B4-BE49-F238E27FC236}">
                <a16:creationId xmlns:a16="http://schemas.microsoft.com/office/drawing/2014/main" id="{4DA45F53-1001-4684-A755-D104BB75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898525"/>
            <a:ext cx="307181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>
            <a:extLst>
              <a:ext uri="{FF2B5EF4-FFF2-40B4-BE49-F238E27FC236}">
                <a16:creationId xmlns:a16="http://schemas.microsoft.com/office/drawing/2014/main" id="{87C8B7A8-71D9-4B62-A5AE-24F73994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13">
            <a:extLst>
              <a:ext uri="{FF2B5EF4-FFF2-40B4-BE49-F238E27FC236}">
                <a16:creationId xmlns:a16="http://schemas.microsoft.com/office/drawing/2014/main" id="{F679B25B-8DF1-493C-96E7-AAF8587FA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u="sng">
                <a:latin typeface="Century Gothic" panose="020B0502020202020204" pitchFamily="34" charset="0"/>
                <a:cs typeface="Arial" panose="020B0604020202020204" pitchFamily="34" charset="0"/>
              </a:rPr>
              <a:t>Action Words Worksheet</a:t>
            </a:r>
          </a:p>
        </p:txBody>
      </p:sp>
      <p:sp>
        <p:nvSpPr>
          <p:cNvPr id="60420" name="TextBox 8">
            <a:extLst>
              <a:ext uri="{FF2B5EF4-FFF2-40B4-BE49-F238E27FC236}">
                <a16:creationId xmlns:a16="http://schemas.microsoft.com/office/drawing/2014/main" id="{477155EB-01C6-41ED-9BD7-F0ED5D601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86550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 Narrow" panose="020B0606020202030204" pitchFamily="34" charset="0"/>
                <a:cs typeface="Arial" panose="020B0604020202020204" pitchFamily="34" charset="0"/>
              </a:rPr>
              <a:t>Copyright 2020 Online Teaching Resources Ltd</a:t>
            </a:r>
          </a:p>
        </p:txBody>
      </p:sp>
      <p:sp>
        <p:nvSpPr>
          <p:cNvPr id="60421" name="TextBox 5">
            <a:extLst>
              <a:ext uri="{FF2B5EF4-FFF2-40B4-BE49-F238E27FC236}">
                <a16:creationId xmlns:a16="http://schemas.microsoft.com/office/drawing/2014/main" id="{5575E76C-57FF-47AF-B208-6A0F117C2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222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 Narrow" panose="020B0606020202030204" pitchFamily="34" charset="0"/>
                <a:cs typeface="Arial" panose="020B0604020202020204" pitchFamily="34" charset="0"/>
              </a:rPr>
              <a:t>Teacher-of-English.com</a:t>
            </a:r>
            <a:endParaRPr lang="en-US" altLang="en-US" sz="8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F5FBFB-6773-41C3-9A54-6F5F6C972BC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01738"/>
          <a:ext cx="8701088" cy="2974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22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30" name="TextBox 2">
            <a:extLst>
              <a:ext uri="{FF2B5EF4-FFF2-40B4-BE49-F238E27FC236}">
                <a16:creationId xmlns:a16="http://schemas.microsoft.com/office/drawing/2014/main" id="{B9790B96-0BE2-4AFD-A056-EBB00D65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39838"/>
            <a:ext cx="413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Underline the </a:t>
            </a:r>
            <a:r>
              <a:rPr lang="en-GB" altLang="en-US" sz="1400" b="1">
                <a:latin typeface="Century Gothic" panose="020B0502020202020204" pitchFamily="34" charset="0"/>
                <a:cs typeface="Arial" panose="020B0604020202020204" pitchFamily="34" charset="0"/>
              </a:rPr>
              <a:t>verb</a:t>
            </a: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 in each sentence.</a:t>
            </a:r>
          </a:p>
        </p:txBody>
      </p:sp>
      <p:sp>
        <p:nvSpPr>
          <p:cNvPr id="60431" name="TextBox 2">
            <a:extLst>
              <a:ext uri="{FF2B5EF4-FFF2-40B4-BE49-F238E27FC236}">
                <a16:creationId xmlns:a16="http://schemas.microsoft.com/office/drawing/2014/main" id="{8A708CAC-18CB-4B4E-91B0-6049BCC39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35125"/>
            <a:ext cx="44180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Michael kissed his grandmother goodbye.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The flowers wilted in the sun.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Kevin scored the winning goal and leapt into the air.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The cat snoozed in front of the fire.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Saira painted a beautiful picture.</a:t>
            </a:r>
          </a:p>
        </p:txBody>
      </p:sp>
      <p:sp>
        <p:nvSpPr>
          <p:cNvPr id="60432" name="TextBox 2">
            <a:extLst>
              <a:ext uri="{FF2B5EF4-FFF2-40B4-BE49-F238E27FC236}">
                <a16:creationId xmlns:a16="http://schemas.microsoft.com/office/drawing/2014/main" id="{C25720E6-4012-47F3-B34B-6474C94FC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3" y="1606550"/>
            <a:ext cx="40608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6.   I thought it was time for lunch.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7.   The lions roared noisily as they lay in the sun.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8.   I decided to wear the purple jumper.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9.   The trees rustled in the wind.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10.  The scientist invented a talking vacuum cleaner.</a:t>
            </a:r>
          </a:p>
        </p:txBody>
      </p:sp>
      <p:graphicFrame>
        <p:nvGraphicFramePr>
          <p:cNvPr id="43" name="Table 3">
            <a:extLst>
              <a:ext uri="{FF2B5EF4-FFF2-40B4-BE49-F238E27FC236}">
                <a16:creationId xmlns:a16="http://schemas.microsoft.com/office/drawing/2014/main" id="{D98172BD-18F8-4B8D-9D98-1407E6D860A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303713"/>
          <a:ext cx="8701088" cy="2330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6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41" name="TextBox 2">
            <a:extLst>
              <a:ext uri="{FF2B5EF4-FFF2-40B4-BE49-F238E27FC236}">
                <a16:creationId xmlns:a16="http://schemas.microsoft.com/office/drawing/2014/main" id="{84A6A4A6-DD66-495A-99EA-36AE08AD2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1813"/>
            <a:ext cx="870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Choose an interesting verb to complete each sentence. </a:t>
            </a:r>
          </a:p>
        </p:txBody>
      </p:sp>
      <p:sp>
        <p:nvSpPr>
          <p:cNvPr id="60442" name="TextBox 2">
            <a:extLst>
              <a:ext uri="{FF2B5EF4-FFF2-40B4-BE49-F238E27FC236}">
                <a16:creationId xmlns:a16="http://schemas.microsoft.com/office/drawing/2014/main" id="{378C9B7C-E7F3-454E-8C7B-B284470A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4694238"/>
            <a:ext cx="77565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boy _______________  home from school.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clown _______________ the children in the audience.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Sally _______________ her lunch quickly.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I _______________ into the river.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builder _______________ the nail into the wood.</a:t>
            </a:r>
          </a:p>
        </p:txBody>
      </p:sp>
      <p:sp>
        <p:nvSpPr>
          <p:cNvPr id="60443" name="TextBox 2">
            <a:extLst>
              <a:ext uri="{FF2B5EF4-FFF2-40B4-BE49-F238E27FC236}">
                <a16:creationId xmlns:a16="http://schemas.microsoft.com/office/drawing/2014/main" id="{F2DEF5AA-03E5-411A-8B5F-D50D61B58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86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  <a:cs typeface="Arial" panose="020B0604020202020204" pitchFamily="34" charset="0"/>
              </a:rPr>
              <a:t>Remember: a verb is an </a:t>
            </a:r>
            <a:r>
              <a:rPr lang="en-GB" altLang="en-US" sz="1800" b="1">
                <a:latin typeface="Century Gothic" panose="020B0502020202020204" pitchFamily="34" charset="0"/>
                <a:cs typeface="Arial" panose="020B0604020202020204" pitchFamily="34" charset="0"/>
              </a:rPr>
              <a:t>action</a:t>
            </a:r>
            <a:r>
              <a:rPr lang="en-GB" altLang="en-US" sz="1800">
                <a:latin typeface="Century Gothic" panose="020B0502020202020204" pitchFamily="34" charset="0"/>
                <a:cs typeface="Arial" panose="020B0604020202020204" pitchFamily="34" charset="0"/>
              </a:rPr>
              <a:t> or </a:t>
            </a:r>
            <a:r>
              <a:rPr lang="en-GB" altLang="en-US" sz="1800" b="1">
                <a:latin typeface="Century Gothic" panose="020B0502020202020204" pitchFamily="34" charset="0"/>
                <a:cs typeface="Arial" panose="020B0604020202020204" pitchFamily="34" charset="0"/>
              </a:rPr>
              <a:t>doing</a:t>
            </a:r>
            <a:r>
              <a:rPr lang="en-GB" altLang="en-US" sz="1800">
                <a:latin typeface="Century Gothic" panose="020B0502020202020204" pitchFamily="34" charset="0"/>
                <a:cs typeface="Arial" panose="020B0604020202020204" pitchFamily="34" charset="0"/>
              </a:rPr>
              <a:t> word.</a:t>
            </a:r>
            <a:r>
              <a:rPr lang="en-GB" altLang="en-US" sz="1800" b="1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GB" altLang="en-US" sz="18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>
            <a:extLst>
              <a:ext uri="{FF2B5EF4-FFF2-40B4-BE49-F238E27FC236}">
                <a16:creationId xmlns:a16="http://schemas.microsoft.com/office/drawing/2014/main" id="{EC69AD31-BB9A-489A-8149-3FB7B3F9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3">
            <a:extLst>
              <a:ext uri="{FF2B5EF4-FFF2-40B4-BE49-F238E27FC236}">
                <a16:creationId xmlns:a16="http://schemas.microsoft.com/office/drawing/2014/main" id="{2F75C631-4448-48A9-8743-6EE10EAD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u="sng">
                <a:latin typeface="Century Gothic" panose="020B0502020202020204" pitchFamily="34" charset="0"/>
                <a:cs typeface="Arial" panose="020B0604020202020204" pitchFamily="34" charset="0"/>
              </a:rPr>
              <a:t>Action Words Worksheet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2800" b="1" u="sng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62468" name="TextBox 8">
            <a:extLst>
              <a:ext uri="{FF2B5EF4-FFF2-40B4-BE49-F238E27FC236}">
                <a16:creationId xmlns:a16="http://schemas.microsoft.com/office/drawing/2014/main" id="{DAF049F2-41BD-4745-91B3-A33A20EB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86550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 Narrow" panose="020B0606020202030204" pitchFamily="34" charset="0"/>
                <a:cs typeface="Arial" panose="020B0604020202020204" pitchFamily="34" charset="0"/>
              </a:rPr>
              <a:t>Copyright 2020 Online Teaching Resources Ltd</a:t>
            </a:r>
          </a:p>
        </p:txBody>
      </p:sp>
      <p:sp>
        <p:nvSpPr>
          <p:cNvPr id="62469" name="TextBox 5">
            <a:extLst>
              <a:ext uri="{FF2B5EF4-FFF2-40B4-BE49-F238E27FC236}">
                <a16:creationId xmlns:a16="http://schemas.microsoft.com/office/drawing/2014/main" id="{1C863E41-8CC5-4853-9D72-E63EDFF9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222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 Narrow" panose="020B0606020202030204" pitchFamily="34" charset="0"/>
                <a:cs typeface="Arial" panose="020B0604020202020204" pitchFamily="34" charset="0"/>
              </a:rPr>
              <a:t>Teacher-of-English.com</a:t>
            </a:r>
            <a:endParaRPr lang="en-US" altLang="en-US" sz="8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0C51B6A-2F46-4D51-8F4F-E3375C1887A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01738"/>
          <a:ext cx="8701088" cy="2974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22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478" name="TextBox 2">
            <a:extLst>
              <a:ext uri="{FF2B5EF4-FFF2-40B4-BE49-F238E27FC236}">
                <a16:creationId xmlns:a16="http://schemas.microsoft.com/office/drawing/2014/main" id="{B28DBC19-0E6C-4ADD-85C3-557B0FC52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39838"/>
            <a:ext cx="413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Underline the </a:t>
            </a:r>
            <a:r>
              <a:rPr lang="en-GB" altLang="en-US" sz="1400" b="1">
                <a:latin typeface="Century Gothic" panose="020B0502020202020204" pitchFamily="34" charset="0"/>
                <a:cs typeface="Arial" panose="020B0604020202020204" pitchFamily="34" charset="0"/>
              </a:rPr>
              <a:t>verb</a:t>
            </a: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 in each sentence.</a:t>
            </a:r>
          </a:p>
        </p:txBody>
      </p:sp>
      <p:sp>
        <p:nvSpPr>
          <p:cNvPr id="62479" name="TextBox 2">
            <a:extLst>
              <a:ext uri="{FF2B5EF4-FFF2-40B4-BE49-F238E27FC236}">
                <a16:creationId xmlns:a16="http://schemas.microsoft.com/office/drawing/2014/main" id="{C0A137A6-CA3E-4452-AC3C-D954E567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35125"/>
            <a:ext cx="44180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Michael kissed his grandmother goodbye.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The flowers wilted in the sun.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Kevin scored the winning goal and leapt into the air.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The cat snoozed in front of the fire.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Saira painted a beautiful picture.</a:t>
            </a:r>
          </a:p>
        </p:txBody>
      </p:sp>
      <p:sp>
        <p:nvSpPr>
          <p:cNvPr id="62480" name="TextBox 2">
            <a:extLst>
              <a:ext uri="{FF2B5EF4-FFF2-40B4-BE49-F238E27FC236}">
                <a16:creationId xmlns:a16="http://schemas.microsoft.com/office/drawing/2014/main" id="{932CD0F6-E4F9-4750-9F8F-E93773EB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3" y="1606550"/>
            <a:ext cx="40608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6.   I thought it was time for lunch.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7.   The lions roared noisily as they lay in the sun.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8.   I decided to wear the purple jumper.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9.   The trees rustled in the wind.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10.  The scientist invented a talking vacuum cleaner.</a:t>
            </a:r>
          </a:p>
        </p:txBody>
      </p:sp>
      <p:graphicFrame>
        <p:nvGraphicFramePr>
          <p:cNvPr id="43" name="Table 3">
            <a:extLst>
              <a:ext uri="{FF2B5EF4-FFF2-40B4-BE49-F238E27FC236}">
                <a16:creationId xmlns:a16="http://schemas.microsoft.com/office/drawing/2014/main" id="{4659BE9D-4774-4C9E-9F29-B58B0FA20BC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303713"/>
          <a:ext cx="8701088" cy="2330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6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489" name="TextBox 2">
            <a:extLst>
              <a:ext uri="{FF2B5EF4-FFF2-40B4-BE49-F238E27FC236}">
                <a16:creationId xmlns:a16="http://schemas.microsoft.com/office/drawing/2014/main" id="{3DCE8925-A8A9-4A13-A56E-B3BDB1356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1813"/>
            <a:ext cx="870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Choose an interesting verb to complete each sentence. </a:t>
            </a:r>
          </a:p>
        </p:txBody>
      </p:sp>
      <p:sp>
        <p:nvSpPr>
          <p:cNvPr id="62490" name="TextBox 2">
            <a:extLst>
              <a:ext uri="{FF2B5EF4-FFF2-40B4-BE49-F238E27FC236}">
                <a16:creationId xmlns:a16="http://schemas.microsoft.com/office/drawing/2014/main" id="{FAF77C00-B4C5-49ED-996D-7873E21D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4694238"/>
            <a:ext cx="77565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boy _______________  home from school.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clown _______________ the children in the audience.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Sally _______________ her lunch quickly.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I _______________ into the river.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builder _______________ the nail into the wood.</a:t>
            </a:r>
          </a:p>
        </p:txBody>
      </p:sp>
      <p:cxnSp>
        <p:nvCxnSpPr>
          <p:cNvPr id="62491" name="Straight Connector 3">
            <a:extLst>
              <a:ext uri="{FF2B5EF4-FFF2-40B4-BE49-F238E27FC236}">
                <a16:creationId xmlns:a16="http://schemas.microsoft.com/office/drawing/2014/main" id="{BB930C9D-DB29-4262-ADAD-560BF5BEA1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09688" y="1925638"/>
            <a:ext cx="41275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92" name="Straight Connector 17">
            <a:extLst>
              <a:ext uri="{FF2B5EF4-FFF2-40B4-BE49-F238E27FC236}">
                <a16:creationId xmlns:a16="http://schemas.microsoft.com/office/drawing/2014/main" id="{71041A4C-997A-4047-8AFC-0B263C31BE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16063" y="2462213"/>
            <a:ext cx="414337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93" name="Straight Connector 18">
            <a:extLst>
              <a:ext uri="{FF2B5EF4-FFF2-40B4-BE49-F238E27FC236}">
                <a16:creationId xmlns:a16="http://schemas.microsoft.com/office/drawing/2014/main" id="{7CEDEAF0-ED89-4628-A0B7-F44C55BC05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8713" y="3011488"/>
            <a:ext cx="50165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94" name="Straight Connector 19">
            <a:extLst>
              <a:ext uri="{FF2B5EF4-FFF2-40B4-BE49-F238E27FC236}">
                <a16:creationId xmlns:a16="http://schemas.microsoft.com/office/drawing/2014/main" id="{4E966EAE-7E33-4D71-AA4E-689CC35BB2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48025" y="3011488"/>
            <a:ext cx="455613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95" name="Straight Connector 20">
            <a:extLst>
              <a:ext uri="{FF2B5EF4-FFF2-40B4-BE49-F238E27FC236}">
                <a16:creationId xmlns:a16="http://schemas.microsoft.com/office/drawing/2014/main" id="{0849F0C1-2E27-474D-B229-5E32A0A8C1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25550" y="3557588"/>
            <a:ext cx="66675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96" name="Straight Connector 21">
            <a:extLst>
              <a:ext uri="{FF2B5EF4-FFF2-40B4-BE49-F238E27FC236}">
                <a16:creationId xmlns:a16="http://schemas.microsoft.com/office/drawing/2014/main" id="{7F696FE4-21B7-48E0-8F4E-44D31E7888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47750" y="4106863"/>
            <a:ext cx="60642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97" name="Straight Connector 22">
            <a:extLst>
              <a:ext uri="{FF2B5EF4-FFF2-40B4-BE49-F238E27FC236}">
                <a16:creationId xmlns:a16="http://schemas.microsoft.com/office/drawing/2014/main" id="{EFAA5A98-F160-49F7-BD95-699C4E198B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1138" y="1882775"/>
            <a:ext cx="60642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98" name="Straight Connector 23">
            <a:extLst>
              <a:ext uri="{FF2B5EF4-FFF2-40B4-BE49-F238E27FC236}">
                <a16:creationId xmlns:a16="http://schemas.microsoft.com/office/drawing/2014/main" id="{C2F0D644-ACDC-4FE5-A9A2-2A715E6D20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2430463"/>
            <a:ext cx="50165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99" name="Straight Connector 24">
            <a:extLst>
              <a:ext uri="{FF2B5EF4-FFF2-40B4-BE49-F238E27FC236}">
                <a16:creationId xmlns:a16="http://schemas.microsoft.com/office/drawing/2014/main" id="{3E157435-3C36-4C18-8BD8-805E05BC62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6325" y="2439988"/>
            <a:ext cx="28257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500" name="Straight Connector 25">
            <a:extLst>
              <a:ext uri="{FF2B5EF4-FFF2-40B4-BE49-F238E27FC236}">
                <a16:creationId xmlns:a16="http://schemas.microsoft.com/office/drawing/2014/main" id="{7578D5F7-AD3F-4B17-966C-106C0CA1E7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80138" y="2989263"/>
            <a:ext cx="376237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501" name="Straight Connector 26">
            <a:extLst>
              <a:ext uri="{FF2B5EF4-FFF2-40B4-BE49-F238E27FC236}">
                <a16:creationId xmlns:a16="http://schemas.microsoft.com/office/drawing/2014/main" id="{14A05F5C-97FC-45B6-B843-39CD862A39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3363" y="2989263"/>
            <a:ext cx="66675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502" name="Straight Connector 27">
            <a:extLst>
              <a:ext uri="{FF2B5EF4-FFF2-40B4-BE49-F238E27FC236}">
                <a16:creationId xmlns:a16="http://schemas.microsoft.com/office/drawing/2014/main" id="{19F67475-B77F-4D84-A589-B4574FBFD1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7563" y="3535363"/>
            <a:ext cx="500062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503" name="Straight Connector 28">
            <a:extLst>
              <a:ext uri="{FF2B5EF4-FFF2-40B4-BE49-F238E27FC236}">
                <a16:creationId xmlns:a16="http://schemas.microsoft.com/office/drawing/2014/main" id="{739020B0-225B-4C28-8ABE-0E7885D848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7438" y="4087813"/>
            <a:ext cx="66675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">
            <a:extLst>
              <a:ext uri="{FF2B5EF4-FFF2-40B4-BE49-F238E27FC236}">
                <a16:creationId xmlns:a16="http://schemas.microsoft.com/office/drawing/2014/main" id="{A413C827-20DE-4F55-BC1B-01EF5AE9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4702175"/>
            <a:ext cx="105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entury Gothic" panose="020B0502020202020204" pitchFamily="34" charset="0"/>
              </a:rPr>
              <a:t>strolled</a:t>
            </a: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31C144C7-881E-4655-81C6-0E967B83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5072063"/>
            <a:ext cx="1212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entury Gothic" panose="020B0502020202020204" pitchFamily="34" charset="0"/>
              </a:rPr>
              <a:t>terrified</a:t>
            </a: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E137413D-AF89-483F-8EB6-CFFEEEF4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5429250"/>
            <a:ext cx="1212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entury Gothic" panose="020B0502020202020204" pitchFamily="34" charset="0"/>
              </a:rPr>
              <a:t>scoffed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69AE0808-0E1C-4E0A-9F31-11BF04ABD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5797550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entury Gothic" panose="020B0502020202020204" pitchFamily="34" charset="0"/>
              </a:rPr>
              <a:t>tumbled</a:t>
            </a: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661B921C-8E26-475F-8541-5AD96DDB3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170613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entury Gothic" panose="020B0502020202020204" pitchFamily="34" charset="0"/>
              </a:rPr>
              <a:t>battered</a:t>
            </a:r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48E5A9BE-8952-465C-88D9-0FD561328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5289550"/>
            <a:ext cx="2538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entury Gothic" panose="020B0502020202020204" pitchFamily="34" charset="0"/>
              </a:rPr>
              <a:t>Example answers. Any suitable verb will be acceptable</a:t>
            </a:r>
          </a:p>
        </p:txBody>
      </p:sp>
      <p:sp>
        <p:nvSpPr>
          <p:cNvPr id="62510" name="TextBox 2">
            <a:extLst>
              <a:ext uri="{FF2B5EF4-FFF2-40B4-BE49-F238E27FC236}">
                <a16:creationId xmlns:a16="http://schemas.microsoft.com/office/drawing/2014/main" id="{C9405EC3-F459-461C-A867-9BC1033FE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86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  <a:cs typeface="Arial" panose="020B0604020202020204" pitchFamily="34" charset="0"/>
              </a:rPr>
              <a:t>Remember: a verb is an </a:t>
            </a:r>
            <a:r>
              <a:rPr lang="en-GB" altLang="en-US" sz="1800" b="1">
                <a:latin typeface="Century Gothic" panose="020B0502020202020204" pitchFamily="34" charset="0"/>
                <a:cs typeface="Arial" panose="020B0604020202020204" pitchFamily="34" charset="0"/>
              </a:rPr>
              <a:t>action</a:t>
            </a:r>
            <a:r>
              <a:rPr lang="en-GB" altLang="en-US" sz="1800">
                <a:latin typeface="Century Gothic" panose="020B0502020202020204" pitchFamily="34" charset="0"/>
                <a:cs typeface="Arial" panose="020B0604020202020204" pitchFamily="34" charset="0"/>
              </a:rPr>
              <a:t> or </a:t>
            </a:r>
            <a:r>
              <a:rPr lang="en-GB" altLang="en-US" sz="1800" b="1">
                <a:latin typeface="Century Gothic" panose="020B0502020202020204" pitchFamily="34" charset="0"/>
                <a:cs typeface="Arial" panose="020B0604020202020204" pitchFamily="34" charset="0"/>
              </a:rPr>
              <a:t>doing</a:t>
            </a:r>
            <a:r>
              <a:rPr lang="en-GB" altLang="en-US" sz="1800">
                <a:latin typeface="Century Gothic" panose="020B0502020202020204" pitchFamily="34" charset="0"/>
                <a:cs typeface="Arial" panose="020B0604020202020204" pitchFamily="34" charset="0"/>
              </a:rPr>
              <a:t> word.</a:t>
            </a:r>
            <a:r>
              <a:rPr lang="en-GB" altLang="en-US" sz="1800" b="1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GB" altLang="en-US" sz="18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10EFBA13-4867-4A76-AECF-D8DB05B9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59" name="TextBox 5">
            <a:extLst>
              <a:ext uri="{FF2B5EF4-FFF2-40B4-BE49-F238E27FC236}">
                <a16:creationId xmlns:a16="http://schemas.microsoft.com/office/drawing/2014/main" id="{C46B132D-66B9-4976-B296-F8E2DF1A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76300"/>
            <a:ext cx="7620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verb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 is an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action word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. It tells us what someone or something is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doing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…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818354-722B-489C-8A78-5D5804BFB268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2047875"/>
            <a:ext cx="8045450" cy="3933825"/>
            <a:chOff x="549789" y="2048115"/>
            <a:chExt cx="8044422" cy="3934226"/>
          </a:xfrm>
        </p:grpSpPr>
        <p:pic>
          <p:nvPicPr>
            <p:cNvPr id="19461" name="Picture 1">
              <a:extLst>
                <a:ext uri="{FF2B5EF4-FFF2-40B4-BE49-F238E27FC236}">
                  <a16:creationId xmlns:a16="http://schemas.microsoft.com/office/drawing/2014/main" id="{D3895232-2FBF-4A39-B175-575D27B11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89" y="2048115"/>
              <a:ext cx="2609762" cy="393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Box 1">
              <a:extLst>
                <a:ext uri="{FF2B5EF4-FFF2-40B4-BE49-F238E27FC236}">
                  <a16:creationId xmlns:a16="http://schemas.microsoft.com/office/drawing/2014/main" id="{FD889DB2-1B4E-44A6-904A-AAAA70A58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7297" y="3357790"/>
              <a:ext cx="598691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5400">
                  <a:latin typeface="Century Gothic" panose="020B0502020202020204" pitchFamily="34" charset="0"/>
                </a:rPr>
                <a:t>Alex </a:t>
              </a:r>
              <a:r>
                <a:rPr lang="en-GB" altLang="en-US" sz="5400" b="1">
                  <a:solidFill>
                    <a:srgbClr val="F2280F"/>
                  </a:solidFill>
                  <a:latin typeface="Century Gothic" panose="020B0502020202020204" pitchFamily="34" charset="0"/>
                </a:rPr>
                <a:t>dances</a:t>
              </a:r>
              <a:r>
                <a:rPr lang="en-GB" altLang="en-US" sz="5400">
                  <a:latin typeface="Century Gothic" panose="020B0502020202020204" pitchFamily="34" charset="0"/>
                </a:rPr>
                <a:t> well.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14A75816-9420-4487-A2B6-0C3FAC6EF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07" name="TextBox 1">
            <a:extLst>
              <a:ext uri="{FF2B5EF4-FFF2-40B4-BE49-F238E27FC236}">
                <a16:creationId xmlns:a16="http://schemas.microsoft.com/office/drawing/2014/main" id="{FB469A1E-3D7D-4D4A-8AC1-0682816B8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4216400"/>
            <a:ext cx="59864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The fish </a:t>
            </a:r>
            <a:r>
              <a:rPr lang="en-GB" altLang="en-US" sz="5400" b="1">
                <a:solidFill>
                  <a:srgbClr val="F2280F"/>
                </a:solidFill>
                <a:latin typeface="Century Gothic" panose="020B0502020202020204" pitchFamily="34" charset="0"/>
              </a:rPr>
              <a:t>swim</a:t>
            </a:r>
            <a:r>
              <a:rPr lang="en-GB" altLang="en-US" sz="5400">
                <a:latin typeface="Century Gothic" panose="020B0502020202020204" pitchFamily="34" charset="0"/>
              </a:rPr>
              <a:t> in the sea.</a:t>
            </a:r>
          </a:p>
        </p:txBody>
      </p:sp>
      <p:grpSp>
        <p:nvGrpSpPr>
          <p:cNvPr id="21508" name="Group 14335">
            <a:extLst>
              <a:ext uri="{FF2B5EF4-FFF2-40B4-BE49-F238E27FC236}">
                <a16:creationId xmlns:a16="http://schemas.microsoft.com/office/drawing/2014/main" id="{4A03988F-5241-4B6E-B269-3A596D788B12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954088"/>
            <a:ext cx="4629150" cy="2722562"/>
            <a:chOff x="2257124" y="829241"/>
            <a:chExt cx="4629752" cy="2722482"/>
          </a:xfrm>
        </p:grpSpPr>
        <p:pic>
          <p:nvPicPr>
            <p:cNvPr id="21509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2454798-A0AA-4575-8446-BBC521925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" r="3104" b="13289"/>
            <a:stretch>
              <a:fillRect/>
            </a:stretch>
          </p:blipFill>
          <p:spPr bwMode="auto">
            <a:xfrm>
              <a:off x="2257124" y="829241"/>
              <a:ext cx="4629752" cy="272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0" name="Group 7">
              <a:extLst>
                <a:ext uri="{FF2B5EF4-FFF2-40B4-BE49-F238E27FC236}">
                  <a16:creationId xmlns:a16="http://schemas.microsoft.com/office/drawing/2014/main" id="{7BEAB280-1CB4-482C-B0D2-834790665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8489" y="2017135"/>
              <a:ext cx="4149222" cy="1336726"/>
              <a:chOff x="2480409" y="2017135"/>
              <a:chExt cx="4149222" cy="1336726"/>
            </a:xfrm>
          </p:grpSpPr>
          <p:pic>
            <p:nvPicPr>
              <p:cNvPr id="21512" name="Picture 6">
                <a:extLst>
                  <a:ext uri="{FF2B5EF4-FFF2-40B4-BE49-F238E27FC236}">
                    <a16:creationId xmlns:a16="http://schemas.microsoft.com/office/drawing/2014/main" id="{6941CEF0-4044-4FD0-A5A2-C74802F5D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0409" y="2546414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23">
                <a:extLst>
                  <a:ext uri="{FF2B5EF4-FFF2-40B4-BE49-F238E27FC236}">
                    <a16:creationId xmlns:a16="http://schemas.microsoft.com/office/drawing/2014/main" id="{544AE908-8122-4686-B74A-33D5E29280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4462" y="2923371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4" name="Picture 24">
                <a:extLst>
                  <a:ext uri="{FF2B5EF4-FFF2-40B4-BE49-F238E27FC236}">
                    <a16:creationId xmlns:a16="http://schemas.microsoft.com/office/drawing/2014/main" id="{2BCD7385-F449-4278-808C-DC8F65A462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4462" y="2095787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25">
                <a:extLst>
                  <a:ext uri="{FF2B5EF4-FFF2-40B4-BE49-F238E27FC236}">
                    <a16:creationId xmlns:a16="http://schemas.microsoft.com/office/drawing/2014/main" id="{F4418BDB-CA1C-4101-B295-DB0630770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097" y="2486397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6" name="Picture 26">
                <a:extLst>
                  <a:ext uri="{FF2B5EF4-FFF2-40B4-BE49-F238E27FC236}">
                    <a16:creationId xmlns:a16="http://schemas.microsoft.com/office/drawing/2014/main" id="{6133473C-A611-4AF9-9DC6-3C32351F48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6783" y="2017135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7" name="Picture 27">
                <a:extLst>
                  <a:ext uri="{FF2B5EF4-FFF2-40B4-BE49-F238E27FC236}">
                    <a16:creationId xmlns:a16="http://schemas.microsoft.com/office/drawing/2014/main" id="{E1EB6C56-7D0F-4747-906A-080A237BF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1984" y="2383143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8" name="Picture 28">
                <a:extLst>
                  <a:ext uri="{FF2B5EF4-FFF2-40B4-BE49-F238E27FC236}">
                    <a16:creationId xmlns:a16="http://schemas.microsoft.com/office/drawing/2014/main" id="{C83B2373-629F-4CBE-A9BE-BE83917DE2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501" y="2955660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9" name="Picture 29">
                <a:extLst>
                  <a:ext uri="{FF2B5EF4-FFF2-40B4-BE49-F238E27FC236}">
                    <a16:creationId xmlns:a16="http://schemas.microsoft.com/office/drawing/2014/main" id="{994E9CF1-4707-4455-A5B3-D57D45821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247" y="2884598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30">
                <a:extLst>
                  <a:ext uri="{FF2B5EF4-FFF2-40B4-BE49-F238E27FC236}">
                    <a16:creationId xmlns:a16="http://schemas.microsoft.com/office/drawing/2014/main" id="{19024EBD-2510-43C3-BAA5-67F03F8303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430" y="2095787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11" name="Rectangle 22">
              <a:extLst>
                <a:ext uri="{FF2B5EF4-FFF2-40B4-BE49-F238E27FC236}">
                  <a16:creationId xmlns:a16="http://schemas.microsoft.com/office/drawing/2014/main" id="{9CDDF8CF-7968-4BAC-89E4-A152BA731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440" y="1850092"/>
              <a:ext cx="4479876" cy="1523880"/>
            </a:xfrm>
            <a:prstGeom prst="rect">
              <a:avLst/>
            </a:prstGeom>
            <a:solidFill>
              <a:srgbClr val="34B9D2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US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05F11D22-860A-41F5-88C6-B057ED5C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3555" name="TextBox 1">
            <a:extLst>
              <a:ext uri="{FF2B5EF4-FFF2-40B4-BE49-F238E27FC236}">
                <a16:creationId xmlns:a16="http://schemas.microsoft.com/office/drawing/2014/main" id="{D9550961-A793-45ED-A2B7-F08B02FB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4154488"/>
            <a:ext cx="59880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The choir </a:t>
            </a:r>
            <a:r>
              <a:rPr lang="en-GB" altLang="en-US" sz="5400" b="1">
                <a:solidFill>
                  <a:srgbClr val="F2280F"/>
                </a:solidFill>
                <a:latin typeface="Century Gothic" panose="020B0502020202020204" pitchFamily="34" charset="0"/>
              </a:rPr>
              <a:t>sing</a:t>
            </a:r>
            <a:r>
              <a:rPr lang="en-GB" altLang="en-US" sz="5400">
                <a:latin typeface="Century Gothic" panose="020B0502020202020204" pitchFamily="34" charset="0"/>
              </a:rPr>
              <a:t> beautifully.</a:t>
            </a:r>
          </a:p>
        </p:txBody>
      </p:sp>
      <p:pic>
        <p:nvPicPr>
          <p:cNvPr id="23556" name="Picture 5" descr="Children Choral by gustavorezende - A children choral. Modified and traced from http://www.publicdomainpictures.net/view-image.php?image=14880&amp;picture=singing-children&amp;large=1">
            <a:extLst>
              <a:ext uri="{FF2B5EF4-FFF2-40B4-BE49-F238E27FC236}">
                <a16:creationId xmlns:a16="http://schemas.microsoft.com/office/drawing/2014/main" id="{49EC36C9-3094-4CC9-B6F3-7D0F8FBDF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358900"/>
            <a:ext cx="390207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id="{A3E25EA4-73B3-4C8D-BD24-B9C01116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5603" name="TextBox 1">
            <a:extLst>
              <a:ext uri="{FF2B5EF4-FFF2-40B4-BE49-F238E27FC236}">
                <a16:creationId xmlns:a16="http://schemas.microsoft.com/office/drawing/2014/main" id="{EBC2F55E-A41E-4251-BE4E-83000FEB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4154488"/>
            <a:ext cx="59880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I </a:t>
            </a:r>
            <a:r>
              <a:rPr lang="en-GB" altLang="en-US" sz="5400" b="1">
                <a:solidFill>
                  <a:srgbClr val="F2280F"/>
                </a:solidFill>
                <a:latin typeface="Century Gothic" panose="020B0502020202020204" pitchFamily="34" charset="0"/>
              </a:rPr>
              <a:t>relaxed</a:t>
            </a:r>
            <a:r>
              <a:rPr lang="en-GB" altLang="en-US" sz="5400">
                <a:latin typeface="Century Gothic" panose="020B0502020202020204" pitchFamily="34" charset="0"/>
              </a:rPr>
              <a:t> on the beach.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84CC058D-11ED-4BA4-8565-028FFAA2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5240"/>
          <a:stretch>
            <a:fillRect/>
          </a:stretch>
        </p:blipFill>
        <p:spPr bwMode="auto">
          <a:xfrm>
            <a:off x="3016250" y="949325"/>
            <a:ext cx="29337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AB5E6999-CD40-42F4-A3D9-E744808C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1" name="TextBox 1">
            <a:extLst>
              <a:ext uri="{FF2B5EF4-FFF2-40B4-BE49-F238E27FC236}">
                <a16:creationId xmlns:a16="http://schemas.microsoft.com/office/drawing/2014/main" id="{EA21EDB0-D878-499C-9E82-A7F6EC497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4281488"/>
            <a:ext cx="51784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Cyril is </a:t>
            </a:r>
            <a:r>
              <a:rPr lang="en-GB" altLang="en-US" sz="5400" b="1">
                <a:solidFill>
                  <a:srgbClr val="FF0000"/>
                </a:solidFill>
                <a:latin typeface="Century Gothic" panose="020B0502020202020204" pitchFamily="34" charset="0"/>
              </a:rPr>
              <a:t>chatting</a:t>
            </a:r>
            <a:r>
              <a:rPr lang="en-GB" altLang="en-US" sz="5400">
                <a:latin typeface="Century Gothic" panose="020B0502020202020204" pitchFamily="34" charset="0"/>
              </a:rPr>
              <a:t> on the phone.</a:t>
            </a:r>
          </a:p>
        </p:txBody>
      </p:sp>
      <p:pic>
        <p:nvPicPr>
          <p:cNvPr id="27652" name="Picture 6" descr="http://www.clker.com/cliparts/f/9/1/a/13268324841618188270Cat%20with%20Telephone.svg.hi.png">
            <a:extLst>
              <a:ext uri="{FF2B5EF4-FFF2-40B4-BE49-F238E27FC236}">
                <a16:creationId xmlns:a16="http://schemas.microsoft.com/office/drawing/2014/main" id="{E6B71B9E-ABCC-4428-A191-C533BCDB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174750"/>
            <a:ext cx="41084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>
            <a:extLst>
              <a:ext uri="{FF2B5EF4-FFF2-40B4-BE49-F238E27FC236}">
                <a16:creationId xmlns:a16="http://schemas.microsoft.com/office/drawing/2014/main" id="{47216896-ADE1-4C1C-B6B5-F0D2DA1A81CF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1260475"/>
            <a:ext cx="7962900" cy="4337050"/>
            <a:chOff x="516818" y="952004"/>
            <a:chExt cx="7963037" cy="433739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69BA20-85EF-4FBC-B809-14E089292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2122" y="952004"/>
              <a:ext cx="3757733" cy="4337394"/>
              <a:chOff x="4698202" y="842487"/>
              <a:chExt cx="3757002" cy="4337588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3577F214-D8DE-4B4A-856A-E3EA23566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202" y="842487"/>
                <a:ext cx="3757002" cy="4337588"/>
              </a:xfrm>
              <a:prstGeom prst="wedgeRoundRectCallout">
                <a:avLst>
                  <a:gd name="adj1" fmla="val -64204"/>
                  <a:gd name="adj2" fmla="val -20898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49F330D1-5D80-4C07-82EE-81878B26D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8202" y="995254"/>
                <a:ext cx="3757002" cy="4032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dirty="0">
                    <a:latin typeface="Century Gothic" panose="020B0502020202020204" pitchFamily="34" charset="0"/>
                  </a:rPr>
                  <a:t>Can you think of any other verbs</a:t>
                </a:r>
                <a:r>
                  <a:rPr lang="en-GB" altLang="en-US" b="1" dirty="0">
                    <a:latin typeface="Century Gothic" panose="020B0502020202020204" pitchFamily="34" charset="0"/>
                  </a:rPr>
                  <a:t>?</a:t>
                </a:r>
                <a:r>
                  <a:rPr lang="en-GB" altLang="en-US" dirty="0">
                    <a:latin typeface="Century Gothic" panose="020B0502020202020204" pitchFamily="34" charset="0"/>
                  </a:rPr>
                  <a:t> Go around the class and see how long you can make a ‘</a:t>
                </a:r>
                <a:r>
                  <a:rPr lang="en-GB" altLang="en-US" b="1" dirty="0">
                    <a:latin typeface="Century Gothic" panose="020B0502020202020204" pitchFamily="34" charset="0"/>
                  </a:rPr>
                  <a:t>verb chain</a:t>
                </a:r>
                <a:r>
                  <a:rPr lang="en-GB" altLang="en-US" dirty="0">
                    <a:latin typeface="Century Gothic" panose="020B0502020202020204" pitchFamily="34" charset="0"/>
                  </a:rPr>
                  <a:t>’ before you run out of words. </a:t>
                </a:r>
              </a:p>
            </p:txBody>
          </p:sp>
        </p:grpSp>
        <p:pic>
          <p:nvPicPr>
            <p:cNvPr id="29700" name="Picture 8">
              <a:extLst>
                <a:ext uri="{FF2B5EF4-FFF2-40B4-BE49-F238E27FC236}">
                  <a16:creationId xmlns:a16="http://schemas.microsoft.com/office/drawing/2014/main" id="{B2F072DB-1F87-4B6C-BEEB-434E59DA3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18" y="1268817"/>
              <a:ext cx="3504289" cy="392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42ba5bd2a360972f1647dece58776ee1dc271"/>
  <p:tag name="ISPRING_RESOURCE_PATHS_HASH_2" val="51ca2f79dd33c6e67698a76452a7997ac64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8372</TotalTime>
  <Words>1003</Words>
  <Application>Microsoft Office PowerPoint</Application>
  <PresentationFormat>On-screen Show (4:3)</PresentationFormat>
  <Paragraphs>217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Calibri</vt:lpstr>
      <vt:lpstr>Century Gothic</vt:lpstr>
      <vt:lpstr>Segoe Print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Grundy</dc:creator>
  <cp:lastModifiedBy>rehana school</cp:lastModifiedBy>
  <cp:revision>1051</cp:revision>
  <dcterms:created xsi:type="dcterms:W3CDTF">2014-04-16T10:35:58Z</dcterms:created>
  <dcterms:modified xsi:type="dcterms:W3CDTF">2023-03-10T07:21:50Z</dcterms:modified>
</cp:coreProperties>
</file>