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74" r:id="rId3"/>
    <p:sldId id="273" r:id="rId4"/>
    <p:sldId id="264" r:id="rId5"/>
    <p:sldId id="276" r:id="rId6"/>
    <p:sldId id="277" r:id="rId7"/>
    <p:sldId id="275" r:id="rId8"/>
    <p:sldId id="278" r:id="rId9"/>
    <p:sldId id="279"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SemiBold" pitchFamily="2" charset="0"/>
      <p:bold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57"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7A8"/>
    <a:srgbClr val="FFFFFF"/>
    <a:srgbClr val="000000"/>
    <a:srgbClr val="EF7E19"/>
    <a:srgbClr val="E84D15"/>
    <a:srgbClr val="DE1E5A"/>
    <a:srgbClr val="18A0DB"/>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1" autoAdjust="0"/>
    <p:restoredTop sz="94660"/>
  </p:normalViewPr>
  <p:slideViewPr>
    <p:cSldViewPr snapToGrid="0" showGuides="1">
      <p:cViewPr varScale="1">
        <p:scale>
          <a:sx n="114" d="100"/>
          <a:sy n="114" d="100"/>
        </p:scale>
        <p:origin x="1332" y="108"/>
      </p:cViewPr>
      <p:guideLst>
        <p:guide orient="horz" pos="2183"/>
        <p:guide pos="2857"/>
        <p:guide pos="340"/>
        <p:guide orient="horz" pos="3974"/>
        <p:guide pos="5420"/>
        <p:guide orient="horz" pos="346"/>
        <p:guide pos="476"/>
        <p:guide orient="horz" pos="482"/>
        <p:guide orient="horz" pos="3838"/>
        <p:guide pos="5261"/>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txBox="1">
            <a:spLocks/>
          </p:cNvSpPr>
          <p:nvPr/>
        </p:nvSpPr>
        <p:spPr>
          <a:xfrm>
            <a:off x="257558" y="765175"/>
            <a:ext cx="8628884" cy="811956"/>
          </a:xfrm>
          <a:prstGeom prst="roundRect">
            <a:avLst>
              <a:gd name="adj" fmla="val 0"/>
            </a:avLst>
          </a:prstGeom>
          <a:solidFill>
            <a:srgbClr val="0F77A8"/>
          </a:solidFill>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mn-lt"/>
              </a:rPr>
              <a:t>How Do Shadows Change?</a:t>
            </a:r>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2879056"/>
            <a:ext cx="4519734" cy="2189506"/>
          </a:xfrm>
          <a:prstGeom prst="rect">
            <a:avLst/>
          </a:prstGeom>
          <a:solidFill>
            <a:srgbClr val="FFFFFF"/>
          </a:solidFill>
          <a:ln w="28575">
            <a:solidFill>
              <a:srgbClr val="0F77A8"/>
            </a:solidFill>
          </a:ln>
        </p:spPr>
        <p:txBody>
          <a:bodyPr wrap="square" lIns="108000" tIns="0" rIns="756000" bIns="0" anchor="ctr">
            <a:noAutofit/>
          </a:bodyPr>
          <a:lstStyle/>
          <a:p>
            <a:pPr lvl="0"/>
            <a:r>
              <a:rPr lang="en-GB" sz="1600" dirty="0">
                <a:solidFill>
                  <a:schemeClr val="dk1"/>
                </a:solidFill>
                <a:ea typeface="Arial"/>
                <a:cs typeface="Arial"/>
                <a:sym typeface="Arial"/>
              </a:rPr>
              <a:t>It was a lovely sunny Saturday. </a:t>
            </a:r>
            <a:br>
              <a:rPr lang="en-GB" sz="1600" dirty="0">
                <a:solidFill>
                  <a:schemeClr val="dk1"/>
                </a:solidFill>
                <a:ea typeface="Arial"/>
                <a:cs typeface="Arial"/>
                <a:sym typeface="Arial"/>
              </a:rPr>
            </a:br>
            <a:r>
              <a:rPr lang="en-GB" sz="1600" dirty="0">
                <a:solidFill>
                  <a:schemeClr val="dk1"/>
                </a:solidFill>
                <a:ea typeface="Arial"/>
                <a:cs typeface="Arial"/>
                <a:sym typeface="Arial"/>
              </a:rPr>
              <a:t>Having done all her homework and </a:t>
            </a:r>
            <a:r>
              <a:rPr lang="en-GB" sz="1600" dirty="0">
                <a:solidFill>
                  <a:schemeClr val="dk1"/>
                </a:solidFill>
              </a:rPr>
              <a:t>eaten her</a:t>
            </a:r>
            <a:r>
              <a:rPr lang="en-GB" sz="1600" dirty="0">
                <a:solidFill>
                  <a:schemeClr val="dk1"/>
                </a:solidFill>
                <a:ea typeface="Arial"/>
                <a:cs typeface="Arial"/>
                <a:sym typeface="Arial"/>
              </a:rPr>
              <a:t> lunch, Eva decided to sit out and enjoy the sunshine. Having put on SPF</a:t>
            </a:r>
            <a:r>
              <a:rPr lang="en-GB" sz="1600" dirty="0">
                <a:solidFill>
                  <a:schemeClr val="dk1"/>
                </a:solidFill>
              </a:rPr>
              <a:t>5</a:t>
            </a:r>
            <a:r>
              <a:rPr lang="en-GB" sz="1600" dirty="0">
                <a:solidFill>
                  <a:schemeClr val="dk1"/>
                </a:solidFill>
                <a:ea typeface="Arial"/>
                <a:cs typeface="Arial"/>
                <a:sym typeface="Arial"/>
              </a:rPr>
              <a:t>0 sun cream, Eva put her deckchair in the sunniest part of the garden, away from the shadows of the oak trees. </a:t>
            </a:r>
            <a:endParaRPr lang="en-GB" sz="1600" dirty="0">
              <a:solidFill>
                <a:srgbClr val="FF0000"/>
              </a:solidFill>
              <a:ea typeface="Arial"/>
              <a:cs typeface="Arial"/>
              <a:sym typeface="Arial"/>
            </a:endParaRPr>
          </a:p>
        </p:txBody>
      </p:sp>
      <p:pic>
        <p:nvPicPr>
          <p:cNvPr id="12" name="Picture 11">
            <a:extLst>
              <a:ext uri="{FF2B5EF4-FFF2-40B4-BE49-F238E27FC236}">
                <a16:creationId xmlns:a16="http://schemas.microsoft.com/office/drawing/2014/main"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9841" y="2066192"/>
            <a:ext cx="3815234" cy="3815234"/>
          </a:xfrm>
          <a:prstGeom prst="flowChartConnector">
            <a:avLst/>
          </a:prstGeom>
        </p:spPr>
      </p:pic>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A Sunny Day</a:t>
            </a:r>
          </a:p>
        </p:txBody>
      </p:sp>
      <p:sp>
        <p:nvSpPr>
          <p:cNvPr id="2" name="Oval 1">
            <a:extLst>
              <a:ext uri="{FF2B5EF4-FFF2-40B4-BE49-F238E27FC236}">
                <a16:creationId xmlns:a16="http://schemas.microsoft.com/office/drawing/2014/main" id="{A03B2AB0-3EFC-4C87-9E0B-10E53477FA07}"/>
              </a:ext>
            </a:extLst>
          </p:cNvPr>
          <p:cNvSpPr/>
          <p:nvPr/>
        </p:nvSpPr>
        <p:spPr>
          <a:xfrm>
            <a:off x="4572000" y="2066192"/>
            <a:ext cx="3815234" cy="3815234"/>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DECE147-464F-4A32-9D6E-0A111C96C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267" y="1686586"/>
            <a:ext cx="2015466" cy="2015466"/>
          </a:xfrm>
          <a:prstGeom prst="rect">
            <a:avLst/>
          </a:prstGeom>
        </p:spPr>
      </p:pic>
      <p:pic>
        <p:nvPicPr>
          <p:cNvPr id="10" name="Picture 9">
            <a:extLst>
              <a:ext uri="{FF2B5EF4-FFF2-40B4-BE49-F238E27FC236}">
                <a16:creationId xmlns:a16="http://schemas.microsoft.com/office/drawing/2014/main" id="{9DC06FE2-461C-4BDA-9B77-AFB74ED4D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00743" y="3325662"/>
            <a:ext cx="2398650" cy="2398650"/>
          </a:xfrm>
          <a:prstGeom prst="rect">
            <a:avLst/>
          </a:prstGeom>
        </p:spPr>
      </p:pic>
      <p:pic>
        <p:nvPicPr>
          <p:cNvPr id="14" name="Picture 13">
            <a:extLst>
              <a:ext uri="{FF2B5EF4-FFF2-40B4-BE49-F238E27FC236}">
                <a16:creationId xmlns:a16="http://schemas.microsoft.com/office/drawing/2014/main" id="{6B8FD4B0-8268-4A6C-BFBE-DA9787197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384" y="2629031"/>
            <a:ext cx="1128539" cy="2938166"/>
          </a:xfrm>
          <a:prstGeom prst="rect">
            <a:avLst/>
          </a:prstGeom>
        </p:spPr>
      </p:pic>
    </p:spTree>
    <p:extLst>
      <p:ext uri="{BB962C8B-B14F-4D97-AF65-F5344CB8AC3E}">
        <p14:creationId xmlns:p14="http://schemas.microsoft.com/office/powerpoint/2010/main" val="6697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2675486"/>
            <a:ext cx="4519734" cy="2596646"/>
          </a:xfrm>
          <a:prstGeom prst="rect">
            <a:avLst/>
          </a:prstGeom>
          <a:solidFill>
            <a:srgbClr val="FFFFFF"/>
          </a:solidFill>
          <a:ln w="28575">
            <a:solidFill>
              <a:srgbClr val="0F77A8"/>
            </a:solidFill>
          </a:ln>
        </p:spPr>
        <p:txBody>
          <a:bodyPr wrap="square" lIns="108000" tIns="0" rIns="756000" bIns="0" anchor="ctr">
            <a:noAutofit/>
          </a:bodyPr>
          <a:lstStyle/>
          <a:p>
            <a:pPr lvl="0"/>
            <a:r>
              <a:rPr lang="en-GB" sz="1600" dirty="0">
                <a:solidFill>
                  <a:schemeClr val="dk1"/>
                </a:solidFill>
                <a:ea typeface="Arial"/>
                <a:cs typeface="Arial"/>
                <a:sym typeface="Arial"/>
              </a:rPr>
              <a:t>Eva had a relaxing time lying </a:t>
            </a:r>
            <a:br>
              <a:rPr lang="en-GB" sz="1600" dirty="0">
                <a:solidFill>
                  <a:schemeClr val="dk1"/>
                </a:solidFill>
                <a:ea typeface="Arial"/>
                <a:cs typeface="Arial"/>
                <a:sym typeface="Arial"/>
              </a:rPr>
            </a:br>
            <a:r>
              <a:rPr lang="en-GB" sz="1600" dirty="0">
                <a:solidFill>
                  <a:schemeClr val="dk1"/>
                </a:solidFill>
                <a:ea typeface="Arial"/>
                <a:cs typeface="Arial"/>
                <a:sym typeface="Arial"/>
              </a:rPr>
              <a:t>on her deck chair and reading </a:t>
            </a:r>
            <a:br>
              <a:rPr lang="en-GB" sz="1600" dirty="0">
                <a:solidFill>
                  <a:schemeClr val="dk1"/>
                </a:solidFill>
                <a:ea typeface="Arial"/>
                <a:cs typeface="Arial"/>
                <a:sym typeface="Arial"/>
              </a:rPr>
            </a:br>
            <a:r>
              <a:rPr lang="en-GB" sz="1600" dirty="0">
                <a:solidFill>
                  <a:schemeClr val="dk1"/>
                </a:solidFill>
                <a:ea typeface="Arial"/>
                <a:cs typeface="Arial"/>
                <a:sym typeface="Arial"/>
              </a:rPr>
              <a:t>her book. Gradually she nodded </a:t>
            </a:r>
            <a:br>
              <a:rPr lang="en-GB" sz="1600" dirty="0">
                <a:solidFill>
                  <a:schemeClr val="dk1"/>
                </a:solidFill>
                <a:ea typeface="Arial"/>
                <a:cs typeface="Arial"/>
                <a:sym typeface="Arial"/>
              </a:rPr>
            </a:br>
            <a:r>
              <a:rPr lang="en-GB" sz="1600" dirty="0">
                <a:solidFill>
                  <a:schemeClr val="dk1"/>
                </a:solidFill>
                <a:ea typeface="Arial"/>
                <a:cs typeface="Arial"/>
                <a:sym typeface="Arial"/>
              </a:rPr>
              <a:t>off to sleep. Suddenly, she woke up feeling a bit chilly. When Eva had fallen asleep, she was in bright sunshine. Now she was in the shadow of the oak trees. Eva was confused. She hadn’t moved, so why now was she in the shadow?</a:t>
            </a:r>
            <a:endParaRPr lang="en-GB" sz="1600" dirty="0">
              <a:solidFill>
                <a:srgbClr val="FF0000"/>
              </a:solidFill>
              <a:ea typeface="Arial"/>
              <a:cs typeface="Arial"/>
              <a:sym typeface="Arial"/>
            </a:endParaRPr>
          </a:p>
        </p:txBody>
      </p:sp>
      <p:pic>
        <p:nvPicPr>
          <p:cNvPr id="12" name="Picture 11">
            <a:extLst>
              <a:ext uri="{FF2B5EF4-FFF2-40B4-BE49-F238E27FC236}">
                <a16:creationId xmlns:a16="http://schemas.microsoft.com/office/drawing/2014/main"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9841" y="2066192"/>
            <a:ext cx="3815234" cy="3815234"/>
          </a:xfrm>
          <a:prstGeom prst="flowChartConnector">
            <a:avLst/>
          </a:prstGeom>
        </p:spPr>
      </p:pic>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Shadows</a:t>
            </a:r>
          </a:p>
        </p:txBody>
      </p:sp>
      <p:sp>
        <p:nvSpPr>
          <p:cNvPr id="2" name="Oval 1">
            <a:extLst>
              <a:ext uri="{FF2B5EF4-FFF2-40B4-BE49-F238E27FC236}">
                <a16:creationId xmlns:a16="http://schemas.microsoft.com/office/drawing/2014/main" id="{A03B2AB0-3EFC-4C87-9E0B-10E53477FA07}"/>
              </a:ext>
            </a:extLst>
          </p:cNvPr>
          <p:cNvSpPr/>
          <p:nvPr/>
        </p:nvSpPr>
        <p:spPr>
          <a:xfrm>
            <a:off x="4572000" y="2066192"/>
            <a:ext cx="3815234" cy="3815234"/>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DC06FE2-461C-4BDA-9B77-AFB74ED4D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00743" y="3325662"/>
            <a:ext cx="2398650" cy="2398650"/>
          </a:xfrm>
          <a:prstGeom prst="rect">
            <a:avLst/>
          </a:prstGeom>
        </p:spPr>
      </p:pic>
      <p:pic>
        <p:nvPicPr>
          <p:cNvPr id="14" name="Picture 13">
            <a:extLst>
              <a:ext uri="{FF2B5EF4-FFF2-40B4-BE49-F238E27FC236}">
                <a16:creationId xmlns:a16="http://schemas.microsoft.com/office/drawing/2014/main" id="{6B8FD4B0-8268-4A6C-BFBE-DA9787197D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384" y="2629031"/>
            <a:ext cx="1128539" cy="2938166"/>
          </a:xfrm>
          <a:prstGeom prst="rect">
            <a:avLst/>
          </a:prstGeom>
        </p:spPr>
      </p:pic>
      <p:sp>
        <p:nvSpPr>
          <p:cNvPr id="3" name="Oval 2">
            <a:extLst>
              <a:ext uri="{FF2B5EF4-FFF2-40B4-BE49-F238E27FC236}">
                <a16:creationId xmlns:a16="http://schemas.microsoft.com/office/drawing/2014/main" id="{89DC300F-909A-40B5-8032-DCDF87536C9E}"/>
              </a:ext>
            </a:extLst>
          </p:cNvPr>
          <p:cNvSpPr/>
          <p:nvPr/>
        </p:nvSpPr>
        <p:spPr>
          <a:xfrm>
            <a:off x="4587282" y="2066192"/>
            <a:ext cx="3815234" cy="3815234"/>
          </a:xfrm>
          <a:prstGeom prst="ellipse">
            <a:avLst/>
          </a:prstGeom>
          <a:solidFill>
            <a:srgbClr val="00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B7F798F-7E94-400C-8C79-EF1D09AF5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267" y="1686586"/>
            <a:ext cx="2015466" cy="2015466"/>
          </a:xfrm>
          <a:prstGeom prst="rect">
            <a:avLst/>
          </a:prstGeom>
        </p:spPr>
      </p:pic>
    </p:spTree>
    <p:extLst>
      <p:ext uri="{BB962C8B-B14F-4D97-AF65-F5344CB8AC3E}">
        <p14:creationId xmlns:p14="http://schemas.microsoft.com/office/powerpoint/2010/main" val="3466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10" presetClass="exit" presetSubtype="0" fill="hold" nodeType="with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What Is a Shadow?</a:t>
            </a:r>
          </a:p>
        </p:txBody>
      </p:sp>
      <p:sp>
        <p:nvSpPr>
          <p:cNvPr id="15" name="TextBox 14">
            <a:extLst>
              <a:ext uri="{FF2B5EF4-FFF2-40B4-BE49-F238E27FC236}">
                <a16:creationId xmlns:a16="http://schemas.microsoft.com/office/drawing/2014/main" id="{F481981C-8A6E-4B29-A5DE-DE775BF3C6C3}"/>
              </a:ext>
            </a:extLst>
          </p:cNvPr>
          <p:cNvSpPr txBox="1"/>
          <p:nvPr/>
        </p:nvSpPr>
        <p:spPr>
          <a:xfrm>
            <a:off x="755650" y="1925515"/>
            <a:ext cx="7632700" cy="1815882"/>
          </a:xfrm>
          <a:prstGeom prst="rect">
            <a:avLst/>
          </a:prstGeom>
          <a:noFill/>
        </p:spPr>
        <p:txBody>
          <a:bodyPr wrap="square" rtlCol="0">
            <a:spAutoFit/>
          </a:bodyPr>
          <a:lstStyle/>
          <a:p>
            <a:r>
              <a:rPr lang="en-GB" sz="1600" dirty="0">
                <a:solidFill>
                  <a:schemeClr val="dk1"/>
                </a:solidFill>
                <a:ea typeface="Arial"/>
                <a:cs typeface="Arial"/>
                <a:sym typeface="Arial"/>
              </a:rPr>
              <a:t>Light can only travel in a straight line. A shadow is formed when something blocks light.</a:t>
            </a:r>
          </a:p>
          <a:p>
            <a:endParaRPr lang="en-GB" sz="1600" dirty="0">
              <a:solidFill>
                <a:schemeClr val="dk1"/>
              </a:solidFill>
              <a:ea typeface="Arial"/>
              <a:cs typeface="Arial"/>
              <a:sym typeface="Arial"/>
            </a:endParaRPr>
          </a:p>
          <a:p>
            <a:r>
              <a:rPr lang="en-GB" sz="1600" dirty="0">
                <a:solidFill>
                  <a:schemeClr val="dk1"/>
                </a:solidFill>
                <a:ea typeface="Arial"/>
                <a:cs typeface="Arial"/>
                <a:sym typeface="Arial"/>
              </a:rPr>
              <a:t>Here is a shadow puppet show of Little Red Riding Hood. The shadows are formed when light is shone on the puppets. The puppets block the light and a shadow is formed</a:t>
            </a:r>
            <a:r>
              <a:rPr lang="en-GB" sz="1600" dirty="0">
                <a:solidFill>
                  <a:schemeClr val="dk1"/>
                </a:solidFill>
                <a:latin typeface="Arial"/>
                <a:ea typeface="Arial"/>
                <a:cs typeface="Arial"/>
                <a:sym typeface="Arial"/>
              </a:rPr>
              <a:t>.</a:t>
            </a:r>
            <a:endParaRPr lang="en-GB" sz="1600" dirty="0">
              <a:solidFill>
                <a:schemeClr val="dk1"/>
              </a:solidFill>
              <a:ea typeface="Arial"/>
              <a:cs typeface="Arial"/>
              <a:sym typeface="Arial"/>
            </a:endParaRPr>
          </a:p>
          <a:p>
            <a:endParaRPr lang="en-GB" sz="1600" dirty="0">
              <a:solidFill>
                <a:srgbClr val="FF0000"/>
              </a:solidFill>
              <a:ea typeface="Arial"/>
              <a:cs typeface="Arial"/>
              <a:sym typeface="Arial"/>
            </a:endParaRPr>
          </a:p>
        </p:txBody>
      </p:sp>
      <p:sp>
        <p:nvSpPr>
          <p:cNvPr id="26" name="Title 20">
            <a:extLst>
              <a:ext uri="{FF2B5EF4-FFF2-40B4-BE49-F238E27FC236}">
                <a16:creationId xmlns:a16="http://schemas.microsoft.com/office/drawing/2014/main" id="{A1C0AB30-AA38-4A3A-B4DB-686B84DE563D}"/>
              </a:ext>
            </a:extLst>
          </p:cNvPr>
          <p:cNvSpPr txBox="1">
            <a:spLocks/>
          </p:cNvSpPr>
          <p:nvPr/>
        </p:nvSpPr>
        <p:spPr>
          <a:xfrm>
            <a:off x="439615" y="5574323"/>
            <a:ext cx="8264769" cy="518504"/>
          </a:xfrm>
          <a:prstGeom prst="roundRect">
            <a:avLst>
              <a:gd name="adj" fmla="val 0"/>
            </a:avLst>
          </a:prstGeom>
          <a:solidFill>
            <a:srgbClr val="0F77A8"/>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chemeClr val="bg1"/>
              </a:solidFill>
              <a:latin typeface="Twinkl SemiBold" pitchFamily="2" charset="0"/>
            </a:endParaRPr>
          </a:p>
        </p:txBody>
      </p:sp>
      <p:pic>
        <p:nvPicPr>
          <p:cNvPr id="22" name="Picture 21">
            <a:extLst>
              <a:ext uri="{FF2B5EF4-FFF2-40B4-BE49-F238E27FC236}">
                <a16:creationId xmlns:a16="http://schemas.microsoft.com/office/drawing/2014/main" id="{587DD41A-85CB-4D3B-B3A6-714CFF28CA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71999" y="3307531"/>
            <a:ext cx="3938953" cy="2847083"/>
          </a:xfrm>
          <a:prstGeom prst="rect">
            <a:avLst/>
          </a:prstGeom>
        </p:spPr>
      </p:pic>
      <p:sp>
        <p:nvSpPr>
          <p:cNvPr id="29" name="Talk About it!">
            <a:extLst>
              <a:ext uri="{FF2B5EF4-FFF2-40B4-BE49-F238E27FC236}">
                <a16:creationId xmlns:a16="http://schemas.microsoft.com/office/drawing/2014/main" id="{E5AB7896-E6D1-49EF-B5B4-7FCE8382665C}"/>
              </a:ext>
            </a:extLst>
          </p:cNvPr>
          <p:cNvSpPr/>
          <p:nvPr/>
        </p:nvSpPr>
        <p:spPr>
          <a:xfrm>
            <a:off x="773980" y="4938291"/>
            <a:ext cx="1772397" cy="413239"/>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Talk About it!</a:t>
            </a:r>
          </a:p>
        </p:txBody>
      </p:sp>
      <p:sp>
        <p:nvSpPr>
          <p:cNvPr id="31" name="Rectangle 30">
            <a:extLst>
              <a:ext uri="{FF2B5EF4-FFF2-40B4-BE49-F238E27FC236}">
                <a16:creationId xmlns:a16="http://schemas.microsoft.com/office/drawing/2014/main" id="{9D22CD3C-770D-4322-841A-1E3FBC217765}"/>
              </a:ext>
            </a:extLst>
          </p:cNvPr>
          <p:cNvSpPr/>
          <p:nvPr/>
        </p:nvSpPr>
        <p:spPr>
          <a:xfrm>
            <a:off x="-231228" y="3683758"/>
            <a:ext cx="4803227" cy="974102"/>
          </a:xfrm>
          <a:prstGeom prst="rect">
            <a:avLst/>
          </a:prstGeom>
          <a:solidFill>
            <a:schemeClr val="bg1"/>
          </a:solidFill>
          <a:ln w="38100">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lIns="1044000" rIns="0" rtlCol="0" anchor="ctr"/>
          <a:lstStyle/>
          <a:p>
            <a:r>
              <a:rPr lang="en-GB" sz="1600" dirty="0">
                <a:solidFill>
                  <a:schemeClr val="dk1"/>
                </a:solidFill>
                <a:ea typeface="Arial"/>
                <a:cs typeface="Arial"/>
                <a:sym typeface="Arial"/>
              </a:rPr>
              <a:t>What do you notice about the shape </a:t>
            </a:r>
            <a:br>
              <a:rPr lang="en-GB" sz="1600" dirty="0">
                <a:solidFill>
                  <a:schemeClr val="dk1"/>
                </a:solidFill>
                <a:ea typeface="Arial"/>
                <a:cs typeface="Arial"/>
                <a:sym typeface="Arial"/>
              </a:rPr>
            </a:br>
            <a:r>
              <a:rPr lang="en-GB" sz="1600" dirty="0">
                <a:solidFill>
                  <a:schemeClr val="dk1"/>
                </a:solidFill>
                <a:ea typeface="Arial"/>
                <a:cs typeface="Arial"/>
                <a:sym typeface="Arial"/>
              </a:rPr>
              <a:t>of the puppet and the shape of the shadow?</a:t>
            </a:r>
            <a:endParaRPr lang="en-GB" sz="1600"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childTnLst>
              </p:cTn>
              <p:nextCondLst>
                <p:cond evt="onClick" delay="0">
                  <p:tgtEl>
                    <p:spTgt spid="29"/>
                  </p:tgtEl>
                </p:cond>
              </p:nextCondLst>
            </p:seq>
          </p:childTnLst>
        </p:cTn>
      </p:par>
    </p:tnLst>
    <p:bldLst>
      <p:bldP spid="15" grpId="0"/>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0FE3CFA-403F-4F46-9922-2BB3E64B1857}"/>
              </a:ext>
            </a:extLst>
          </p:cNvPr>
          <p:cNvCxnSpPr>
            <a:cxnSpLocks/>
          </p:cNvCxnSpPr>
          <p:nvPr/>
        </p:nvCxnSpPr>
        <p:spPr>
          <a:xfrm flipH="1" flipV="1">
            <a:off x="2256269" y="3989347"/>
            <a:ext cx="3713060" cy="108157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937B83-B44A-49CE-81E9-B3532B386EFE}"/>
              </a:ext>
            </a:extLst>
          </p:cNvPr>
          <p:cNvCxnSpPr>
            <a:cxnSpLocks/>
          </p:cNvCxnSpPr>
          <p:nvPr/>
        </p:nvCxnSpPr>
        <p:spPr>
          <a:xfrm flipH="1">
            <a:off x="2256269" y="2519057"/>
            <a:ext cx="3713061" cy="116595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Changing Shadows</a:t>
            </a:r>
          </a:p>
        </p:txBody>
      </p:sp>
      <p:sp>
        <p:nvSpPr>
          <p:cNvPr id="15" name="TextBox 14">
            <a:extLst>
              <a:ext uri="{FF2B5EF4-FFF2-40B4-BE49-F238E27FC236}">
                <a16:creationId xmlns:a16="http://schemas.microsoft.com/office/drawing/2014/main" id="{F481981C-8A6E-4B29-A5DE-DE775BF3C6C3}"/>
              </a:ext>
            </a:extLst>
          </p:cNvPr>
          <p:cNvSpPr txBox="1"/>
          <p:nvPr/>
        </p:nvSpPr>
        <p:spPr>
          <a:xfrm>
            <a:off x="755650" y="1925515"/>
            <a:ext cx="7632700" cy="338554"/>
          </a:xfrm>
          <a:prstGeom prst="rect">
            <a:avLst/>
          </a:prstGeom>
          <a:noFill/>
        </p:spPr>
        <p:txBody>
          <a:bodyPr wrap="square" rtlCol="0">
            <a:spAutoFit/>
          </a:bodyPr>
          <a:lstStyle/>
          <a:p>
            <a:pPr lvl="0" algn="ctr"/>
            <a:r>
              <a:rPr lang="en-GB" sz="1600" dirty="0">
                <a:solidFill>
                  <a:schemeClr val="dk1"/>
                </a:solidFill>
                <a:ea typeface="Arial"/>
                <a:cs typeface="Arial"/>
                <a:sym typeface="Arial"/>
              </a:rPr>
              <a:t>Look at the shadow the ball makes</a:t>
            </a:r>
            <a:r>
              <a:rPr lang="en-GB" sz="1600" dirty="0">
                <a:solidFill>
                  <a:schemeClr val="dk1"/>
                </a:solidFill>
                <a:latin typeface="Arial"/>
                <a:ea typeface="Arial"/>
                <a:cs typeface="Arial"/>
                <a:sym typeface="Arial"/>
              </a:rPr>
              <a:t>.</a:t>
            </a:r>
            <a:endParaRPr lang="en-GB" sz="1600" dirty="0"/>
          </a:p>
        </p:txBody>
      </p:sp>
      <p:sp>
        <p:nvSpPr>
          <p:cNvPr id="9" name="Talk About it!">
            <a:extLst>
              <a:ext uri="{FF2B5EF4-FFF2-40B4-BE49-F238E27FC236}">
                <a16:creationId xmlns:a16="http://schemas.microsoft.com/office/drawing/2014/main" id="{CBF4952E-3F90-4F6B-AE36-3D2EDB97CEB1}"/>
              </a:ext>
            </a:extLst>
          </p:cNvPr>
          <p:cNvSpPr/>
          <p:nvPr/>
        </p:nvSpPr>
        <p:spPr>
          <a:xfrm>
            <a:off x="755650" y="5679586"/>
            <a:ext cx="1772397" cy="413239"/>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Talk About it!</a:t>
            </a:r>
          </a:p>
        </p:txBody>
      </p:sp>
      <p:sp>
        <p:nvSpPr>
          <p:cNvPr id="10" name="TextBox 9">
            <a:extLst>
              <a:ext uri="{FF2B5EF4-FFF2-40B4-BE49-F238E27FC236}">
                <a16:creationId xmlns:a16="http://schemas.microsoft.com/office/drawing/2014/main" id="{1EC82868-B062-4C6A-9B55-5927D9B3A000}"/>
              </a:ext>
            </a:extLst>
          </p:cNvPr>
          <p:cNvSpPr txBox="1"/>
          <p:nvPr/>
        </p:nvSpPr>
        <p:spPr>
          <a:xfrm>
            <a:off x="2604377" y="5502748"/>
            <a:ext cx="5783974" cy="830997"/>
          </a:xfrm>
          <a:prstGeom prst="rect">
            <a:avLst/>
          </a:prstGeom>
          <a:noFill/>
        </p:spPr>
        <p:txBody>
          <a:bodyPr wrap="square" rtlCol="0">
            <a:spAutoFit/>
          </a:bodyPr>
          <a:lstStyle/>
          <a:p>
            <a:pPr lvl="0"/>
            <a:r>
              <a:rPr lang="en-GB" sz="1600" dirty="0">
                <a:solidFill>
                  <a:schemeClr val="dk1"/>
                </a:solidFill>
                <a:ea typeface="Arial"/>
                <a:cs typeface="Arial"/>
                <a:sym typeface="Arial"/>
              </a:rPr>
              <a:t>What do you think will happen if the ball is moved closer to the torch? What will happen if the ball is moved further away from the torch?</a:t>
            </a:r>
            <a:endParaRPr lang="en-GB" sz="1600" dirty="0"/>
          </a:p>
        </p:txBody>
      </p:sp>
      <p:pic>
        <p:nvPicPr>
          <p:cNvPr id="3" name="Picture 2">
            <a:extLst>
              <a:ext uri="{FF2B5EF4-FFF2-40B4-BE49-F238E27FC236}">
                <a16:creationId xmlns:a16="http://schemas.microsoft.com/office/drawing/2014/main" id="{EEFFF3A5-0643-47B2-A208-8C67194FD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791" y="3193921"/>
            <a:ext cx="1305402" cy="1301658"/>
          </a:xfrm>
          <a:prstGeom prst="rect">
            <a:avLst/>
          </a:prstGeom>
        </p:spPr>
      </p:pic>
      <p:cxnSp>
        <p:nvCxnSpPr>
          <p:cNvPr id="5" name="Straight Connector 4">
            <a:extLst>
              <a:ext uri="{FF2B5EF4-FFF2-40B4-BE49-F238E27FC236}">
                <a16:creationId xmlns:a16="http://schemas.microsoft.com/office/drawing/2014/main" id="{B5E87D7B-6122-441D-8FDC-C32CBCA605DD}"/>
              </a:ext>
            </a:extLst>
          </p:cNvPr>
          <p:cNvCxnSpPr/>
          <p:nvPr/>
        </p:nvCxnSpPr>
        <p:spPr>
          <a:xfrm>
            <a:off x="5969329" y="2507473"/>
            <a:ext cx="0" cy="257503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228EE9B-1C2A-447B-AD8F-D619CF56F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35158" y="3502271"/>
            <a:ext cx="2042223" cy="585437"/>
          </a:xfrm>
          <a:prstGeom prst="rect">
            <a:avLst/>
          </a:prstGeom>
        </p:spPr>
      </p:pic>
      <p:sp>
        <p:nvSpPr>
          <p:cNvPr id="25" name="Oval 24">
            <a:extLst>
              <a:ext uri="{FF2B5EF4-FFF2-40B4-BE49-F238E27FC236}">
                <a16:creationId xmlns:a16="http://schemas.microsoft.com/office/drawing/2014/main" id="{D0BE7D18-3756-4B38-8B94-D2EDCA97DA5F}"/>
              </a:ext>
            </a:extLst>
          </p:cNvPr>
          <p:cNvSpPr/>
          <p:nvPr/>
        </p:nvSpPr>
        <p:spPr>
          <a:xfrm>
            <a:off x="6120347" y="2519057"/>
            <a:ext cx="342000" cy="2563451"/>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26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nextCondLst>
                <p:cond evt="onClick" delay="0">
                  <p:tgtEl>
                    <p:spTgt spid="9"/>
                  </p:tgtEl>
                </p:cond>
              </p:nextCondLst>
            </p:seq>
          </p:childTnLst>
        </p:cTn>
      </p:par>
    </p:tnLst>
    <p:bldLst>
      <p:bldP spid="15"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0FE3CFA-403F-4F46-9922-2BB3E64B1857}"/>
              </a:ext>
            </a:extLst>
          </p:cNvPr>
          <p:cNvCxnSpPr>
            <a:cxnSpLocks/>
          </p:cNvCxnSpPr>
          <p:nvPr/>
        </p:nvCxnSpPr>
        <p:spPr>
          <a:xfrm flipH="1" flipV="1">
            <a:off x="1837741" y="4010755"/>
            <a:ext cx="1337994" cy="7773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937B83-B44A-49CE-81E9-B3532B386EFE}"/>
              </a:ext>
            </a:extLst>
          </p:cNvPr>
          <p:cNvCxnSpPr>
            <a:cxnSpLocks/>
          </p:cNvCxnSpPr>
          <p:nvPr/>
        </p:nvCxnSpPr>
        <p:spPr>
          <a:xfrm flipH="1">
            <a:off x="1837741" y="2841800"/>
            <a:ext cx="1337995" cy="91619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Changing Shadows</a:t>
            </a:r>
          </a:p>
        </p:txBody>
      </p:sp>
      <p:sp>
        <p:nvSpPr>
          <p:cNvPr id="15" name="TextBox 14">
            <a:extLst>
              <a:ext uri="{FF2B5EF4-FFF2-40B4-BE49-F238E27FC236}">
                <a16:creationId xmlns:a16="http://schemas.microsoft.com/office/drawing/2014/main" id="{F481981C-8A6E-4B29-A5DE-DE775BF3C6C3}"/>
              </a:ext>
            </a:extLst>
          </p:cNvPr>
          <p:cNvSpPr txBox="1"/>
          <p:nvPr/>
        </p:nvSpPr>
        <p:spPr>
          <a:xfrm>
            <a:off x="755650" y="1925515"/>
            <a:ext cx="7632700" cy="338554"/>
          </a:xfrm>
          <a:prstGeom prst="rect">
            <a:avLst/>
          </a:prstGeom>
          <a:noFill/>
        </p:spPr>
        <p:txBody>
          <a:bodyPr wrap="square" rtlCol="0">
            <a:spAutoFit/>
          </a:bodyPr>
          <a:lstStyle/>
          <a:p>
            <a:pPr lvl="0" algn="ctr"/>
            <a:r>
              <a:rPr lang="en-GB" sz="1600" dirty="0">
                <a:solidFill>
                  <a:schemeClr val="dk1"/>
                </a:solidFill>
                <a:ea typeface="Arial"/>
                <a:cs typeface="Arial"/>
                <a:sym typeface="Arial"/>
              </a:rPr>
              <a:t>Look at the shadow the ball makes</a:t>
            </a:r>
            <a:r>
              <a:rPr lang="en-GB" sz="1600" dirty="0">
                <a:solidFill>
                  <a:schemeClr val="dk1"/>
                </a:solidFill>
                <a:latin typeface="Arial"/>
                <a:ea typeface="Arial"/>
                <a:cs typeface="Arial"/>
                <a:sym typeface="Arial"/>
              </a:rPr>
              <a:t>.</a:t>
            </a:r>
            <a:endParaRPr lang="en-GB" sz="1600" dirty="0"/>
          </a:p>
        </p:txBody>
      </p:sp>
      <p:sp>
        <p:nvSpPr>
          <p:cNvPr id="10" name="TextBox 9">
            <a:extLst>
              <a:ext uri="{FF2B5EF4-FFF2-40B4-BE49-F238E27FC236}">
                <a16:creationId xmlns:a16="http://schemas.microsoft.com/office/drawing/2014/main" id="{1EC82868-B062-4C6A-9B55-5927D9B3A000}"/>
              </a:ext>
            </a:extLst>
          </p:cNvPr>
          <p:cNvSpPr txBox="1"/>
          <p:nvPr/>
        </p:nvSpPr>
        <p:spPr>
          <a:xfrm>
            <a:off x="713168" y="5118726"/>
            <a:ext cx="3822320" cy="1077218"/>
          </a:xfrm>
          <a:prstGeom prst="rect">
            <a:avLst/>
          </a:prstGeom>
          <a:noFill/>
        </p:spPr>
        <p:txBody>
          <a:bodyPr wrap="square" rtlCol="0">
            <a:spAutoFit/>
          </a:bodyPr>
          <a:lstStyle/>
          <a:p>
            <a:pPr lvl="0"/>
            <a:r>
              <a:rPr lang="en-GB" sz="1600" dirty="0">
                <a:solidFill>
                  <a:schemeClr val="dk1"/>
                </a:solidFill>
                <a:ea typeface="Arial"/>
                <a:cs typeface="Arial"/>
                <a:sym typeface="Arial"/>
              </a:rPr>
              <a:t>The closer to the light source an object is, the bigger the shadow will be. This is because the object blocks more of the light.</a:t>
            </a:r>
          </a:p>
        </p:txBody>
      </p:sp>
      <p:pic>
        <p:nvPicPr>
          <p:cNvPr id="3" name="Picture 2">
            <a:extLst>
              <a:ext uri="{FF2B5EF4-FFF2-40B4-BE49-F238E27FC236}">
                <a16:creationId xmlns:a16="http://schemas.microsoft.com/office/drawing/2014/main" id="{EEFFF3A5-0643-47B2-A208-8C67194FD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167" y="3582782"/>
            <a:ext cx="558346" cy="556745"/>
          </a:xfrm>
          <a:prstGeom prst="rect">
            <a:avLst/>
          </a:prstGeom>
        </p:spPr>
      </p:pic>
      <p:cxnSp>
        <p:nvCxnSpPr>
          <p:cNvPr id="5" name="Straight Connector 4">
            <a:extLst>
              <a:ext uri="{FF2B5EF4-FFF2-40B4-BE49-F238E27FC236}">
                <a16:creationId xmlns:a16="http://schemas.microsoft.com/office/drawing/2014/main" id="{B5E87D7B-6122-441D-8FDC-C32CBCA605DD}"/>
              </a:ext>
            </a:extLst>
          </p:cNvPr>
          <p:cNvCxnSpPr>
            <a:cxnSpLocks/>
          </p:cNvCxnSpPr>
          <p:nvPr/>
        </p:nvCxnSpPr>
        <p:spPr>
          <a:xfrm flipH="1">
            <a:off x="3175735" y="2800241"/>
            <a:ext cx="1" cy="199487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228EE9B-1C2A-447B-AD8F-D619CF56F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3477" y="3588159"/>
            <a:ext cx="1582107" cy="453537"/>
          </a:xfrm>
          <a:prstGeom prst="rect">
            <a:avLst/>
          </a:prstGeom>
        </p:spPr>
      </p:pic>
      <p:sp>
        <p:nvSpPr>
          <p:cNvPr id="25" name="Oval 24">
            <a:extLst>
              <a:ext uri="{FF2B5EF4-FFF2-40B4-BE49-F238E27FC236}">
                <a16:creationId xmlns:a16="http://schemas.microsoft.com/office/drawing/2014/main" id="{D0BE7D18-3756-4B38-8B94-D2EDCA97DA5F}"/>
              </a:ext>
            </a:extLst>
          </p:cNvPr>
          <p:cNvSpPr/>
          <p:nvPr/>
        </p:nvSpPr>
        <p:spPr>
          <a:xfrm>
            <a:off x="3266815" y="2794864"/>
            <a:ext cx="298388" cy="1987814"/>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C673E8DA-C910-4DCF-B196-BD5F6AEDDC57}"/>
              </a:ext>
            </a:extLst>
          </p:cNvPr>
          <p:cNvCxnSpPr>
            <a:cxnSpLocks/>
          </p:cNvCxnSpPr>
          <p:nvPr/>
        </p:nvCxnSpPr>
        <p:spPr>
          <a:xfrm flipH="1" flipV="1">
            <a:off x="5828144" y="4005378"/>
            <a:ext cx="1337994" cy="1819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BA2483-6C52-420A-AB9A-11BBDF0A4159}"/>
              </a:ext>
            </a:extLst>
          </p:cNvPr>
          <p:cNvCxnSpPr>
            <a:cxnSpLocks/>
          </p:cNvCxnSpPr>
          <p:nvPr/>
        </p:nvCxnSpPr>
        <p:spPr>
          <a:xfrm flipH="1">
            <a:off x="5828146" y="3524184"/>
            <a:ext cx="1337992" cy="228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0D7B98C-BF2B-4E47-97E7-AB9A3B7CB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973" y="3604091"/>
            <a:ext cx="531583" cy="530059"/>
          </a:xfrm>
          <a:prstGeom prst="rect">
            <a:avLst/>
          </a:prstGeom>
        </p:spPr>
      </p:pic>
      <p:cxnSp>
        <p:nvCxnSpPr>
          <p:cNvPr id="24" name="Straight Connector 23">
            <a:extLst>
              <a:ext uri="{FF2B5EF4-FFF2-40B4-BE49-F238E27FC236}">
                <a16:creationId xmlns:a16="http://schemas.microsoft.com/office/drawing/2014/main" id="{2452A511-F2E5-4DFC-91D9-7A514C973F15}"/>
              </a:ext>
            </a:extLst>
          </p:cNvPr>
          <p:cNvCxnSpPr>
            <a:cxnSpLocks/>
          </p:cNvCxnSpPr>
          <p:nvPr/>
        </p:nvCxnSpPr>
        <p:spPr>
          <a:xfrm flipH="1">
            <a:off x="7166138" y="2794864"/>
            <a:ext cx="1" cy="199487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148B47E-78D4-408A-93BB-459A252DD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73880" y="3582782"/>
            <a:ext cx="1582107" cy="453537"/>
          </a:xfrm>
          <a:prstGeom prst="rect">
            <a:avLst/>
          </a:prstGeom>
        </p:spPr>
      </p:pic>
      <p:sp>
        <p:nvSpPr>
          <p:cNvPr id="27" name="Oval 26">
            <a:extLst>
              <a:ext uri="{FF2B5EF4-FFF2-40B4-BE49-F238E27FC236}">
                <a16:creationId xmlns:a16="http://schemas.microsoft.com/office/drawing/2014/main" id="{A58F9C2D-A2B3-4680-A343-2FF745973C70}"/>
              </a:ext>
            </a:extLst>
          </p:cNvPr>
          <p:cNvSpPr/>
          <p:nvPr/>
        </p:nvSpPr>
        <p:spPr>
          <a:xfrm>
            <a:off x="7330795" y="3524184"/>
            <a:ext cx="151456" cy="663186"/>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DC3D6F6B-F5F0-4409-8738-8E00C43E6994}"/>
              </a:ext>
            </a:extLst>
          </p:cNvPr>
          <p:cNvSpPr txBox="1"/>
          <p:nvPr/>
        </p:nvSpPr>
        <p:spPr>
          <a:xfrm>
            <a:off x="4585981" y="5092638"/>
            <a:ext cx="3822320" cy="1077218"/>
          </a:xfrm>
          <a:prstGeom prst="rect">
            <a:avLst/>
          </a:prstGeom>
          <a:noFill/>
        </p:spPr>
        <p:txBody>
          <a:bodyPr wrap="square" rtlCol="0">
            <a:spAutoFit/>
          </a:bodyPr>
          <a:lstStyle/>
          <a:p>
            <a:pPr lvl="0"/>
            <a:r>
              <a:rPr lang="en-GB" sz="1600" dirty="0">
                <a:solidFill>
                  <a:schemeClr val="dk1"/>
                </a:solidFill>
                <a:ea typeface="Arial"/>
                <a:cs typeface="Arial"/>
                <a:sym typeface="Arial"/>
              </a:rPr>
              <a:t>The further away from the light source an object is, the smaller the shadow will be. This is because the object blocks less of the light.</a:t>
            </a:r>
            <a:endParaRPr lang="en-GB" sz="1600" dirty="0"/>
          </a:p>
        </p:txBody>
      </p:sp>
    </p:spTree>
    <p:extLst>
      <p:ext uri="{BB962C8B-B14F-4D97-AF65-F5344CB8AC3E}">
        <p14:creationId xmlns:p14="http://schemas.microsoft.com/office/powerpoint/2010/main" val="2116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642748C-7E54-4203-BE07-46F0C09A417A}"/>
              </a:ext>
            </a:extLst>
          </p:cNvPr>
          <p:cNvCxnSpPr>
            <a:cxnSpLocks/>
          </p:cNvCxnSpPr>
          <p:nvPr/>
        </p:nvCxnSpPr>
        <p:spPr>
          <a:xfrm flipH="1">
            <a:off x="5008812" y="2724492"/>
            <a:ext cx="54359" cy="21932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514CA5-2DCC-4413-83E3-C1BDDBCE3943}"/>
              </a:ext>
            </a:extLst>
          </p:cNvPr>
          <p:cNvCxnSpPr>
            <a:cxnSpLocks/>
          </p:cNvCxnSpPr>
          <p:nvPr/>
        </p:nvCxnSpPr>
        <p:spPr>
          <a:xfrm>
            <a:off x="4044590" y="2586697"/>
            <a:ext cx="54358" cy="233105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Changing Shadows</a:t>
            </a:r>
          </a:p>
        </p:txBody>
      </p:sp>
      <p:sp>
        <p:nvSpPr>
          <p:cNvPr id="10" name="TextBox 9">
            <a:extLst>
              <a:ext uri="{FF2B5EF4-FFF2-40B4-BE49-F238E27FC236}">
                <a16:creationId xmlns:a16="http://schemas.microsoft.com/office/drawing/2014/main" id="{1EC82868-B062-4C6A-9B55-5927D9B3A000}"/>
              </a:ext>
            </a:extLst>
          </p:cNvPr>
          <p:cNvSpPr txBox="1"/>
          <p:nvPr/>
        </p:nvSpPr>
        <p:spPr>
          <a:xfrm>
            <a:off x="755651" y="5098514"/>
            <a:ext cx="7596188" cy="1077218"/>
          </a:xfrm>
          <a:prstGeom prst="rect">
            <a:avLst/>
          </a:prstGeom>
          <a:noFill/>
        </p:spPr>
        <p:txBody>
          <a:bodyPr wrap="square" lIns="0" rIns="0" rtlCol="0">
            <a:spAutoFit/>
          </a:bodyPr>
          <a:lstStyle/>
          <a:p>
            <a:pPr lvl="0"/>
            <a:r>
              <a:rPr lang="en-GB" sz="1600" dirty="0">
                <a:solidFill>
                  <a:schemeClr val="dk1"/>
                </a:solidFill>
                <a:ea typeface="Arial"/>
                <a:cs typeface="Arial"/>
                <a:sym typeface="Arial"/>
              </a:rPr>
              <a:t>When the light source moves, the shadow will change. When the light source is directly above the object, the shadow will be directly underneath. When the light source is to one side of the object, the shadow will appear on the opposite side. The shadow will also be longer.</a:t>
            </a:r>
          </a:p>
        </p:txBody>
      </p:sp>
      <p:pic>
        <p:nvPicPr>
          <p:cNvPr id="11" name="Picture 10">
            <a:extLst>
              <a:ext uri="{FF2B5EF4-FFF2-40B4-BE49-F238E27FC236}">
                <a16:creationId xmlns:a16="http://schemas.microsoft.com/office/drawing/2014/main" id="{8BF69E53-2C65-446E-A554-03BD888FBA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8948" y="3512905"/>
            <a:ext cx="909864" cy="907255"/>
          </a:xfrm>
          <a:prstGeom prst="rect">
            <a:avLst/>
          </a:prstGeom>
        </p:spPr>
      </p:pic>
      <p:pic>
        <p:nvPicPr>
          <p:cNvPr id="12" name="Picture 11">
            <a:extLst>
              <a:ext uri="{FF2B5EF4-FFF2-40B4-BE49-F238E27FC236}">
                <a16:creationId xmlns:a16="http://schemas.microsoft.com/office/drawing/2014/main" id="{7CC284C2-69FC-496F-85F2-0344C557D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986" y="1754683"/>
            <a:ext cx="1664028" cy="1664028"/>
          </a:xfrm>
          <a:prstGeom prst="rect">
            <a:avLst/>
          </a:prstGeom>
        </p:spPr>
      </p:pic>
      <p:sp>
        <p:nvSpPr>
          <p:cNvPr id="13" name="Oval 12">
            <a:extLst>
              <a:ext uri="{FF2B5EF4-FFF2-40B4-BE49-F238E27FC236}">
                <a16:creationId xmlns:a16="http://schemas.microsoft.com/office/drawing/2014/main" id="{DB8C53A6-E2C4-45D1-9FB8-F6529FD67DCD}"/>
              </a:ext>
            </a:extLst>
          </p:cNvPr>
          <p:cNvSpPr/>
          <p:nvPr/>
        </p:nvSpPr>
        <p:spPr>
          <a:xfrm>
            <a:off x="4098948" y="4809392"/>
            <a:ext cx="909864" cy="216711"/>
          </a:xfrm>
          <a:prstGeom prst="ellipse">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029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6658" y="2660687"/>
            <a:ext cx="4519734" cy="2617019"/>
          </a:xfrm>
          <a:prstGeom prst="rect">
            <a:avLst/>
          </a:prstGeom>
          <a:solidFill>
            <a:srgbClr val="FFFFFF"/>
          </a:solidFill>
          <a:ln w="28575">
            <a:solidFill>
              <a:srgbClr val="0F77A8"/>
            </a:solidFill>
          </a:ln>
        </p:spPr>
        <p:txBody>
          <a:bodyPr wrap="square" lIns="108000" tIns="0" rIns="756000" bIns="0" anchor="ctr">
            <a:noAutofit/>
          </a:bodyPr>
          <a:lstStyle/>
          <a:p>
            <a:pPr lvl="0"/>
            <a:r>
              <a:rPr lang="en-GB" sz="1600" dirty="0">
                <a:solidFill>
                  <a:schemeClr val="dk1"/>
                </a:solidFill>
                <a:ea typeface="Arial"/>
                <a:cs typeface="Arial"/>
                <a:sym typeface="Arial"/>
              </a:rPr>
              <a:t>The oak trees in Eva’s garden </a:t>
            </a:r>
          </a:p>
          <a:p>
            <a:pPr lvl="0"/>
            <a:r>
              <a:rPr lang="en-GB" sz="1600" dirty="0">
                <a:solidFill>
                  <a:schemeClr val="dk1"/>
                </a:solidFill>
                <a:ea typeface="Arial"/>
                <a:cs typeface="Arial"/>
                <a:sym typeface="Arial"/>
              </a:rPr>
              <a:t>blocked sunlight and caused a </a:t>
            </a:r>
          </a:p>
          <a:p>
            <a:pPr lvl="0"/>
            <a:r>
              <a:rPr lang="en-GB" sz="1600" dirty="0">
                <a:solidFill>
                  <a:schemeClr val="dk1"/>
                </a:solidFill>
                <a:ea typeface="Arial"/>
                <a:cs typeface="Arial"/>
                <a:sym typeface="Arial"/>
              </a:rPr>
              <a:t>shadow. When Eva sat down in </a:t>
            </a:r>
          </a:p>
          <a:p>
            <a:pPr lvl="0"/>
            <a:r>
              <a:rPr lang="en-GB" sz="1600" dirty="0">
                <a:solidFill>
                  <a:schemeClr val="dk1"/>
                </a:solidFill>
                <a:ea typeface="Arial"/>
                <a:cs typeface="Arial"/>
                <a:sym typeface="Arial"/>
              </a:rPr>
              <a:t>the garden, it was midday</a:t>
            </a:r>
            <a:r>
              <a:rPr lang="en-GB" sz="1600" dirty="0">
                <a:solidFill>
                  <a:schemeClr val="dk1"/>
                </a:solidFill>
              </a:rPr>
              <a:t> so </a:t>
            </a:r>
            <a:r>
              <a:rPr lang="en-GB" sz="1600" dirty="0">
                <a:solidFill>
                  <a:schemeClr val="dk1"/>
                </a:solidFill>
                <a:ea typeface="Arial"/>
                <a:cs typeface="Arial"/>
                <a:sym typeface="Arial"/>
              </a:rPr>
              <a:t>the sun appeared to be directly overhead. This meant the shadow was shorter. As the day went on, the sun appeared to be lower in the sky. This angle meant the oak trees cast a longer shadow.</a:t>
            </a:r>
            <a:endParaRPr lang="en-GB" sz="1600" dirty="0">
              <a:solidFill>
                <a:srgbClr val="FF0000"/>
              </a:solidFill>
              <a:ea typeface="Arial"/>
              <a:cs typeface="Arial"/>
              <a:sym typeface="Arial"/>
            </a:endParaRPr>
          </a:p>
        </p:txBody>
      </p:sp>
      <p:pic>
        <p:nvPicPr>
          <p:cNvPr id="12" name="Picture 11">
            <a:extLst>
              <a:ext uri="{FF2B5EF4-FFF2-40B4-BE49-F238E27FC236}">
                <a16:creationId xmlns:a16="http://schemas.microsoft.com/office/drawing/2014/main" id="{E0AB8379-A50A-47BF-8414-72B9B85AA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59841" y="2066192"/>
            <a:ext cx="3815234" cy="3815234"/>
          </a:xfrm>
          <a:prstGeom prst="flowChartConnector">
            <a:avLst/>
          </a:prstGeom>
        </p:spPr>
      </p:pic>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Eva</a:t>
            </a:r>
          </a:p>
        </p:txBody>
      </p:sp>
      <p:sp>
        <p:nvSpPr>
          <p:cNvPr id="2" name="Oval 1">
            <a:extLst>
              <a:ext uri="{FF2B5EF4-FFF2-40B4-BE49-F238E27FC236}">
                <a16:creationId xmlns:a16="http://schemas.microsoft.com/office/drawing/2014/main" id="{A03B2AB0-3EFC-4C87-9E0B-10E53477FA07}"/>
              </a:ext>
            </a:extLst>
          </p:cNvPr>
          <p:cNvSpPr/>
          <p:nvPr/>
        </p:nvSpPr>
        <p:spPr>
          <a:xfrm>
            <a:off x="4572000" y="2066192"/>
            <a:ext cx="3815234" cy="3815234"/>
          </a:xfrm>
          <a:prstGeom prst="ellipse">
            <a:avLst/>
          </a:prstGeom>
          <a:noFill/>
          <a:ln w="28575">
            <a:solidFill>
              <a:srgbClr val="0F7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DECE147-464F-4A32-9D6E-0A111C96C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267" y="1686586"/>
            <a:ext cx="2015466" cy="2015466"/>
          </a:xfrm>
          <a:prstGeom prst="rect">
            <a:avLst/>
          </a:prstGeom>
        </p:spPr>
      </p:pic>
      <p:pic>
        <p:nvPicPr>
          <p:cNvPr id="10" name="Picture 9">
            <a:extLst>
              <a:ext uri="{FF2B5EF4-FFF2-40B4-BE49-F238E27FC236}">
                <a16:creationId xmlns:a16="http://schemas.microsoft.com/office/drawing/2014/main" id="{9DC06FE2-461C-4BDA-9B77-AFB74ED4D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00743" y="3325662"/>
            <a:ext cx="2398650" cy="2398650"/>
          </a:xfrm>
          <a:prstGeom prst="rect">
            <a:avLst/>
          </a:prstGeom>
        </p:spPr>
      </p:pic>
      <p:pic>
        <p:nvPicPr>
          <p:cNvPr id="14" name="Picture 13">
            <a:extLst>
              <a:ext uri="{FF2B5EF4-FFF2-40B4-BE49-F238E27FC236}">
                <a16:creationId xmlns:a16="http://schemas.microsoft.com/office/drawing/2014/main" id="{6B8FD4B0-8268-4A6C-BFBE-DA9787197D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5384" y="2629031"/>
            <a:ext cx="1128539" cy="2938166"/>
          </a:xfrm>
          <a:prstGeom prst="rect">
            <a:avLst/>
          </a:prstGeom>
        </p:spPr>
      </p:pic>
    </p:spTree>
    <p:extLst>
      <p:ext uri="{BB962C8B-B14F-4D97-AF65-F5344CB8AC3E}">
        <p14:creationId xmlns:p14="http://schemas.microsoft.com/office/powerpoint/2010/main" val="60280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4"/>
            <a:ext cx="8264769" cy="974101"/>
          </a:xfrm>
          <a:prstGeom prst="roundRect">
            <a:avLst>
              <a:gd name="adj" fmla="val 0"/>
            </a:avLst>
          </a:prstGeom>
          <a:solidFill>
            <a:srgbClr val="0F77A8"/>
          </a:solidFill>
        </p:spPr>
        <p:txBody>
          <a:bodyPr/>
          <a:lstStyle/>
          <a:p>
            <a:r>
              <a:rPr lang="en-GB" sz="3600" dirty="0">
                <a:solidFill>
                  <a:schemeClr val="bg1"/>
                </a:solidFill>
                <a:latin typeface="Twinkl SemiBold" pitchFamily="2" charset="0"/>
              </a:rPr>
              <a:t>What Is a Shadow?</a:t>
            </a:r>
          </a:p>
        </p:txBody>
      </p:sp>
      <p:sp>
        <p:nvSpPr>
          <p:cNvPr id="15" name="TextBox 14">
            <a:extLst>
              <a:ext uri="{FF2B5EF4-FFF2-40B4-BE49-F238E27FC236}">
                <a16:creationId xmlns:a16="http://schemas.microsoft.com/office/drawing/2014/main" id="{F481981C-8A6E-4B29-A5DE-DE775BF3C6C3}"/>
              </a:ext>
            </a:extLst>
          </p:cNvPr>
          <p:cNvSpPr txBox="1"/>
          <p:nvPr/>
        </p:nvSpPr>
        <p:spPr>
          <a:xfrm>
            <a:off x="755650" y="2117742"/>
            <a:ext cx="7632700" cy="2622516"/>
          </a:xfrm>
          <a:prstGeom prst="rect">
            <a:avLst/>
          </a:prstGeom>
          <a:solidFill>
            <a:srgbClr val="FFFFFF"/>
          </a:solidFill>
          <a:ln w="28575">
            <a:solidFill>
              <a:srgbClr val="0F77A8"/>
            </a:solidFill>
          </a:ln>
        </p:spPr>
        <p:txBody>
          <a:bodyPr wrap="square" lIns="108000" rIns="144000" rtlCol="0" anchor="ctr">
            <a:noAutofit/>
          </a:bodyPr>
          <a:lstStyle/>
          <a:p>
            <a:pPr lvl="0"/>
            <a:r>
              <a:rPr lang="en-GB" sz="1600" dirty="0">
                <a:solidFill>
                  <a:schemeClr val="dk1"/>
                </a:solidFill>
                <a:ea typeface="Arial"/>
                <a:cs typeface="Arial"/>
                <a:sym typeface="Arial"/>
              </a:rPr>
              <a:t>I have a little shadow that goes in and out with me, </a:t>
            </a:r>
            <a:endParaRPr lang="en-GB" sz="1600" dirty="0"/>
          </a:p>
          <a:p>
            <a:pPr lvl="0"/>
            <a:r>
              <a:rPr lang="en-GB" sz="1600" dirty="0">
                <a:solidFill>
                  <a:schemeClr val="dk1"/>
                </a:solidFill>
                <a:ea typeface="Arial"/>
                <a:cs typeface="Arial"/>
                <a:sym typeface="Arial"/>
              </a:rPr>
              <a:t>And what can be the use of him is more than I can see. </a:t>
            </a:r>
            <a:endParaRPr lang="en-GB" sz="1600" dirty="0"/>
          </a:p>
          <a:p>
            <a:pPr lvl="0"/>
            <a:r>
              <a:rPr lang="en-GB" sz="1600" dirty="0">
                <a:solidFill>
                  <a:schemeClr val="dk1"/>
                </a:solidFill>
                <a:ea typeface="Arial"/>
                <a:cs typeface="Arial"/>
                <a:sym typeface="Arial"/>
              </a:rPr>
              <a:t>He is very, very like me from the heels up to the head; </a:t>
            </a:r>
            <a:endParaRPr lang="en-GB" sz="1600" dirty="0"/>
          </a:p>
          <a:p>
            <a:pPr lvl="0"/>
            <a:r>
              <a:rPr lang="en-GB" sz="1600" dirty="0">
                <a:solidFill>
                  <a:schemeClr val="dk1"/>
                </a:solidFill>
                <a:ea typeface="Arial"/>
                <a:cs typeface="Arial"/>
                <a:sym typeface="Arial"/>
              </a:rPr>
              <a:t>And I see him jump before me, when I jump into my bed. </a:t>
            </a:r>
            <a:br>
              <a:rPr lang="en-GB" sz="1600" dirty="0">
                <a:solidFill>
                  <a:schemeClr val="dk1"/>
                </a:solidFill>
                <a:ea typeface="Arial"/>
                <a:cs typeface="Arial"/>
                <a:sym typeface="Arial"/>
              </a:rPr>
            </a:br>
            <a:endParaRPr lang="en-GB" sz="1600" dirty="0">
              <a:solidFill>
                <a:schemeClr val="dk1"/>
              </a:solidFill>
              <a:ea typeface="Arial"/>
              <a:cs typeface="Arial"/>
              <a:sym typeface="Arial"/>
            </a:endParaRPr>
          </a:p>
          <a:p>
            <a:pPr lvl="0"/>
            <a:r>
              <a:rPr lang="en-GB" sz="1600" dirty="0">
                <a:solidFill>
                  <a:schemeClr val="dk1"/>
                </a:solidFill>
                <a:ea typeface="Arial"/>
                <a:cs typeface="Arial"/>
                <a:sym typeface="Arial"/>
              </a:rPr>
              <a:t>The funniest thing about him is the way he likes to grow, </a:t>
            </a:r>
            <a:endParaRPr lang="en-GB" sz="1600" dirty="0"/>
          </a:p>
          <a:p>
            <a:pPr lvl="0"/>
            <a:r>
              <a:rPr lang="en-GB" sz="1600" dirty="0">
                <a:solidFill>
                  <a:schemeClr val="dk1"/>
                </a:solidFill>
                <a:ea typeface="Arial"/>
                <a:cs typeface="Arial"/>
                <a:sym typeface="Arial"/>
              </a:rPr>
              <a:t>Not at all like proper children, which is always very slow; </a:t>
            </a:r>
            <a:endParaRPr lang="en-GB" sz="1600" dirty="0"/>
          </a:p>
          <a:p>
            <a:pPr lvl="0"/>
            <a:r>
              <a:rPr lang="en-GB" sz="1600" dirty="0">
                <a:solidFill>
                  <a:schemeClr val="dk1"/>
                </a:solidFill>
                <a:ea typeface="Arial"/>
                <a:cs typeface="Arial"/>
                <a:sym typeface="Arial"/>
              </a:rPr>
              <a:t>For he sometimes shoots up taller like an India-rubber ball, </a:t>
            </a:r>
            <a:endParaRPr lang="en-GB" sz="1600" dirty="0"/>
          </a:p>
          <a:p>
            <a:pPr lvl="0"/>
            <a:r>
              <a:rPr lang="en-GB" sz="1600" dirty="0">
                <a:solidFill>
                  <a:schemeClr val="dk1"/>
                </a:solidFill>
                <a:ea typeface="Arial"/>
                <a:cs typeface="Arial"/>
                <a:sym typeface="Arial"/>
              </a:rPr>
              <a:t>And he sometimes gets so little that there's none of him at all. </a:t>
            </a:r>
          </a:p>
        </p:txBody>
      </p:sp>
      <p:sp>
        <p:nvSpPr>
          <p:cNvPr id="8" name="TextBox 7">
            <a:extLst>
              <a:ext uri="{FF2B5EF4-FFF2-40B4-BE49-F238E27FC236}">
                <a16:creationId xmlns:a16="http://schemas.microsoft.com/office/drawing/2014/main" id="{4382190E-9B6D-4867-B8E8-A2D364DF5DAA}"/>
              </a:ext>
            </a:extLst>
          </p:cNvPr>
          <p:cNvSpPr txBox="1"/>
          <p:nvPr/>
        </p:nvSpPr>
        <p:spPr>
          <a:xfrm>
            <a:off x="755649" y="2117742"/>
            <a:ext cx="7632700" cy="2622516"/>
          </a:xfrm>
          <a:prstGeom prst="rect">
            <a:avLst/>
          </a:prstGeom>
          <a:solidFill>
            <a:srgbClr val="FFFFFF"/>
          </a:solidFill>
          <a:ln w="28575">
            <a:solidFill>
              <a:srgbClr val="0F77A8"/>
            </a:solidFill>
          </a:ln>
        </p:spPr>
        <p:txBody>
          <a:bodyPr wrap="square" lIns="108000" rIns="144000" rtlCol="0" anchor="ctr">
            <a:noAutofit/>
          </a:bodyPr>
          <a:lstStyle/>
          <a:p>
            <a:pPr lvl="0"/>
            <a:r>
              <a:rPr lang="en-GB" sz="1600" dirty="0">
                <a:solidFill>
                  <a:schemeClr val="dk1"/>
                </a:solidFill>
                <a:ea typeface="Arial"/>
                <a:cs typeface="Arial"/>
                <a:sym typeface="Arial"/>
              </a:rPr>
              <a:t>He hasn't got a notion of how children ought to play, </a:t>
            </a:r>
            <a:endParaRPr lang="en-GB" sz="1600" dirty="0"/>
          </a:p>
          <a:p>
            <a:pPr lvl="0"/>
            <a:r>
              <a:rPr lang="en-GB" sz="1600" dirty="0">
                <a:solidFill>
                  <a:schemeClr val="dk1"/>
                </a:solidFill>
                <a:ea typeface="Arial"/>
                <a:cs typeface="Arial"/>
                <a:sym typeface="Arial"/>
              </a:rPr>
              <a:t>And can only make a fool of me in every sort of way. </a:t>
            </a:r>
            <a:endParaRPr lang="en-GB" sz="1600" dirty="0"/>
          </a:p>
          <a:p>
            <a:pPr lvl="0"/>
            <a:r>
              <a:rPr lang="en-GB" sz="1600" dirty="0">
                <a:solidFill>
                  <a:schemeClr val="dk1"/>
                </a:solidFill>
                <a:ea typeface="Arial"/>
                <a:cs typeface="Arial"/>
                <a:sym typeface="Arial"/>
              </a:rPr>
              <a:t>He stays so close beside me, he's a coward you can see; </a:t>
            </a:r>
            <a:endParaRPr lang="en-GB" sz="1600" dirty="0"/>
          </a:p>
          <a:p>
            <a:pPr lvl="0"/>
            <a:r>
              <a:rPr lang="en-GB" sz="1600" dirty="0">
                <a:solidFill>
                  <a:schemeClr val="dk1"/>
                </a:solidFill>
                <a:ea typeface="Arial"/>
                <a:cs typeface="Arial"/>
                <a:sym typeface="Arial"/>
              </a:rPr>
              <a:t>I'd think shame to stick to </a:t>
            </a:r>
            <a:r>
              <a:rPr lang="en-GB" sz="1600" dirty="0" err="1">
                <a:solidFill>
                  <a:schemeClr val="dk1"/>
                </a:solidFill>
                <a:ea typeface="Arial"/>
                <a:cs typeface="Arial"/>
                <a:sym typeface="Arial"/>
              </a:rPr>
              <a:t>nursie</a:t>
            </a:r>
            <a:r>
              <a:rPr lang="en-GB" sz="1600" dirty="0">
                <a:solidFill>
                  <a:schemeClr val="dk1"/>
                </a:solidFill>
                <a:ea typeface="Arial"/>
                <a:cs typeface="Arial"/>
                <a:sym typeface="Arial"/>
              </a:rPr>
              <a:t> as that shadow sticks to me! </a:t>
            </a:r>
            <a:br>
              <a:rPr lang="en-GB" sz="1600" dirty="0">
                <a:solidFill>
                  <a:schemeClr val="dk1"/>
                </a:solidFill>
                <a:ea typeface="Arial"/>
                <a:cs typeface="Arial"/>
                <a:sym typeface="Arial"/>
              </a:rPr>
            </a:br>
            <a:endParaRPr lang="en-GB" sz="1600" dirty="0">
              <a:solidFill>
                <a:schemeClr val="dk1"/>
              </a:solidFill>
              <a:ea typeface="Arial"/>
              <a:cs typeface="Arial"/>
              <a:sym typeface="Arial"/>
            </a:endParaRPr>
          </a:p>
          <a:p>
            <a:pPr lvl="0"/>
            <a:r>
              <a:rPr lang="en-GB" sz="1600" dirty="0">
                <a:solidFill>
                  <a:schemeClr val="dk1"/>
                </a:solidFill>
                <a:ea typeface="Arial"/>
                <a:cs typeface="Arial"/>
                <a:sym typeface="Arial"/>
              </a:rPr>
              <a:t>One morning, very early, before the sun was up, </a:t>
            </a:r>
            <a:br>
              <a:rPr lang="en-GB" sz="1600" dirty="0">
                <a:solidFill>
                  <a:schemeClr val="dk1"/>
                </a:solidFill>
                <a:ea typeface="Arial"/>
                <a:cs typeface="Arial"/>
                <a:sym typeface="Arial"/>
              </a:rPr>
            </a:br>
            <a:r>
              <a:rPr lang="en-GB" sz="1600" dirty="0">
                <a:solidFill>
                  <a:schemeClr val="dk1"/>
                </a:solidFill>
                <a:ea typeface="Arial"/>
                <a:cs typeface="Arial"/>
                <a:sym typeface="Arial"/>
              </a:rPr>
              <a:t>I rose and found the shining dew on every buttercup; </a:t>
            </a:r>
            <a:br>
              <a:rPr lang="en-GB" sz="1600" dirty="0">
                <a:solidFill>
                  <a:schemeClr val="dk1"/>
                </a:solidFill>
                <a:ea typeface="Arial"/>
                <a:cs typeface="Arial"/>
                <a:sym typeface="Arial"/>
              </a:rPr>
            </a:br>
            <a:r>
              <a:rPr lang="en-GB" sz="1600" dirty="0">
                <a:solidFill>
                  <a:schemeClr val="dk1"/>
                </a:solidFill>
                <a:ea typeface="Arial"/>
                <a:cs typeface="Arial"/>
                <a:sym typeface="Arial"/>
              </a:rPr>
              <a:t>But my lazy little shadow, like an arrant sleepy-head, </a:t>
            </a:r>
            <a:br>
              <a:rPr lang="en-GB" sz="1600" dirty="0">
                <a:solidFill>
                  <a:schemeClr val="dk1"/>
                </a:solidFill>
                <a:ea typeface="Arial"/>
                <a:cs typeface="Arial"/>
                <a:sym typeface="Arial"/>
              </a:rPr>
            </a:br>
            <a:r>
              <a:rPr lang="en-GB" sz="1600" dirty="0">
                <a:solidFill>
                  <a:schemeClr val="dk1"/>
                </a:solidFill>
                <a:ea typeface="Arial"/>
                <a:cs typeface="Arial"/>
                <a:sym typeface="Arial"/>
              </a:rPr>
              <a:t>Had stayed at home behind me and was fast asleep in bed.</a:t>
            </a:r>
            <a:endParaRPr lang="en-GB" sz="1600" dirty="0"/>
          </a:p>
        </p:txBody>
      </p:sp>
      <p:pic>
        <p:nvPicPr>
          <p:cNvPr id="3" name="Picture 2">
            <a:extLst>
              <a:ext uri="{FF2B5EF4-FFF2-40B4-BE49-F238E27FC236}">
                <a16:creationId xmlns:a16="http://schemas.microsoft.com/office/drawing/2014/main" id="{77B42967-A289-45F6-92BB-8FCD6AC473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07747" y="1793632"/>
            <a:ext cx="2133894" cy="4830712"/>
          </a:xfrm>
          <a:prstGeom prst="rect">
            <a:avLst/>
          </a:prstGeom>
        </p:spPr>
      </p:pic>
      <p:sp>
        <p:nvSpPr>
          <p:cNvPr id="11" name="Talk About it!">
            <a:extLst>
              <a:ext uri="{FF2B5EF4-FFF2-40B4-BE49-F238E27FC236}">
                <a16:creationId xmlns:a16="http://schemas.microsoft.com/office/drawing/2014/main" id="{8356F1A0-AB52-435C-8B03-799DC141A792}"/>
              </a:ext>
            </a:extLst>
          </p:cNvPr>
          <p:cNvSpPr/>
          <p:nvPr/>
        </p:nvSpPr>
        <p:spPr>
          <a:xfrm>
            <a:off x="755650" y="5679586"/>
            <a:ext cx="1772397" cy="413239"/>
          </a:xfrm>
          <a:prstGeom prst="rect">
            <a:avLst/>
          </a:prstGeom>
          <a:solidFill>
            <a:srgbClr val="EF7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Talk About it!</a:t>
            </a:r>
          </a:p>
        </p:txBody>
      </p:sp>
      <p:sp>
        <p:nvSpPr>
          <p:cNvPr id="12" name="TextBox 11">
            <a:extLst>
              <a:ext uri="{FF2B5EF4-FFF2-40B4-BE49-F238E27FC236}">
                <a16:creationId xmlns:a16="http://schemas.microsoft.com/office/drawing/2014/main" id="{496742B0-05AC-4680-94ED-301D15EE6DE1}"/>
              </a:ext>
            </a:extLst>
          </p:cNvPr>
          <p:cNvSpPr txBox="1"/>
          <p:nvPr/>
        </p:nvSpPr>
        <p:spPr>
          <a:xfrm>
            <a:off x="2567864" y="5718857"/>
            <a:ext cx="5783974" cy="338554"/>
          </a:xfrm>
          <a:prstGeom prst="rect">
            <a:avLst/>
          </a:prstGeom>
          <a:noFill/>
        </p:spPr>
        <p:txBody>
          <a:bodyPr wrap="square" rtlCol="0">
            <a:spAutoFit/>
          </a:bodyPr>
          <a:lstStyle/>
          <a:p>
            <a:pPr lvl="0"/>
            <a:r>
              <a:rPr lang="en-GB" sz="1600" dirty="0">
                <a:solidFill>
                  <a:schemeClr val="dk1"/>
                </a:solidFill>
                <a:ea typeface="Arial"/>
                <a:cs typeface="Arial"/>
                <a:sym typeface="Arial"/>
              </a:rPr>
              <a:t>Talk about this poem with your partner</a:t>
            </a:r>
            <a:r>
              <a:rPr lang="en-GB" sz="1600" dirty="0">
                <a:solidFill>
                  <a:schemeClr val="dk1"/>
                </a:solidFill>
                <a:latin typeface="Arial"/>
                <a:ea typeface="Arial"/>
                <a:cs typeface="Arial"/>
                <a:sym typeface="Arial"/>
              </a:rPr>
              <a:t>.</a:t>
            </a:r>
            <a:endParaRPr lang="en-GB" sz="1600" dirty="0"/>
          </a:p>
        </p:txBody>
      </p:sp>
    </p:spTree>
    <p:extLst>
      <p:ext uri="{BB962C8B-B14F-4D97-AF65-F5344CB8AC3E}">
        <p14:creationId xmlns:p14="http://schemas.microsoft.com/office/powerpoint/2010/main" val="9535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nextCondLst>
                <p:cond evt="onClick" delay="0">
                  <p:tgtEl>
                    <p:spTgt spid="11"/>
                  </p:tgtEl>
                </p:cond>
              </p:nextCondLst>
            </p:seq>
          </p:childTnLst>
        </p:cTn>
      </p:par>
    </p:tnLst>
    <p:bldLst>
      <p:bldP spid="15" grpId="0" animBg="1"/>
      <p:bldP spid="8" grpId="0" animBg="1"/>
      <p:bldP spid="11" grpId="0" animBg="1"/>
      <p:bldP spid="12"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67</TotalTime>
  <Words>370</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Twinkl SemiBold</vt:lpstr>
      <vt:lpstr>Twinkl</vt:lpstr>
      <vt:lpstr>Office Theme</vt:lpstr>
      <vt:lpstr>PowerPoint Presentation</vt:lpstr>
      <vt:lpstr>A Sunny Day</vt:lpstr>
      <vt:lpstr>Shadows</vt:lpstr>
      <vt:lpstr>What Is a Shadow?</vt:lpstr>
      <vt:lpstr>Changing Shadows</vt:lpstr>
      <vt:lpstr>Changing Shadows</vt:lpstr>
      <vt:lpstr>Changing Shadows</vt:lpstr>
      <vt:lpstr>Eva</vt:lpstr>
      <vt:lpstr>What Is a Shadow?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Maddison Wells</cp:lastModifiedBy>
  <cp:revision>10</cp:revision>
  <dcterms:created xsi:type="dcterms:W3CDTF">2018-10-25T08:30:15Z</dcterms:created>
  <dcterms:modified xsi:type="dcterms:W3CDTF">2019-02-14T05:11:49Z</dcterms:modified>
</cp:coreProperties>
</file>