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4311e1a1fdcebe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4311e1a1fdcebe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4311e1a1fdcebee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4311e1a1fdcebee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4311e1a1fdcebee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4311e1a1fdcebee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22fa95586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22fa95586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4311e1a1fdcebee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4311e1a1fdcebee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22fa95586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22fa95586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phonicsplay.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youtube.com/watch?v=guNdJ5MtX1A" TargetMode="External"/><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bbc.co.uk/bitesize/topics/z6882hv"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bbc.co.uk/bitesize/articles/znsct39" TargetMode="External"/><Relationship Id="rId4" Type="http://schemas.openxmlformats.org/officeDocument/2006/relationships/hyperlink" Target="https://www.bbc.co.uk/bitesize/articles/znsct39" TargetMode="External"/><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Snow Day 2 | AwayWeGo210 | Flickr" id="54" name="Google Shape;54;p13"/>
          <p:cNvPicPr preferRelativeResize="0"/>
          <p:nvPr/>
        </p:nvPicPr>
        <p:blipFill>
          <a:blip r:embed="rId3">
            <a:alphaModFix/>
          </a:blip>
          <a:stretch>
            <a:fillRect/>
          </a:stretch>
        </p:blipFill>
        <p:spPr>
          <a:xfrm>
            <a:off x="1143000" y="0"/>
            <a:ext cx="6857999" cy="5143500"/>
          </a:xfrm>
          <a:prstGeom prst="rect">
            <a:avLst/>
          </a:prstGeom>
          <a:noFill/>
          <a:ln>
            <a:noFill/>
          </a:ln>
        </p:spPr>
      </p:pic>
      <p:sp>
        <p:nvSpPr>
          <p:cNvPr id="55" name="Google Shape;55;p13"/>
          <p:cNvSpPr txBox="1"/>
          <p:nvPr>
            <p:ph idx="1" type="body"/>
          </p:nvPr>
        </p:nvSpPr>
        <p:spPr>
          <a:xfrm>
            <a:off x="311700" y="3504200"/>
            <a:ext cx="8520600" cy="1639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GB"/>
              <a:t>We are very excited that today is a snow day but we are going to miss seeing you all today. Above anything, We would like you all to have lots and lots of snow fun and stay safe! We are excited to hear all your stories and adventures when we return to school. Please send in photos of wonderful snowmen and snowball fun! We would love to see them and share them in circle time. We have popped a few learning ideas below just in case you are missing school today!</a:t>
            </a:r>
            <a:endParaRPr/>
          </a:p>
        </p:txBody>
      </p:sp>
      <p:sp>
        <p:nvSpPr>
          <p:cNvPr id="56" name="Google Shape;56;p13"/>
          <p:cNvSpPr txBox="1"/>
          <p:nvPr>
            <p:ph type="title"/>
          </p:nvPr>
        </p:nvSpPr>
        <p:spPr>
          <a:xfrm>
            <a:off x="311700" y="2931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Happy Snow Day from Year One!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Phonics Home Learning</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GB"/>
              <a:t>Today if you can please can you spend some time practising your reading book. </a:t>
            </a:r>
            <a:endParaRPr/>
          </a:p>
          <a:p>
            <a:pPr indent="0" lvl="0" marL="0" rtl="0" algn="l">
              <a:spcBef>
                <a:spcPts val="1200"/>
              </a:spcBef>
              <a:spcAft>
                <a:spcPts val="0"/>
              </a:spcAft>
              <a:buNone/>
            </a:pPr>
            <a:r>
              <a:rPr lang="en-GB"/>
              <a:t>When you have done this, could you have a go at creating your own Obb and Bob game? In school we are practising hard to remember all the sounds we have learned and we are preparing for the screening test in June. We play a game with two Aliens, Obb and Bob. Could you draw or make Obb and Bob and then make a set of ten cards. On five of the cards can you write real words using the digraphs/trigraphs oa, ee, igh, ai, oo. On the other five can you think of five fake words using the same five sounds? </a:t>
            </a:r>
            <a:endParaRPr/>
          </a:p>
          <a:p>
            <a:pPr indent="0" lvl="0" marL="0" rtl="0" algn="l">
              <a:spcBef>
                <a:spcPts val="1200"/>
              </a:spcBef>
              <a:spcAft>
                <a:spcPts val="0"/>
              </a:spcAft>
              <a:buNone/>
            </a:pPr>
            <a:r>
              <a:rPr lang="en-GB"/>
              <a:t>When you have done this can you challenge someone in your house to sort them out into real/ fake words. The real words are fed to Bob and the fake ones to Obb. </a:t>
            </a:r>
            <a:endParaRPr/>
          </a:p>
          <a:p>
            <a:pPr indent="0" lvl="0" marL="0" rtl="0" algn="l">
              <a:spcBef>
                <a:spcPts val="1200"/>
              </a:spcBef>
              <a:spcAft>
                <a:spcPts val="0"/>
              </a:spcAft>
              <a:buNone/>
            </a:pPr>
            <a:r>
              <a:rPr lang="en-GB"/>
              <a:t>Maybe an adult could make you some cards to sort? Maybe they can trick you? Maybe you can trick them?</a:t>
            </a:r>
            <a:endParaRPr/>
          </a:p>
          <a:p>
            <a:pPr indent="0" lvl="0" marL="0" rtl="0" algn="l">
              <a:spcBef>
                <a:spcPts val="1200"/>
              </a:spcBef>
              <a:spcAft>
                <a:spcPts val="1200"/>
              </a:spcAft>
              <a:buNone/>
            </a:pPr>
            <a:r>
              <a:rPr lang="en-GB" u="sng">
                <a:solidFill>
                  <a:schemeClr val="hlink"/>
                </a:solidFill>
                <a:hlinkClick r:id="rId3"/>
              </a:rPr>
              <a:t>https://www.phonicsplay.co.uk/</a:t>
            </a:r>
            <a:r>
              <a:rPr lang="en-GB"/>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English Home Learning</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a:t>If you would like to practise some English you can have a go at writing some snowy sentences. </a:t>
            </a:r>
            <a:endParaRPr/>
          </a:p>
          <a:p>
            <a:pPr indent="0" lvl="0" marL="0" rtl="0" algn="l">
              <a:spcBef>
                <a:spcPts val="1200"/>
              </a:spcBef>
              <a:spcAft>
                <a:spcPts val="0"/>
              </a:spcAft>
              <a:buNone/>
            </a:pPr>
            <a:r>
              <a:rPr lang="en-GB"/>
              <a:t>Snow from the window</a:t>
            </a:r>
            <a:endParaRPr/>
          </a:p>
          <a:p>
            <a:pPr indent="0" lvl="0" marL="0" rtl="0" algn="l">
              <a:spcBef>
                <a:spcPts val="1200"/>
              </a:spcBef>
              <a:spcAft>
                <a:spcPts val="0"/>
              </a:spcAft>
              <a:buNone/>
            </a:pPr>
            <a:r>
              <a:rPr lang="en-GB"/>
              <a:t>Can you write sentences to tell us what you can see from your window? </a:t>
            </a:r>
            <a:endParaRPr/>
          </a:p>
          <a:p>
            <a:pPr indent="0" lvl="0" marL="0" rtl="0" algn="l">
              <a:spcBef>
                <a:spcPts val="1200"/>
              </a:spcBef>
              <a:spcAft>
                <a:spcPts val="0"/>
              </a:spcAft>
              <a:buNone/>
            </a:pPr>
            <a:r>
              <a:rPr lang="en-GB"/>
              <a:t>When you do this the main focus is to practise your clear sentence writing skills. Remember, phonics sounds, finger spaces, clear graphemes, full stop at the end of each sentence and capital letter at the beginning. </a:t>
            </a:r>
            <a:endParaRPr/>
          </a:p>
          <a:p>
            <a:pPr indent="0" lvl="0" marL="0" rtl="0" algn="l">
              <a:spcBef>
                <a:spcPts val="1200"/>
              </a:spcBef>
              <a:spcAft>
                <a:spcPts val="1200"/>
              </a:spcAft>
              <a:buNone/>
            </a:pPr>
            <a:r>
              <a:rPr lang="en-GB"/>
              <a:t>Ideally we would like you to try to use some snowy adjectives to make your sentences amazing. If you bring your sentences into school, we will be giving out some house points.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Maths Home Learning</a:t>
            </a:r>
            <a:endParaRPr/>
          </a:p>
        </p:txBody>
      </p:sp>
      <p:sp>
        <p:nvSpPr>
          <p:cNvPr id="74" name="Google Shape;74;p1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70000" lnSpcReduction="20000"/>
          </a:bodyPr>
          <a:lstStyle/>
          <a:p>
            <a:pPr indent="0" lvl="0" marL="0" rtl="0" algn="l">
              <a:lnSpc>
                <a:spcPct val="100000"/>
              </a:lnSpc>
              <a:spcBef>
                <a:spcPts val="0"/>
              </a:spcBef>
              <a:spcAft>
                <a:spcPts val="0"/>
              </a:spcAft>
              <a:buClr>
                <a:schemeClr val="dk1"/>
              </a:buClr>
              <a:buSzPct val="52380"/>
              <a:buFont typeface="Arial"/>
              <a:buNone/>
            </a:pPr>
            <a:r>
              <a:rPr lang="en-GB" sz="2100">
                <a:solidFill>
                  <a:schemeClr val="dk1"/>
                </a:solidFill>
              </a:rPr>
              <a:t>Let's revisit shapes. Think about 2D and 3D shapes. </a:t>
            </a:r>
            <a:endParaRPr sz="2100">
              <a:solidFill>
                <a:schemeClr val="dk1"/>
              </a:solidFill>
            </a:endParaRPr>
          </a:p>
          <a:p>
            <a:pPr indent="0" lvl="0" marL="0" rtl="0" algn="l">
              <a:lnSpc>
                <a:spcPct val="100000"/>
              </a:lnSpc>
              <a:spcBef>
                <a:spcPts val="0"/>
              </a:spcBef>
              <a:spcAft>
                <a:spcPts val="0"/>
              </a:spcAft>
              <a:buClr>
                <a:schemeClr val="dk1"/>
              </a:buClr>
              <a:buSzPct val="52380"/>
              <a:buFont typeface="Arial"/>
              <a:buNone/>
            </a:pPr>
            <a:r>
              <a:rPr lang="en-GB" sz="2100">
                <a:solidFill>
                  <a:schemeClr val="dk1"/>
                </a:solidFill>
              </a:rPr>
              <a:t>Can you go on a shape hunt around the house?</a:t>
            </a:r>
            <a:endParaRPr sz="2100">
              <a:solidFill>
                <a:schemeClr val="dk1"/>
              </a:solidFill>
            </a:endParaRPr>
          </a:p>
          <a:p>
            <a:pPr indent="0" lvl="0" marL="0" rtl="0" algn="l">
              <a:lnSpc>
                <a:spcPct val="100000"/>
              </a:lnSpc>
              <a:spcBef>
                <a:spcPts val="0"/>
              </a:spcBef>
              <a:spcAft>
                <a:spcPts val="0"/>
              </a:spcAft>
              <a:buClr>
                <a:schemeClr val="dk1"/>
              </a:buClr>
              <a:buSzPct val="52380"/>
              <a:buFont typeface="Arial"/>
              <a:buNone/>
            </a:pPr>
            <a:r>
              <a:t/>
            </a:r>
            <a:endParaRPr sz="2100">
              <a:solidFill>
                <a:schemeClr val="dk1"/>
              </a:solidFill>
            </a:endParaRPr>
          </a:p>
          <a:p>
            <a:pPr indent="0" lvl="0" marL="0" rtl="0" algn="l">
              <a:lnSpc>
                <a:spcPct val="100000"/>
              </a:lnSpc>
              <a:spcBef>
                <a:spcPts val="0"/>
              </a:spcBef>
              <a:spcAft>
                <a:spcPts val="0"/>
              </a:spcAft>
              <a:buClr>
                <a:schemeClr val="dk1"/>
              </a:buClr>
              <a:buSzPct val="55000"/>
              <a:buFont typeface="Arial"/>
              <a:buNone/>
            </a:pPr>
            <a:r>
              <a:rPr lang="en-GB" sz="2000">
                <a:solidFill>
                  <a:schemeClr val="dk1"/>
                </a:solidFill>
              </a:rPr>
              <a:t>Think about… </a:t>
            </a:r>
            <a:endParaRPr sz="2000">
              <a:solidFill>
                <a:schemeClr val="dk1"/>
              </a:solidFill>
            </a:endParaRPr>
          </a:p>
          <a:p>
            <a:pPr indent="-317500" lvl="0" marL="457200" rtl="0" algn="l">
              <a:lnSpc>
                <a:spcPct val="100000"/>
              </a:lnSpc>
              <a:spcBef>
                <a:spcPts val="0"/>
              </a:spcBef>
              <a:spcAft>
                <a:spcPts val="0"/>
              </a:spcAft>
              <a:buClr>
                <a:schemeClr val="dk1"/>
              </a:buClr>
              <a:buSzPct val="100000"/>
              <a:buChar char="●"/>
            </a:pPr>
            <a:r>
              <a:rPr lang="en-GB" sz="2000">
                <a:solidFill>
                  <a:schemeClr val="dk1"/>
                </a:solidFill>
              </a:rPr>
              <a:t>Does the shape have curved sides or straight sides?</a:t>
            </a:r>
            <a:endParaRPr sz="2000">
              <a:solidFill>
                <a:schemeClr val="dk1"/>
              </a:solidFill>
            </a:endParaRPr>
          </a:p>
          <a:p>
            <a:pPr indent="-317500" lvl="0" marL="457200" rtl="0" algn="l">
              <a:lnSpc>
                <a:spcPct val="100000"/>
              </a:lnSpc>
              <a:spcBef>
                <a:spcPts val="0"/>
              </a:spcBef>
              <a:spcAft>
                <a:spcPts val="0"/>
              </a:spcAft>
              <a:buClr>
                <a:schemeClr val="dk1"/>
              </a:buClr>
              <a:buSzPct val="100000"/>
              <a:buChar char="●"/>
            </a:pPr>
            <a:r>
              <a:rPr lang="en-GB" sz="2000">
                <a:solidFill>
                  <a:schemeClr val="dk1"/>
                </a:solidFill>
              </a:rPr>
              <a:t>Does it have corners, how many?, </a:t>
            </a:r>
            <a:endParaRPr sz="2000">
              <a:solidFill>
                <a:schemeClr val="dk1"/>
              </a:solidFill>
            </a:endParaRPr>
          </a:p>
          <a:p>
            <a:pPr indent="0" lvl="0" marL="0" rtl="0" algn="l">
              <a:lnSpc>
                <a:spcPct val="100000"/>
              </a:lnSpc>
              <a:spcBef>
                <a:spcPts val="0"/>
              </a:spcBef>
              <a:spcAft>
                <a:spcPts val="0"/>
              </a:spcAft>
              <a:buClr>
                <a:schemeClr val="dk1"/>
              </a:buClr>
              <a:buSzPct val="55000"/>
              <a:buFont typeface="Arial"/>
              <a:buNone/>
            </a:pPr>
            <a:r>
              <a:t/>
            </a:r>
            <a:endParaRPr sz="2000">
              <a:solidFill>
                <a:schemeClr val="dk1"/>
              </a:solidFill>
            </a:endParaRPr>
          </a:p>
          <a:p>
            <a:pPr indent="-317500" lvl="0" marL="457200" rtl="0" algn="l">
              <a:lnSpc>
                <a:spcPct val="100000"/>
              </a:lnSpc>
              <a:spcBef>
                <a:spcPts val="0"/>
              </a:spcBef>
              <a:spcAft>
                <a:spcPts val="0"/>
              </a:spcAft>
              <a:buClr>
                <a:schemeClr val="dk1"/>
              </a:buClr>
              <a:buSzPct val="100000"/>
              <a:buChar char="●"/>
            </a:pPr>
            <a:r>
              <a:rPr lang="en-GB" sz="2000">
                <a:solidFill>
                  <a:schemeClr val="dk1"/>
                </a:solidFill>
              </a:rPr>
              <a:t>Does the shape have faces? (3D) what shape are they? Can you see another 2D shape in the face?</a:t>
            </a:r>
            <a:endParaRPr sz="2000">
              <a:solidFill>
                <a:schemeClr val="dk1"/>
              </a:solidFill>
            </a:endParaRPr>
          </a:p>
          <a:p>
            <a:pPr indent="0" lvl="0" marL="0" rtl="0" algn="l">
              <a:lnSpc>
                <a:spcPct val="100000"/>
              </a:lnSpc>
              <a:spcBef>
                <a:spcPts val="0"/>
              </a:spcBef>
              <a:spcAft>
                <a:spcPts val="0"/>
              </a:spcAft>
              <a:buClr>
                <a:schemeClr val="dk1"/>
              </a:buClr>
              <a:buSzPct val="55000"/>
              <a:buFont typeface="Arial"/>
              <a:buNone/>
            </a:pPr>
            <a:r>
              <a:t/>
            </a:r>
            <a:endParaRPr sz="2000">
              <a:solidFill>
                <a:schemeClr val="dk1"/>
              </a:solidFill>
            </a:endParaRPr>
          </a:p>
          <a:p>
            <a:pPr indent="0" lvl="0" marL="0" rtl="0" algn="l">
              <a:lnSpc>
                <a:spcPct val="100000"/>
              </a:lnSpc>
              <a:spcBef>
                <a:spcPts val="0"/>
              </a:spcBef>
              <a:spcAft>
                <a:spcPts val="0"/>
              </a:spcAft>
              <a:buNone/>
            </a:pPr>
            <a:r>
              <a:rPr lang="en-GB" sz="2000">
                <a:solidFill>
                  <a:schemeClr val="dk1"/>
                </a:solidFill>
              </a:rPr>
              <a:t>Record what you find. What shape is the most common in your home?</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rPr lang="en-GB" sz="1800" u="sng">
                <a:solidFill>
                  <a:schemeClr val="accent5"/>
                </a:solidFill>
                <a:hlinkClick r:id="rId3">
                  <a:extLst>
                    <a:ext uri="{A12FA001-AC4F-418D-AE19-62706E023703}">
                      <ahyp:hlinkClr val="tx"/>
                    </a:ext>
                  </a:extLst>
                </a:hlinkClick>
              </a:rPr>
              <a:t>https://www.youtube.com/watch?v=guNdJ5MtX1A</a:t>
            </a:r>
            <a:r>
              <a:rPr lang="en-GB" sz="1800">
                <a:solidFill>
                  <a:schemeClr val="dk1"/>
                </a:solidFill>
              </a:rPr>
              <a:t> </a:t>
            </a:r>
            <a:endParaRPr sz="2000">
              <a:solidFill>
                <a:schemeClr val="dk1"/>
              </a:solidFill>
            </a:endParaRPr>
          </a:p>
        </p:txBody>
      </p:sp>
      <p:sp>
        <p:nvSpPr>
          <p:cNvPr id="75" name="Google Shape;75;p1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Clr>
                <a:schemeClr val="dk1"/>
              </a:buClr>
              <a:buSzPts val="1100"/>
              <a:buFont typeface="Arial"/>
              <a:buNone/>
            </a:pPr>
            <a:r>
              <a:t/>
            </a:r>
            <a:endParaRPr sz="1100"/>
          </a:p>
        </p:txBody>
      </p:sp>
      <p:pic>
        <p:nvPicPr>
          <p:cNvPr id="76" name="Google Shape;76;p16"/>
          <p:cNvPicPr preferRelativeResize="0"/>
          <p:nvPr/>
        </p:nvPicPr>
        <p:blipFill>
          <a:blip r:embed="rId4">
            <a:alphaModFix/>
          </a:blip>
          <a:stretch>
            <a:fillRect/>
          </a:stretch>
        </p:blipFill>
        <p:spPr>
          <a:xfrm rot="1081133">
            <a:off x="5683850" y="413876"/>
            <a:ext cx="3111550" cy="2747322"/>
          </a:xfrm>
          <a:prstGeom prst="rect">
            <a:avLst/>
          </a:prstGeom>
          <a:noFill/>
          <a:ln>
            <a:noFill/>
          </a:ln>
        </p:spPr>
      </p:pic>
      <p:pic>
        <p:nvPicPr>
          <p:cNvPr id="77" name="Google Shape;77;p16"/>
          <p:cNvPicPr preferRelativeResize="0"/>
          <p:nvPr/>
        </p:nvPicPr>
        <p:blipFill>
          <a:blip r:embed="rId5">
            <a:alphaModFix/>
          </a:blip>
          <a:stretch>
            <a:fillRect/>
          </a:stretch>
        </p:blipFill>
        <p:spPr>
          <a:xfrm>
            <a:off x="4311600" y="2571753"/>
            <a:ext cx="1816150" cy="2407925"/>
          </a:xfrm>
          <a:prstGeom prst="rect">
            <a:avLst/>
          </a:prstGeom>
          <a:noFill/>
          <a:ln>
            <a:noFill/>
          </a:ln>
        </p:spPr>
      </p:pic>
      <p:pic>
        <p:nvPicPr>
          <p:cNvPr id="78" name="Google Shape;78;p16"/>
          <p:cNvPicPr preferRelativeResize="0"/>
          <p:nvPr/>
        </p:nvPicPr>
        <p:blipFill>
          <a:blip r:embed="rId6">
            <a:alphaModFix/>
          </a:blip>
          <a:stretch>
            <a:fillRect/>
          </a:stretch>
        </p:blipFill>
        <p:spPr>
          <a:xfrm rot="5400000">
            <a:off x="5913662" y="3635849"/>
            <a:ext cx="2651924" cy="1974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Science Home Learning</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en-GB"/>
              <a:t>Continuing with our Science topic of Animals including Humans we would like you to make an animal classification card.</a:t>
            </a:r>
            <a:endParaRPr/>
          </a:p>
          <a:p>
            <a:pPr indent="0" lvl="0" marL="0" rtl="0" algn="l">
              <a:spcBef>
                <a:spcPts val="1200"/>
              </a:spcBef>
              <a:spcAft>
                <a:spcPts val="0"/>
              </a:spcAft>
              <a:buNone/>
            </a:pPr>
            <a:r>
              <a:rPr lang="en-GB"/>
              <a:t>This week in school we will be focussing  on different types of animals and we would like you to to  choose any animal.</a:t>
            </a:r>
            <a:endParaRPr/>
          </a:p>
          <a:p>
            <a:pPr indent="0" lvl="0" marL="0" rtl="0" algn="l">
              <a:spcBef>
                <a:spcPts val="1200"/>
              </a:spcBef>
              <a:spcAft>
                <a:spcPts val="0"/>
              </a:spcAft>
              <a:buNone/>
            </a:pPr>
            <a:r>
              <a:rPr lang="en-GB"/>
              <a:t>Think about…</a:t>
            </a:r>
            <a:endParaRPr/>
          </a:p>
          <a:p>
            <a:pPr indent="0" lvl="0" marL="0" rtl="0" algn="l">
              <a:spcBef>
                <a:spcPts val="1200"/>
              </a:spcBef>
              <a:spcAft>
                <a:spcPts val="0"/>
              </a:spcAft>
              <a:buNone/>
            </a:pPr>
            <a:r>
              <a:rPr lang="en-GB"/>
              <a:t>● what the animal looks like and draw a picture,</a:t>
            </a:r>
            <a:endParaRPr/>
          </a:p>
          <a:p>
            <a:pPr indent="0" lvl="0" marL="0" rtl="0" algn="l">
              <a:spcBef>
                <a:spcPts val="1200"/>
              </a:spcBef>
              <a:spcAft>
                <a:spcPts val="0"/>
              </a:spcAft>
              <a:buNone/>
            </a:pPr>
            <a:r>
              <a:rPr lang="en-GB"/>
              <a:t>● the classification it would come in, mammal,</a:t>
            </a:r>
            <a:endParaRPr/>
          </a:p>
          <a:p>
            <a:pPr indent="0" lvl="0" marL="0" rtl="0" algn="l">
              <a:spcBef>
                <a:spcPts val="1200"/>
              </a:spcBef>
              <a:spcAft>
                <a:spcPts val="0"/>
              </a:spcAft>
              <a:buNone/>
            </a:pPr>
            <a:r>
              <a:rPr lang="en-GB"/>
              <a:t>bird, fish, reptile, or amphibian.</a:t>
            </a:r>
            <a:endParaRPr/>
          </a:p>
          <a:p>
            <a:pPr indent="0" lvl="0" marL="0" rtl="0" algn="l">
              <a:spcBef>
                <a:spcPts val="1200"/>
              </a:spcBef>
              <a:spcAft>
                <a:spcPts val="0"/>
              </a:spcAft>
              <a:buNone/>
            </a:pPr>
            <a:r>
              <a:rPr lang="en-GB"/>
              <a:t>● the diet, is it a herbivore, omnivore or a</a:t>
            </a:r>
            <a:endParaRPr/>
          </a:p>
          <a:p>
            <a:pPr indent="0" lvl="0" marL="0" rtl="0" algn="l">
              <a:spcBef>
                <a:spcPts val="1200"/>
              </a:spcBef>
              <a:spcAft>
                <a:spcPts val="0"/>
              </a:spcAft>
              <a:buNone/>
            </a:pPr>
            <a:r>
              <a:rPr lang="en-GB"/>
              <a:t>carnivore?</a:t>
            </a:r>
            <a:endParaRPr/>
          </a:p>
          <a:p>
            <a:pPr indent="0" lvl="0" marL="0" rtl="0" algn="l">
              <a:spcBef>
                <a:spcPts val="1200"/>
              </a:spcBef>
              <a:spcAft>
                <a:spcPts val="0"/>
              </a:spcAft>
              <a:buNone/>
            </a:pPr>
            <a:r>
              <a:rPr lang="en-GB"/>
              <a:t>● how you would describe it, use lots of different</a:t>
            </a:r>
            <a:endParaRPr/>
          </a:p>
          <a:p>
            <a:pPr indent="0" lvl="0" marL="0" rtl="0" algn="l">
              <a:spcBef>
                <a:spcPts val="1200"/>
              </a:spcBef>
              <a:spcAft>
                <a:spcPts val="1200"/>
              </a:spcAft>
              <a:buNone/>
            </a:pPr>
            <a:r>
              <a:rPr lang="en-GB"/>
              <a:t>adjectives.</a:t>
            </a:r>
            <a:endParaRPr/>
          </a:p>
        </p:txBody>
      </p:sp>
      <p:sp>
        <p:nvSpPr>
          <p:cNvPr id="85" name="Google Shape;85;p17"/>
          <p:cNvSpPr txBox="1"/>
          <p:nvPr/>
        </p:nvSpPr>
        <p:spPr>
          <a:xfrm>
            <a:off x="3677425" y="299887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3"/>
              </a:rPr>
              <a:t>https://www.bbc.co.uk/bitesize/topics/z6882hv</a:t>
            </a:r>
            <a:r>
              <a:rPr lang="en-GB"/>
              <a:t> </a:t>
            </a:r>
            <a:endParaRPr/>
          </a:p>
        </p:txBody>
      </p:sp>
      <p:pic>
        <p:nvPicPr>
          <p:cNvPr id="86" name="Google Shape;86;p17"/>
          <p:cNvPicPr preferRelativeResize="0"/>
          <p:nvPr/>
        </p:nvPicPr>
        <p:blipFill>
          <a:blip r:embed="rId4">
            <a:alphaModFix/>
          </a:blip>
          <a:stretch>
            <a:fillRect/>
          </a:stretch>
        </p:blipFill>
        <p:spPr>
          <a:xfrm>
            <a:off x="6677426" y="1843150"/>
            <a:ext cx="2154875" cy="3116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History Home Learning</a:t>
            </a:r>
            <a:endParaRPr/>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Who is Florence Nightingale and why is she important?</a:t>
            </a:r>
            <a:endParaRPr/>
          </a:p>
          <a:p>
            <a:pPr indent="0" lvl="0" marL="0" rtl="0" algn="l">
              <a:spcBef>
                <a:spcPts val="1200"/>
              </a:spcBef>
              <a:spcAft>
                <a:spcPts val="0"/>
              </a:spcAft>
              <a:buNone/>
            </a:pPr>
            <a:r>
              <a:rPr lang="en-GB" u="sng">
                <a:solidFill>
                  <a:schemeClr val="hlink"/>
                </a:solidFill>
                <a:hlinkClick r:id="rId3"/>
              </a:rPr>
              <a:t>https://www.bbc.co.uk/bitesize/articles/znsct39</a:t>
            </a:r>
            <a:r>
              <a:rPr lang="en-GB"/>
              <a:t> </a:t>
            </a:r>
            <a:endParaRPr/>
          </a:p>
          <a:p>
            <a:pPr indent="0" lvl="0" marL="0" rtl="0" algn="l">
              <a:spcBef>
                <a:spcPts val="1200"/>
              </a:spcBef>
              <a:spcAft>
                <a:spcPts val="0"/>
              </a:spcAft>
              <a:buNone/>
            </a:pPr>
            <a:r>
              <a:rPr lang="en-GB"/>
              <a:t>What did Florence Nightingale do to make the conditions better for the soldiers?</a:t>
            </a:r>
            <a:endParaRPr/>
          </a:p>
          <a:p>
            <a:pPr indent="0" lvl="0" marL="0" rtl="0" algn="l">
              <a:spcBef>
                <a:spcPts val="1200"/>
              </a:spcBef>
              <a:spcAft>
                <a:spcPts val="1200"/>
              </a:spcAft>
              <a:buNone/>
            </a:pPr>
            <a:r>
              <a:rPr lang="en-GB"/>
              <a:t>Draw a picture of her and make a list of the improvements that she made.</a:t>
            </a:r>
            <a:endParaRPr/>
          </a:p>
        </p:txBody>
      </p:sp>
      <p:pic>
        <p:nvPicPr>
          <p:cNvPr id="93" name="Google Shape;93;p18">
            <a:hlinkClick r:id="rId4"/>
          </p:cNvPr>
          <p:cNvPicPr preferRelativeResize="0"/>
          <p:nvPr/>
        </p:nvPicPr>
        <p:blipFill rotWithShape="1">
          <a:blip r:embed="rId5">
            <a:alphaModFix/>
          </a:blip>
          <a:srcRect b="0" l="0" r="0" t="0"/>
          <a:stretch/>
        </p:blipFill>
        <p:spPr>
          <a:xfrm>
            <a:off x="7667796" y="2849775"/>
            <a:ext cx="1164496" cy="1960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