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irueft0Q+lRwC+8xB4Oy6zikQm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5183188" y="987425"/>
            <a:ext cx="6172200" cy="4873625"/>
          </a:xfrm>
          <a:prstGeom prst="rect">
            <a:avLst/>
          </a:prstGeom>
          <a:noFill/>
          <a:ln>
            <a:noFill/>
          </a:ln>
        </p:spPr>
      </p:sp>
      <p:sp>
        <p:nvSpPr>
          <p:cNvPr id="64" name="Google Shape;6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latin typeface="Arial"/>
              <a:ea typeface="Arial"/>
              <a:cs typeface="Arial"/>
              <a:sym typeface="Arial"/>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latin typeface="Arial"/>
              <a:ea typeface="Arial"/>
              <a:cs typeface="Arial"/>
              <a:sym typeface="Arial"/>
            </a:endParaRPr>
          </a:p>
        </p:txBody>
      </p:sp>
      <p:pic>
        <p:nvPicPr>
          <p:cNvPr id="86" name="Google Shape;86;p1"/>
          <p:cNvPicPr preferRelativeResize="0"/>
          <p:nvPr/>
        </p:nvPicPr>
        <p:blipFill rotWithShape="1">
          <a:blip r:embed="rId3">
            <a:alphaModFix/>
          </a:blip>
          <a:srcRect b="0" l="0" r="0" t="0"/>
          <a:stretch/>
        </p:blipFill>
        <p:spPr>
          <a:xfrm>
            <a:off x="-529" y="-36877"/>
            <a:ext cx="12193057" cy="6931753"/>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103535" y="5309482"/>
            <a:ext cx="2231329" cy="1548518"/>
          </a:xfrm>
          <a:prstGeom prst="rect">
            <a:avLst/>
          </a:prstGeom>
          <a:noFill/>
          <a:ln>
            <a:noFill/>
          </a:ln>
        </p:spPr>
      </p:pic>
      <p:sp>
        <p:nvSpPr>
          <p:cNvPr id="88" name="Google Shape;88;p1"/>
          <p:cNvSpPr txBox="1"/>
          <p:nvPr/>
        </p:nvSpPr>
        <p:spPr>
          <a:xfrm>
            <a:off x="1657350" y="525816"/>
            <a:ext cx="9097614" cy="16859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4000"/>
              <a:buFont typeface="Arial"/>
              <a:buNone/>
            </a:pPr>
            <a:r>
              <a:rPr b="1" i="0" lang="en-GB" sz="4000" u="none" cap="none" strike="noStrike">
                <a:solidFill>
                  <a:srgbClr val="0070C0"/>
                </a:solidFill>
                <a:latin typeface="Arial"/>
                <a:ea typeface="Arial"/>
                <a:cs typeface="Arial"/>
                <a:sym typeface="Arial"/>
              </a:rPr>
              <a:t>Year 4 Residential to Nell Bank</a:t>
            </a:r>
            <a:endParaRPr/>
          </a:p>
          <a:p>
            <a:pPr indent="0" lvl="0" marL="0" marR="0" rtl="0" algn="ctr">
              <a:lnSpc>
                <a:spcPct val="100000"/>
              </a:lnSpc>
              <a:spcBef>
                <a:spcPts val="0"/>
              </a:spcBef>
              <a:spcAft>
                <a:spcPts val="0"/>
              </a:spcAft>
              <a:buClr>
                <a:srgbClr val="0070C0"/>
              </a:buClr>
              <a:buSzPts val="4000"/>
              <a:buFont typeface="Arial"/>
              <a:buNone/>
            </a:pPr>
            <a:br>
              <a:rPr b="1" i="0" lang="en-GB" sz="4000" u="none" cap="none" strike="noStrike">
                <a:solidFill>
                  <a:srgbClr val="0070C0"/>
                </a:solidFill>
                <a:latin typeface="Arial"/>
                <a:ea typeface="Arial"/>
                <a:cs typeface="Arial"/>
                <a:sym typeface="Arial"/>
              </a:rPr>
            </a:br>
            <a:r>
              <a:rPr b="1" i="0" lang="en-GB" sz="2800" u="none" cap="none" strike="noStrike">
                <a:solidFill>
                  <a:srgbClr val="00B0F0"/>
                </a:solidFill>
                <a:latin typeface="Arial"/>
                <a:ea typeface="Arial"/>
                <a:cs typeface="Arial"/>
                <a:sym typeface="Arial"/>
              </a:rPr>
              <a:t>Wednesday 11</a:t>
            </a:r>
            <a:r>
              <a:rPr b="1" baseline="30000" i="0" lang="en-GB" sz="2800" u="none" cap="none" strike="noStrike">
                <a:solidFill>
                  <a:srgbClr val="00B0F0"/>
                </a:solidFill>
                <a:latin typeface="Arial"/>
                <a:ea typeface="Arial"/>
                <a:cs typeface="Arial"/>
                <a:sym typeface="Arial"/>
              </a:rPr>
              <a:t>th</a:t>
            </a:r>
            <a:r>
              <a:rPr b="1" i="0" lang="en-GB" sz="2800" u="none" cap="none" strike="noStrike">
                <a:solidFill>
                  <a:srgbClr val="00B0F0"/>
                </a:solidFill>
                <a:latin typeface="Arial"/>
                <a:ea typeface="Arial"/>
                <a:cs typeface="Arial"/>
                <a:sym typeface="Arial"/>
              </a:rPr>
              <a:t> October until Friday 13</a:t>
            </a:r>
            <a:r>
              <a:rPr b="1" baseline="30000" i="0" lang="en-GB" sz="2800" u="none" cap="none" strike="noStrike">
                <a:solidFill>
                  <a:srgbClr val="00B0F0"/>
                </a:solidFill>
                <a:latin typeface="Arial"/>
                <a:ea typeface="Arial"/>
                <a:cs typeface="Arial"/>
                <a:sym typeface="Arial"/>
              </a:rPr>
              <a:t>th</a:t>
            </a:r>
            <a:r>
              <a:rPr b="1" i="0" lang="en-GB" sz="2800" u="none" cap="none" strike="noStrike">
                <a:solidFill>
                  <a:srgbClr val="00B0F0"/>
                </a:solidFill>
                <a:latin typeface="Arial"/>
                <a:ea typeface="Arial"/>
                <a:cs typeface="Arial"/>
                <a:sym typeface="Arial"/>
              </a:rPr>
              <a:t> October</a:t>
            </a:r>
            <a:br>
              <a:rPr b="0" i="0" lang="en-GB" sz="5400" u="none" cap="none" strike="noStrike">
                <a:solidFill>
                  <a:srgbClr val="00B0F0"/>
                </a:solidFill>
                <a:latin typeface="Arial"/>
                <a:ea typeface="Arial"/>
                <a:cs typeface="Arial"/>
                <a:sym typeface="Arial"/>
              </a:rPr>
            </a:br>
            <a:r>
              <a:rPr b="0" i="0" lang="en-GB" sz="2800" u="none" cap="none" strike="noStrike">
                <a:solidFill>
                  <a:srgbClr val="00B0F0"/>
                </a:solidFill>
                <a:latin typeface="Arial"/>
                <a:ea typeface="Arial"/>
                <a:cs typeface="Arial"/>
                <a:sym typeface="Arial"/>
              </a:rPr>
              <a:t>Department of Education and Life Skills</a:t>
            </a:r>
            <a:br>
              <a:rPr b="0" i="0" lang="en-GB" sz="2800" u="none" cap="none" strike="noStrike">
                <a:solidFill>
                  <a:srgbClr val="00B0F0"/>
                </a:solidFill>
                <a:latin typeface="Arial"/>
                <a:ea typeface="Arial"/>
                <a:cs typeface="Arial"/>
                <a:sym typeface="Arial"/>
              </a:rPr>
            </a:br>
            <a:r>
              <a:rPr b="0" i="0" lang="en-GB" sz="2800" u="none" cap="none" strike="noStrike">
                <a:solidFill>
                  <a:srgbClr val="00B0F0"/>
                </a:solidFill>
                <a:latin typeface="Arial"/>
                <a:ea typeface="Arial"/>
                <a:cs typeface="Arial"/>
                <a:sym typeface="Arial"/>
              </a:rPr>
              <a:t>Early Years and Childcare Service</a:t>
            </a:r>
            <a:endParaRPr b="0" i="0" sz="2800" u="none" cap="none" strike="noStrike">
              <a:solidFill>
                <a:srgbClr val="00B0F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730134" y="14460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6000"/>
              <a:buFont typeface="Arial"/>
              <a:buNone/>
            </a:pPr>
            <a:r>
              <a:rPr lang="en-GB" sz="6000">
                <a:solidFill>
                  <a:srgbClr val="0070C0"/>
                </a:solidFill>
                <a:latin typeface="Arial"/>
                <a:ea typeface="Arial"/>
                <a:cs typeface="Arial"/>
                <a:sym typeface="Arial"/>
              </a:rPr>
              <a:t>Location</a:t>
            </a:r>
            <a:r>
              <a:rPr lang="en-GB">
                <a:latin typeface="Arial"/>
                <a:ea typeface="Arial"/>
                <a:cs typeface="Arial"/>
                <a:sym typeface="Arial"/>
              </a:rPr>
              <a:t> </a:t>
            </a:r>
            <a:endParaRPr/>
          </a:p>
        </p:txBody>
      </p:sp>
      <p:pic>
        <p:nvPicPr>
          <p:cNvPr id="94" name="Google Shape;94;p2"/>
          <p:cNvPicPr preferRelativeResize="0"/>
          <p:nvPr/>
        </p:nvPicPr>
        <p:blipFill rotWithShape="1">
          <a:blip r:embed="rId3">
            <a:alphaModFix/>
          </a:blip>
          <a:srcRect b="0" l="0" r="0" t="0"/>
          <a:stretch/>
        </p:blipFill>
        <p:spPr>
          <a:xfrm>
            <a:off x="6916079" y="1518588"/>
            <a:ext cx="4932091" cy="4932091"/>
          </a:xfrm>
          <a:prstGeom prst="rect">
            <a:avLst/>
          </a:prstGeom>
          <a:noFill/>
          <a:ln>
            <a:noFill/>
          </a:ln>
        </p:spPr>
      </p:pic>
      <p:pic>
        <p:nvPicPr>
          <p:cNvPr id="95" name="Google Shape;95;p2"/>
          <p:cNvPicPr preferRelativeResize="0"/>
          <p:nvPr/>
        </p:nvPicPr>
        <p:blipFill rotWithShape="1">
          <a:blip r:embed="rId4">
            <a:alphaModFix/>
          </a:blip>
          <a:srcRect b="58522" l="0" r="0" t="0"/>
          <a:stretch/>
        </p:blipFill>
        <p:spPr>
          <a:xfrm>
            <a:off x="479788" y="1518588"/>
            <a:ext cx="6279424" cy="1947114"/>
          </a:xfrm>
          <a:prstGeom prst="rect">
            <a:avLst/>
          </a:prstGeom>
          <a:noFill/>
          <a:ln>
            <a:noFill/>
          </a:ln>
        </p:spPr>
      </p:pic>
      <p:sp>
        <p:nvSpPr>
          <p:cNvPr id="96" name="Google Shape;96;p2"/>
          <p:cNvSpPr/>
          <p:nvPr/>
        </p:nvSpPr>
        <p:spPr>
          <a:xfrm>
            <a:off x="2857500" y="2755062"/>
            <a:ext cx="409575" cy="352425"/>
          </a:xfrm>
          <a:prstGeom prst="ellipse">
            <a:avLst/>
          </a:prstGeom>
          <a:noFill/>
          <a:ln cap="flat" cmpd="sng" w="2857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2"/>
          <p:cNvSpPr txBox="1"/>
          <p:nvPr/>
        </p:nvSpPr>
        <p:spPr>
          <a:xfrm>
            <a:off x="285750" y="3823917"/>
            <a:ext cx="6473462"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400" u="none" cap="none" strike="noStrike">
                <a:solidFill>
                  <a:schemeClr val="dk1"/>
                </a:solidFill>
                <a:latin typeface="Arial"/>
                <a:ea typeface="Arial"/>
                <a:cs typeface="Arial"/>
                <a:sym typeface="Arial"/>
              </a:rPr>
              <a:t>Nell Bank is located on a south facing slope overlooking Ilkley moor.</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GB" sz="2400">
                <a:solidFill>
                  <a:schemeClr val="dk1"/>
                </a:solidFill>
                <a:latin typeface="Arial"/>
                <a:ea typeface="Arial"/>
                <a:cs typeface="Arial"/>
                <a:sym typeface="Arial"/>
              </a:rPr>
              <a:t>The centre is sheltered by 100 acres of bluebell woodland.</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GB" sz="2400">
                <a:solidFill>
                  <a:schemeClr val="dk1"/>
                </a:solidFill>
                <a:latin typeface="Arial"/>
                <a:ea typeface="Arial"/>
                <a:cs typeface="Arial"/>
                <a:sym typeface="Arial"/>
              </a:rPr>
              <a:t>This is a 30 minute drive away from school.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780011" y="193699"/>
            <a:ext cx="10515600" cy="6864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70C0"/>
              </a:buClr>
              <a:buSzPct val="100000"/>
              <a:buFont typeface="Arial"/>
              <a:buNone/>
            </a:pPr>
            <a:r>
              <a:rPr lang="en-GB" sz="6000">
                <a:solidFill>
                  <a:srgbClr val="0070C0"/>
                </a:solidFill>
                <a:latin typeface="Arial"/>
                <a:ea typeface="Arial"/>
                <a:cs typeface="Arial"/>
                <a:sym typeface="Arial"/>
              </a:rPr>
              <a:t>Accommodation </a:t>
            </a:r>
            <a:endParaRPr/>
          </a:p>
        </p:txBody>
      </p:sp>
      <p:pic>
        <p:nvPicPr>
          <p:cNvPr id="103" name="Google Shape;103;p3"/>
          <p:cNvPicPr preferRelativeResize="0"/>
          <p:nvPr/>
        </p:nvPicPr>
        <p:blipFill rotWithShape="1">
          <a:blip r:embed="rId3">
            <a:alphaModFix/>
          </a:blip>
          <a:srcRect b="0" l="0" r="0" t="0"/>
          <a:stretch/>
        </p:blipFill>
        <p:spPr>
          <a:xfrm>
            <a:off x="630306" y="815304"/>
            <a:ext cx="6422449" cy="3152242"/>
          </a:xfrm>
          <a:prstGeom prst="rect">
            <a:avLst/>
          </a:prstGeom>
          <a:noFill/>
          <a:ln>
            <a:noFill/>
          </a:ln>
        </p:spPr>
      </p:pic>
      <p:pic>
        <p:nvPicPr>
          <p:cNvPr id="104" name="Google Shape;104;p3"/>
          <p:cNvPicPr preferRelativeResize="0"/>
          <p:nvPr/>
        </p:nvPicPr>
        <p:blipFill rotWithShape="1">
          <a:blip r:embed="rId4">
            <a:alphaModFix/>
          </a:blip>
          <a:srcRect b="0" l="0" r="0" t="0"/>
          <a:stretch/>
        </p:blipFill>
        <p:spPr>
          <a:xfrm>
            <a:off x="8018463" y="1002319"/>
            <a:ext cx="2862193" cy="3152243"/>
          </a:xfrm>
          <a:prstGeom prst="rect">
            <a:avLst/>
          </a:prstGeom>
          <a:noFill/>
          <a:ln>
            <a:noFill/>
          </a:ln>
        </p:spPr>
      </p:pic>
      <p:sp>
        <p:nvSpPr>
          <p:cNvPr id="105" name="Google Shape;105;p3"/>
          <p:cNvSpPr txBox="1"/>
          <p:nvPr/>
        </p:nvSpPr>
        <p:spPr>
          <a:xfrm>
            <a:off x="440096" y="4010298"/>
            <a:ext cx="7057984"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dorms accommodate 64 children and 8 adults.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Each dorm has 8 bunk beds and sleeps 16 children. There is a partitioned wall between the 4 bunk beds.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Boys and girls are separated and each have their own washing areas which include showers, toilets and a sink area.</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The outside doors are fitted with door alarms and the windows have a limit on how wide they open.</a:t>
            </a:r>
            <a:endParaRPr/>
          </a:p>
        </p:txBody>
      </p:sp>
      <p:sp>
        <p:nvSpPr>
          <p:cNvPr id="106" name="Google Shape;106;p3"/>
          <p:cNvSpPr txBox="1"/>
          <p:nvPr/>
        </p:nvSpPr>
        <p:spPr>
          <a:xfrm>
            <a:off x="8160507" y="4711338"/>
            <a:ext cx="3404738"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Before visiting, children will be able to choose who they want to share a room with and this is taken into account when organising the sleeping arrangements.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2495550" y="99218"/>
            <a:ext cx="7610475" cy="71040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70C0"/>
              </a:buClr>
              <a:buSzPct val="100000"/>
              <a:buFont typeface="Arial"/>
              <a:buNone/>
            </a:pPr>
            <a:r>
              <a:rPr lang="en-GB" sz="6000">
                <a:solidFill>
                  <a:srgbClr val="0070C0"/>
                </a:solidFill>
                <a:latin typeface="Arial"/>
                <a:ea typeface="Arial"/>
                <a:cs typeface="Arial"/>
                <a:sym typeface="Arial"/>
              </a:rPr>
              <a:t>Food</a:t>
            </a:r>
            <a:r>
              <a:rPr lang="en-GB">
                <a:latin typeface="Arial"/>
                <a:ea typeface="Arial"/>
                <a:cs typeface="Arial"/>
                <a:sym typeface="Arial"/>
              </a:rPr>
              <a:t> </a:t>
            </a:r>
            <a:endParaRPr/>
          </a:p>
        </p:txBody>
      </p:sp>
      <p:pic>
        <p:nvPicPr>
          <p:cNvPr id="112" name="Google Shape;112;p4"/>
          <p:cNvPicPr preferRelativeResize="0"/>
          <p:nvPr/>
        </p:nvPicPr>
        <p:blipFill rotWithShape="1">
          <a:blip r:embed="rId3">
            <a:alphaModFix/>
          </a:blip>
          <a:srcRect b="0" l="0" r="0" t="0"/>
          <a:stretch/>
        </p:blipFill>
        <p:spPr>
          <a:xfrm>
            <a:off x="123706" y="99218"/>
            <a:ext cx="2219444" cy="808864"/>
          </a:xfrm>
          <a:prstGeom prst="rect">
            <a:avLst/>
          </a:prstGeom>
          <a:noFill/>
          <a:ln>
            <a:noFill/>
          </a:ln>
        </p:spPr>
      </p:pic>
      <p:sp>
        <p:nvSpPr>
          <p:cNvPr id="113" name="Google Shape;113;p4"/>
          <p:cNvSpPr txBox="1"/>
          <p:nvPr/>
        </p:nvSpPr>
        <p:spPr>
          <a:xfrm>
            <a:off x="218956" y="948690"/>
            <a:ext cx="4886400" cy="591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70C0"/>
                </a:solidFill>
              </a:rPr>
              <a:t>Day one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Lunch</a:t>
            </a:r>
            <a:r>
              <a:rPr lang="en-GB" sz="18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Bring your own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Evening meal </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Butchers sausages – served with mashed potato, sweetcorn and peas.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Sheesh kebab (Halal) – served with mashed potato, sweetcorn and peas.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Oven baked jacket potato – served with a choice of tuna mayonnaise, Heinz baked beans and cheese with mixed side salad.</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Pudding </a:t>
            </a:r>
            <a:r>
              <a:rPr lang="en-GB" sz="1800">
                <a:solidFill>
                  <a:schemeClr val="dk1"/>
                </a:solidFill>
                <a:latin typeface="Arial"/>
                <a:ea typeface="Arial"/>
                <a:cs typeface="Arial"/>
                <a:sym typeface="Arial"/>
              </a:rPr>
              <a:t>– Homemade chocolate fudge cake with vanilla ice cream. </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14" name="Google Shape;114;p4"/>
          <p:cNvSpPr txBox="1"/>
          <p:nvPr/>
        </p:nvSpPr>
        <p:spPr>
          <a:xfrm>
            <a:off x="5924550" y="809626"/>
            <a:ext cx="5648400" cy="5587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700">
                <a:solidFill>
                  <a:srgbClr val="0070C0"/>
                </a:solidFill>
              </a:rPr>
              <a:t>Day 2</a:t>
            </a:r>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Lunch</a:t>
            </a:r>
            <a:r>
              <a:rPr lang="en-GB" sz="17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lang="en-GB" sz="1700">
                <a:solidFill>
                  <a:schemeClr val="dk1"/>
                </a:solidFill>
                <a:latin typeface="Arial"/>
                <a:ea typeface="Arial"/>
                <a:cs typeface="Arial"/>
                <a:sym typeface="Arial"/>
              </a:rPr>
              <a:t>Ham, cheese, tuna or egg sandwich </a:t>
            </a:r>
            <a:endParaRPr/>
          </a:p>
          <a:p>
            <a:pPr indent="0" lvl="0" marL="0" marR="0" rtl="0" algn="l">
              <a:spcBef>
                <a:spcPts val="0"/>
              </a:spcBef>
              <a:spcAft>
                <a:spcPts val="0"/>
              </a:spcAft>
              <a:buNone/>
            </a:pPr>
            <a:r>
              <a:rPr lang="en-GB" sz="1700">
                <a:solidFill>
                  <a:schemeClr val="dk1"/>
                </a:solidFill>
                <a:latin typeface="Arial"/>
                <a:ea typeface="Arial"/>
                <a:cs typeface="Arial"/>
                <a:sym typeface="Arial"/>
              </a:rPr>
              <a:t>Walkers crisps, drink (water, apple or orange juice)</a:t>
            </a:r>
            <a:endParaRPr/>
          </a:p>
          <a:p>
            <a:pPr indent="0" lvl="0" marL="0" marR="0" rtl="0" algn="l">
              <a:spcBef>
                <a:spcPts val="0"/>
              </a:spcBef>
              <a:spcAft>
                <a:spcPts val="0"/>
              </a:spcAft>
              <a:buNone/>
            </a:pPr>
            <a:r>
              <a:rPr lang="en-GB" sz="1700">
                <a:solidFill>
                  <a:schemeClr val="dk1"/>
                </a:solidFill>
                <a:latin typeface="Arial"/>
                <a:ea typeface="Arial"/>
                <a:cs typeface="Arial"/>
                <a:sym typeface="Arial"/>
              </a:rPr>
              <a:t>Homemade biscuit or flapjack</a:t>
            </a:r>
            <a:endParaRPr/>
          </a:p>
          <a:p>
            <a:pPr indent="0" lvl="0" marL="0" marR="0" rtl="0" algn="l">
              <a:spcBef>
                <a:spcPts val="0"/>
              </a:spcBef>
              <a:spcAft>
                <a:spcPts val="0"/>
              </a:spcAft>
              <a:buNone/>
            </a:pPr>
            <a:r>
              <a:rPr lang="en-GB" sz="1700">
                <a:solidFill>
                  <a:schemeClr val="dk1"/>
                </a:solidFill>
                <a:latin typeface="Arial"/>
                <a:ea typeface="Arial"/>
                <a:cs typeface="Arial"/>
                <a:sym typeface="Arial"/>
              </a:rPr>
              <a:t>Apple</a:t>
            </a:r>
            <a:endParaRPr/>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Evening meal </a:t>
            </a:r>
            <a:endParaRPr/>
          </a:p>
          <a:p>
            <a:pPr indent="0" lvl="0" marL="0" marR="0" rtl="0" algn="l">
              <a:spcBef>
                <a:spcPts val="0"/>
              </a:spcBef>
              <a:spcAft>
                <a:spcPts val="0"/>
              </a:spcAft>
              <a:buNone/>
            </a:pPr>
            <a:r>
              <a:t/>
            </a:r>
            <a:endParaRPr b="1" sz="1700">
              <a:solidFill>
                <a:schemeClr val="dk1"/>
              </a:solidFill>
              <a:latin typeface="Arial"/>
              <a:ea typeface="Arial"/>
              <a:cs typeface="Arial"/>
              <a:sym typeface="Arial"/>
            </a:endParaRPr>
          </a:p>
          <a:p>
            <a:pPr indent="0" lvl="0" marL="0" marR="0" rtl="0" algn="l">
              <a:spcBef>
                <a:spcPts val="0"/>
              </a:spcBef>
              <a:spcAft>
                <a:spcPts val="0"/>
              </a:spcAft>
              <a:buNone/>
            </a:pPr>
            <a:r>
              <a:rPr lang="en-GB" sz="1700">
                <a:solidFill>
                  <a:schemeClr val="dk1"/>
                </a:solidFill>
                <a:latin typeface="Arial"/>
                <a:ea typeface="Arial"/>
                <a:cs typeface="Arial"/>
                <a:sym typeface="Arial"/>
              </a:rPr>
              <a:t>Pasta bolognaise served with crusty bread.</a:t>
            </a:r>
            <a:endParaRPr/>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lang="en-GB" sz="1700">
                <a:solidFill>
                  <a:schemeClr val="dk1"/>
                </a:solidFill>
                <a:latin typeface="Arial"/>
                <a:ea typeface="Arial"/>
                <a:cs typeface="Arial"/>
                <a:sym typeface="Arial"/>
              </a:rPr>
              <a:t>Cheese and tomato pasta bake served with crusty bread.</a:t>
            </a:r>
            <a:endParaRPr/>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lang="en-GB" sz="1700">
                <a:solidFill>
                  <a:schemeClr val="dk1"/>
                </a:solidFill>
                <a:latin typeface="Arial"/>
                <a:ea typeface="Arial"/>
                <a:cs typeface="Arial"/>
                <a:sym typeface="Arial"/>
              </a:rPr>
              <a:t>Chicken curry (Halal) with chapattis </a:t>
            </a:r>
            <a:endParaRPr/>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Pudding </a:t>
            </a:r>
            <a:r>
              <a:rPr lang="en-GB" sz="1700">
                <a:solidFill>
                  <a:schemeClr val="dk1"/>
                </a:solidFill>
                <a:latin typeface="Arial"/>
                <a:ea typeface="Arial"/>
                <a:cs typeface="Arial"/>
                <a:sym typeface="Arial"/>
              </a:rPr>
              <a:t>– Homemade jam and custard sponge</a:t>
            </a:r>
            <a:endParaRPr/>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ctr">
              <a:spcBef>
                <a:spcPts val="0"/>
              </a:spcBef>
              <a:spcAft>
                <a:spcPts val="0"/>
              </a:spcAft>
              <a:buNone/>
            </a:pPr>
            <a:r>
              <a:rPr lang="en-GB" sz="1700">
                <a:solidFill>
                  <a:srgbClr val="0070C0"/>
                </a:solidFill>
              </a:rPr>
              <a:t>Day 3 </a:t>
            </a:r>
            <a:r>
              <a:rPr lang="en-GB" sz="1700">
                <a:solidFill>
                  <a:srgbClr val="0070C0"/>
                </a:solidFill>
                <a:latin typeface="Arial"/>
                <a:ea typeface="Arial"/>
                <a:cs typeface="Arial"/>
                <a:sym typeface="Arial"/>
              </a:rPr>
              <a:t> </a:t>
            </a:r>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Packed lunch – </a:t>
            </a:r>
            <a:r>
              <a:rPr lang="en-GB" sz="1700">
                <a:solidFill>
                  <a:schemeClr val="dk1"/>
                </a:solidFill>
                <a:latin typeface="Arial"/>
                <a:ea typeface="Arial"/>
                <a:cs typeface="Arial"/>
                <a:sym typeface="Arial"/>
              </a:rPr>
              <a:t>Provided by the school dinner service and will be charged through school meals.</a:t>
            </a:r>
            <a:endParaRPr b="1" sz="17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ph type="title"/>
          </p:nvPr>
        </p:nvSpPr>
        <p:spPr>
          <a:xfrm>
            <a:off x="1799410" y="122791"/>
            <a:ext cx="9108075" cy="120453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6000"/>
              <a:buFont typeface="Arial"/>
              <a:buNone/>
            </a:pPr>
            <a:r>
              <a:rPr lang="en-GB" sz="6000">
                <a:solidFill>
                  <a:srgbClr val="0070C0"/>
                </a:solidFill>
                <a:latin typeface="Arial"/>
                <a:ea typeface="Arial"/>
                <a:cs typeface="Arial"/>
                <a:sym typeface="Arial"/>
              </a:rPr>
              <a:t>Residential Activities </a:t>
            </a:r>
            <a:endParaRPr/>
          </a:p>
        </p:txBody>
      </p:sp>
      <p:pic>
        <p:nvPicPr>
          <p:cNvPr id="120" name="Google Shape;120;p5"/>
          <p:cNvPicPr preferRelativeResize="0"/>
          <p:nvPr/>
        </p:nvPicPr>
        <p:blipFill rotWithShape="1">
          <a:blip r:embed="rId3">
            <a:alphaModFix/>
          </a:blip>
          <a:srcRect b="0" l="0" r="0" t="0"/>
          <a:stretch/>
        </p:blipFill>
        <p:spPr>
          <a:xfrm>
            <a:off x="1799410" y="1327322"/>
            <a:ext cx="9034692" cy="51383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213793" y="644565"/>
            <a:ext cx="433041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3200"/>
              <a:buFont typeface="Arial"/>
              <a:buNone/>
            </a:pPr>
            <a:r>
              <a:rPr lang="en-GB" sz="3200">
                <a:solidFill>
                  <a:srgbClr val="0070C0"/>
                </a:solidFill>
                <a:latin typeface="Arial"/>
                <a:ea typeface="Arial"/>
                <a:cs typeface="Arial"/>
                <a:sym typeface="Arial"/>
              </a:rPr>
              <a:t>Mini beast hunt</a:t>
            </a:r>
            <a:br>
              <a:rPr lang="en-GB" sz="3200">
                <a:solidFill>
                  <a:srgbClr val="0070C0"/>
                </a:solidFill>
                <a:latin typeface="Arial"/>
                <a:ea typeface="Arial"/>
                <a:cs typeface="Arial"/>
                <a:sym typeface="Arial"/>
              </a:rPr>
            </a:br>
            <a:r>
              <a:rPr lang="en-GB" sz="3200">
                <a:solidFill>
                  <a:srgbClr val="0070C0"/>
                </a:solidFill>
                <a:latin typeface="Arial"/>
                <a:ea typeface="Arial"/>
                <a:cs typeface="Arial"/>
                <a:sym typeface="Arial"/>
              </a:rPr>
              <a:t>Science</a:t>
            </a:r>
            <a:endParaRPr/>
          </a:p>
        </p:txBody>
      </p:sp>
      <p:sp>
        <p:nvSpPr>
          <p:cNvPr id="126" name="Google Shape;126;p6"/>
          <p:cNvSpPr txBox="1"/>
          <p:nvPr/>
        </p:nvSpPr>
        <p:spPr>
          <a:xfrm>
            <a:off x="-497378" y="2585264"/>
            <a:ext cx="489758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70C0"/>
              </a:buClr>
              <a:buSzPts val="3200"/>
              <a:buFont typeface="Arial"/>
              <a:buNone/>
            </a:pPr>
            <a:r>
              <a:rPr lang="en-GB" sz="3200">
                <a:solidFill>
                  <a:srgbClr val="0070C0"/>
                </a:solidFill>
                <a:latin typeface="Arial"/>
                <a:ea typeface="Arial"/>
                <a:cs typeface="Arial"/>
                <a:sym typeface="Arial"/>
              </a:rPr>
              <a:t>Pond Dipping </a:t>
            </a:r>
            <a:br>
              <a:rPr lang="en-GB" sz="3200">
                <a:solidFill>
                  <a:srgbClr val="0070C0"/>
                </a:solidFill>
                <a:latin typeface="Arial"/>
                <a:ea typeface="Arial"/>
                <a:cs typeface="Arial"/>
                <a:sym typeface="Arial"/>
              </a:rPr>
            </a:br>
            <a:r>
              <a:rPr lang="en-GB" sz="3200">
                <a:solidFill>
                  <a:srgbClr val="0070C0"/>
                </a:solidFill>
                <a:latin typeface="Arial"/>
                <a:ea typeface="Arial"/>
                <a:cs typeface="Arial"/>
                <a:sym typeface="Arial"/>
              </a:rPr>
              <a:t>Science  </a:t>
            </a:r>
            <a:endParaRPr/>
          </a:p>
        </p:txBody>
      </p:sp>
      <p:sp>
        <p:nvSpPr>
          <p:cNvPr id="127" name="Google Shape;127;p6"/>
          <p:cNvSpPr/>
          <p:nvPr/>
        </p:nvSpPr>
        <p:spPr>
          <a:xfrm>
            <a:off x="8656596" y="768737"/>
            <a:ext cx="280717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rgbClr val="0070C0"/>
                </a:solidFill>
                <a:latin typeface="Arial"/>
                <a:ea typeface="Arial"/>
                <a:cs typeface="Arial"/>
                <a:sym typeface="Arial"/>
              </a:rPr>
              <a:t>Orienteering </a:t>
            </a:r>
            <a:endParaRPr/>
          </a:p>
          <a:p>
            <a:pPr indent="0" lvl="0" marL="0" marR="0" rtl="0" algn="l">
              <a:spcBef>
                <a:spcPts val="0"/>
              </a:spcBef>
              <a:spcAft>
                <a:spcPts val="0"/>
              </a:spcAft>
              <a:buNone/>
            </a:pPr>
            <a:r>
              <a:rPr lang="en-GB" sz="3200">
                <a:solidFill>
                  <a:srgbClr val="0070C0"/>
                </a:solidFill>
                <a:latin typeface="Arial"/>
                <a:ea typeface="Arial"/>
                <a:cs typeface="Arial"/>
                <a:sym typeface="Arial"/>
              </a:rPr>
              <a:t>Geography/PE</a:t>
            </a:r>
            <a:endParaRPr sz="3200">
              <a:solidFill>
                <a:schemeClr val="dk1"/>
              </a:solidFill>
              <a:latin typeface="Arial"/>
              <a:ea typeface="Arial"/>
              <a:cs typeface="Arial"/>
              <a:sym typeface="Arial"/>
            </a:endParaRPr>
          </a:p>
        </p:txBody>
      </p:sp>
      <p:sp>
        <p:nvSpPr>
          <p:cNvPr id="128" name="Google Shape;128;p6"/>
          <p:cNvSpPr/>
          <p:nvPr/>
        </p:nvSpPr>
        <p:spPr>
          <a:xfrm>
            <a:off x="9198411" y="2954647"/>
            <a:ext cx="2265364"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rgbClr val="0070C0"/>
                </a:solidFill>
                <a:latin typeface="Arial"/>
                <a:ea typeface="Arial"/>
                <a:cs typeface="Arial"/>
                <a:sym typeface="Arial"/>
              </a:rPr>
              <a:t>Adventure </a:t>
            </a:r>
            <a:br>
              <a:rPr lang="en-GB" sz="3200">
                <a:solidFill>
                  <a:srgbClr val="0070C0"/>
                </a:solidFill>
                <a:latin typeface="Arial"/>
                <a:ea typeface="Arial"/>
                <a:cs typeface="Arial"/>
                <a:sym typeface="Arial"/>
              </a:rPr>
            </a:br>
            <a:r>
              <a:rPr lang="en-GB" sz="3200">
                <a:solidFill>
                  <a:srgbClr val="0070C0"/>
                </a:solidFill>
                <a:latin typeface="Arial"/>
                <a:ea typeface="Arial"/>
                <a:cs typeface="Arial"/>
                <a:sym typeface="Arial"/>
              </a:rPr>
              <a:t>Playground</a:t>
            </a:r>
            <a:endParaRPr sz="3200">
              <a:solidFill>
                <a:schemeClr val="dk1"/>
              </a:solidFill>
              <a:latin typeface="Arial"/>
              <a:ea typeface="Arial"/>
              <a:cs typeface="Arial"/>
              <a:sym typeface="Arial"/>
            </a:endParaRPr>
          </a:p>
        </p:txBody>
      </p:sp>
      <p:sp>
        <p:nvSpPr>
          <p:cNvPr id="129" name="Google Shape;129;p6"/>
          <p:cNvSpPr/>
          <p:nvPr/>
        </p:nvSpPr>
        <p:spPr>
          <a:xfrm>
            <a:off x="8656596" y="5205610"/>
            <a:ext cx="242406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rgbClr val="0070C0"/>
                </a:solidFill>
                <a:latin typeface="Arial"/>
                <a:ea typeface="Arial"/>
                <a:cs typeface="Arial"/>
                <a:sym typeface="Arial"/>
              </a:rPr>
              <a:t>Moors Walk </a:t>
            </a:r>
            <a:endParaRPr/>
          </a:p>
          <a:p>
            <a:pPr indent="0" lvl="0" marL="0" marR="0" rtl="0" algn="l">
              <a:spcBef>
                <a:spcPts val="0"/>
              </a:spcBef>
              <a:spcAft>
                <a:spcPts val="0"/>
              </a:spcAft>
              <a:buNone/>
            </a:pPr>
            <a:r>
              <a:rPr lang="en-GB" sz="3200">
                <a:solidFill>
                  <a:srgbClr val="0070C0"/>
                </a:solidFill>
                <a:latin typeface="Arial"/>
                <a:ea typeface="Arial"/>
                <a:cs typeface="Arial"/>
                <a:sym typeface="Arial"/>
              </a:rPr>
              <a:t>Geography</a:t>
            </a:r>
            <a:endParaRPr sz="3200">
              <a:solidFill>
                <a:schemeClr val="dk1"/>
              </a:solidFill>
              <a:latin typeface="Arial"/>
              <a:ea typeface="Arial"/>
              <a:cs typeface="Arial"/>
              <a:sym typeface="Arial"/>
            </a:endParaRPr>
          </a:p>
        </p:txBody>
      </p:sp>
      <p:sp>
        <p:nvSpPr>
          <p:cNvPr id="130" name="Google Shape;130;p6"/>
          <p:cNvSpPr/>
          <p:nvPr/>
        </p:nvSpPr>
        <p:spPr>
          <a:xfrm>
            <a:off x="4269129" y="4050349"/>
            <a:ext cx="434285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rgbClr val="0070C0"/>
                </a:solidFill>
                <a:latin typeface="Arial"/>
                <a:ea typeface="Arial"/>
                <a:cs typeface="Arial"/>
                <a:sym typeface="Arial"/>
              </a:rPr>
              <a:t>Rivers and Settlements </a:t>
            </a:r>
            <a:br>
              <a:rPr lang="en-GB" sz="3200">
                <a:solidFill>
                  <a:srgbClr val="0070C0"/>
                </a:solidFill>
                <a:latin typeface="Arial"/>
                <a:ea typeface="Arial"/>
                <a:cs typeface="Arial"/>
                <a:sym typeface="Arial"/>
              </a:rPr>
            </a:br>
            <a:r>
              <a:rPr lang="en-GB" sz="3200">
                <a:solidFill>
                  <a:srgbClr val="0070C0"/>
                </a:solidFill>
                <a:latin typeface="Arial"/>
                <a:ea typeface="Arial"/>
                <a:cs typeface="Arial"/>
                <a:sym typeface="Arial"/>
              </a:rPr>
              <a:t>Geography/History </a:t>
            </a:r>
            <a:endParaRPr sz="3200">
              <a:solidFill>
                <a:schemeClr val="dk1"/>
              </a:solidFill>
              <a:latin typeface="Arial"/>
              <a:ea typeface="Arial"/>
              <a:cs typeface="Arial"/>
              <a:sym typeface="Arial"/>
            </a:endParaRPr>
          </a:p>
        </p:txBody>
      </p:sp>
      <p:sp>
        <p:nvSpPr>
          <p:cNvPr id="131" name="Google Shape;131;p6"/>
          <p:cNvSpPr/>
          <p:nvPr/>
        </p:nvSpPr>
        <p:spPr>
          <a:xfrm>
            <a:off x="2133593" y="5819171"/>
            <a:ext cx="290816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rgbClr val="0070C0"/>
                </a:solidFill>
                <a:latin typeface="Arial"/>
                <a:ea typeface="Arial"/>
                <a:cs typeface="Arial"/>
                <a:sym typeface="Arial"/>
              </a:rPr>
              <a:t>Team Building </a:t>
            </a:r>
            <a:endParaRPr sz="3200">
              <a:solidFill>
                <a:schemeClr val="dk1"/>
              </a:solidFill>
              <a:latin typeface="Arial"/>
              <a:ea typeface="Arial"/>
              <a:cs typeface="Arial"/>
              <a:sym typeface="Arial"/>
            </a:endParaRPr>
          </a:p>
        </p:txBody>
      </p:sp>
      <p:sp>
        <p:nvSpPr>
          <p:cNvPr id="132" name="Google Shape;132;p6"/>
          <p:cNvSpPr/>
          <p:nvPr/>
        </p:nvSpPr>
        <p:spPr>
          <a:xfrm>
            <a:off x="307091" y="4792025"/>
            <a:ext cx="247696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rgbClr val="0070C0"/>
                </a:solidFill>
                <a:latin typeface="Arial"/>
                <a:ea typeface="Arial"/>
                <a:cs typeface="Arial"/>
                <a:sym typeface="Arial"/>
              </a:rPr>
              <a:t>Den building</a:t>
            </a:r>
            <a:endParaRPr sz="3200">
              <a:solidFill>
                <a:schemeClr val="dk1"/>
              </a:solidFill>
              <a:latin typeface="Arial"/>
              <a:ea typeface="Arial"/>
              <a:cs typeface="Arial"/>
              <a:sym typeface="Arial"/>
            </a:endParaRPr>
          </a:p>
        </p:txBody>
      </p:sp>
      <p:sp>
        <p:nvSpPr>
          <p:cNvPr id="133" name="Google Shape;133;p6"/>
          <p:cNvSpPr/>
          <p:nvPr/>
        </p:nvSpPr>
        <p:spPr>
          <a:xfrm>
            <a:off x="2329424" y="275233"/>
            <a:ext cx="86516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https://www.blakehillprimary.co.uk/website/nell_bank_residential/577505</a:t>
            </a:r>
            <a:endParaRPr/>
          </a:p>
        </p:txBody>
      </p:sp>
      <p:sp>
        <p:nvSpPr>
          <p:cNvPr id="134" name="Google Shape;134;p6"/>
          <p:cNvSpPr txBox="1"/>
          <p:nvPr/>
        </p:nvSpPr>
        <p:spPr>
          <a:xfrm>
            <a:off x="3216313" y="1753966"/>
            <a:ext cx="5279400" cy="861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FF0000"/>
                </a:solidFill>
                <a:latin typeface="Arial"/>
                <a:ea typeface="Arial"/>
                <a:cs typeface="Arial"/>
                <a:sym typeface="Arial"/>
              </a:rPr>
              <a:t>All the activities have a link to the objectives taught in year 4.</a:t>
            </a:r>
            <a:endParaRPr/>
          </a:p>
          <a:p>
            <a:pPr indent="0" lvl="0" marL="0" marR="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6000"/>
              <a:buFont typeface="Arial"/>
              <a:buNone/>
            </a:pPr>
            <a:r>
              <a:rPr lang="en-GB" sz="6000">
                <a:solidFill>
                  <a:srgbClr val="0070C0"/>
                </a:solidFill>
                <a:latin typeface="Arial"/>
                <a:ea typeface="Arial"/>
                <a:cs typeface="Arial"/>
                <a:sym typeface="Arial"/>
              </a:rPr>
              <a:t>Risk Assessments </a:t>
            </a:r>
            <a:endParaRPr/>
          </a:p>
        </p:txBody>
      </p:sp>
      <p:sp>
        <p:nvSpPr>
          <p:cNvPr id="140" name="Google Shape;140;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latin typeface="Arial"/>
                <a:ea typeface="Arial"/>
                <a:cs typeface="Arial"/>
                <a:sym typeface="Arial"/>
              </a:rPr>
              <a:t>Staff have considerable experience and expertise in risk analysis and Nell Bank has an excellent safety record.</a:t>
            </a:r>
            <a:endParaRPr/>
          </a:p>
          <a:p>
            <a:pPr indent="-228600" lvl="0" marL="228600" rtl="0" algn="l">
              <a:lnSpc>
                <a:spcPct val="90000"/>
              </a:lnSpc>
              <a:spcBef>
                <a:spcPts val="1000"/>
              </a:spcBef>
              <a:spcAft>
                <a:spcPts val="0"/>
              </a:spcAft>
              <a:buClr>
                <a:schemeClr val="dk1"/>
              </a:buClr>
              <a:buSzPts val="2400"/>
              <a:buChar char="•"/>
            </a:pPr>
            <a:r>
              <a:rPr lang="en-GB" sz="2400">
                <a:latin typeface="Arial"/>
                <a:ea typeface="Arial"/>
                <a:cs typeface="Arial"/>
                <a:sym typeface="Arial"/>
              </a:rPr>
              <a:t>All our risk assessments are shared with visiting group leaders to assist their planning.</a:t>
            </a:r>
            <a:endParaRPr/>
          </a:p>
          <a:p>
            <a:pPr indent="-228600" lvl="0" marL="228600" rtl="0" algn="l">
              <a:lnSpc>
                <a:spcPct val="90000"/>
              </a:lnSpc>
              <a:spcBef>
                <a:spcPts val="1000"/>
              </a:spcBef>
              <a:spcAft>
                <a:spcPts val="0"/>
              </a:spcAft>
              <a:buClr>
                <a:schemeClr val="dk1"/>
              </a:buClr>
              <a:buSzPts val="2400"/>
              <a:buChar char="•"/>
            </a:pPr>
            <a:r>
              <a:rPr lang="en-GB" sz="2400">
                <a:latin typeface="Arial"/>
                <a:ea typeface="Arial"/>
                <a:cs typeface="Arial"/>
                <a:sym typeface="Arial"/>
              </a:rPr>
              <a:t>Nearer to the time, we will send out a medical form which will allow you to state any medication your child takes and the administration of medication whilst we are away.</a:t>
            </a:r>
            <a:endParaRPr/>
          </a:p>
          <a:p>
            <a:pPr indent="-228600" lvl="0" marL="228600" rtl="0" algn="l">
              <a:lnSpc>
                <a:spcPct val="90000"/>
              </a:lnSpc>
              <a:spcBef>
                <a:spcPts val="1000"/>
              </a:spcBef>
              <a:spcAft>
                <a:spcPts val="0"/>
              </a:spcAft>
              <a:buClr>
                <a:schemeClr val="dk1"/>
              </a:buClr>
              <a:buSzPts val="2400"/>
              <a:buChar char="•"/>
            </a:pPr>
            <a:r>
              <a:rPr lang="en-GB" sz="2400">
                <a:latin typeface="Arial"/>
                <a:ea typeface="Arial"/>
                <a:cs typeface="Arial"/>
                <a:sym typeface="Arial"/>
              </a:rPr>
              <a:t>Please note, any communication whilst we are at Nell Bank will be shared via Facebook, Twitter or website posts. No direct contact will be made to parents unless in emergency cases.</a:t>
            </a:r>
            <a:endParaRPr/>
          </a:p>
          <a:p>
            <a:pPr indent="0" lvl="0" marL="0" rtl="0" algn="l">
              <a:lnSpc>
                <a:spcPct val="90000"/>
              </a:lnSpc>
              <a:spcBef>
                <a:spcPts val="1000"/>
              </a:spcBef>
              <a:spcAft>
                <a:spcPts val="0"/>
              </a:spcAft>
              <a:buClr>
                <a:schemeClr val="dk1"/>
              </a:buClr>
              <a:buSzPts val="3600"/>
              <a:buNone/>
            </a:pPr>
            <a:r>
              <a:t/>
            </a:r>
            <a:endParaRPr sz="36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type="title"/>
          </p:nvPr>
        </p:nvSpPr>
        <p:spPr>
          <a:xfrm>
            <a:off x="780011" y="-10870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6000"/>
              <a:buFont typeface="Arial"/>
              <a:buNone/>
            </a:pPr>
            <a:r>
              <a:rPr lang="en-GB" sz="6000">
                <a:solidFill>
                  <a:srgbClr val="0070C0"/>
                </a:solidFill>
                <a:latin typeface="Arial"/>
                <a:ea typeface="Arial"/>
                <a:cs typeface="Arial"/>
                <a:sym typeface="Arial"/>
              </a:rPr>
              <a:t>Kit list and cost</a:t>
            </a:r>
            <a:endParaRPr/>
          </a:p>
        </p:txBody>
      </p:sp>
      <p:pic>
        <p:nvPicPr>
          <p:cNvPr id="146" name="Google Shape;146;p8"/>
          <p:cNvPicPr preferRelativeResize="0"/>
          <p:nvPr/>
        </p:nvPicPr>
        <p:blipFill rotWithShape="1">
          <a:blip r:embed="rId3">
            <a:alphaModFix/>
          </a:blip>
          <a:srcRect b="0" l="0" r="0" t="0"/>
          <a:stretch/>
        </p:blipFill>
        <p:spPr>
          <a:xfrm>
            <a:off x="257696" y="909292"/>
            <a:ext cx="6866312" cy="5666335"/>
          </a:xfrm>
          <a:prstGeom prst="rect">
            <a:avLst/>
          </a:prstGeom>
          <a:noFill/>
          <a:ln>
            <a:noFill/>
          </a:ln>
        </p:spPr>
      </p:pic>
      <p:sp>
        <p:nvSpPr>
          <p:cNvPr id="147" name="Google Shape;147;p8"/>
          <p:cNvSpPr txBox="1"/>
          <p:nvPr/>
        </p:nvSpPr>
        <p:spPr>
          <a:xfrm>
            <a:off x="7280563" y="1216863"/>
            <a:ext cx="4688400" cy="3417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 cost of the trip will</a:t>
            </a:r>
            <a:r>
              <a:rPr lang="en-GB" sz="1800">
                <a:solidFill>
                  <a:schemeClr val="dk1"/>
                </a:solidFill>
              </a:rPr>
              <a:t> cost </a:t>
            </a:r>
            <a:r>
              <a:rPr lang="en-GB" sz="1800">
                <a:solidFill>
                  <a:schemeClr val="dk1"/>
                </a:solidFill>
                <a:latin typeface="Arial"/>
                <a:ea typeface="Arial"/>
                <a:cs typeface="Arial"/>
                <a:sym typeface="Arial"/>
              </a:rPr>
              <a:t>£130.</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 payment will be set up on Parent Pay</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and you will be informed once this goes live.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 non refundable deposit of £30 will need to be paid to secure your child’s place.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Payments can be made in instalments.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 payment will need to be made in full by September. </a:t>
            </a:r>
            <a:endParaRPr/>
          </a:p>
        </p:txBody>
      </p:sp>
      <p:pic>
        <p:nvPicPr>
          <p:cNvPr id="148" name="Google Shape;148;p8"/>
          <p:cNvPicPr preferRelativeResize="0"/>
          <p:nvPr/>
        </p:nvPicPr>
        <p:blipFill rotWithShape="1">
          <a:blip r:embed="rId4">
            <a:alphaModFix/>
          </a:blip>
          <a:srcRect b="0" l="0" r="0" t="-5362"/>
          <a:stretch/>
        </p:blipFill>
        <p:spPr>
          <a:xfrm>
            <a:off x="7013174" y="4633183"/>
            <a:ext cx="4393272" cy="17174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title"/>
          </p:nvPr>
        </p:nvSpPr>
        <p:spPr>
          <a:xfrm>
            <a:off x="847725" y="33655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6000"/>
              <a:buFont typeface="Arial"/>
              <a:buNone/>
            </a:pPr>
            <a:r>
              <a:rPr lang="en-GB" sz="6000">
                <a:solidFill>
                  <a:srgbClr val="0070C0"/>
                </a:solidFill>
                <a:latin typeface="Arial"/>
                <a:ea typeface="Arial"/>
                <a:cs typeface="Arial"/>
                <a:sym typeface="Arial"/>
              </a:rPr>
              <a:t>Questions </a:t>
            </a:r>
            <a:endParaRPr/>
          </a:p>
        </p:txBody>
      </p:sp>
      <p:pic>
        <p:nvPicPr>
          <p:cNvPr descr="Asking Defining &lt;strong&gt;Questions&lt;/strong&gt; - Excelsior College OWL" id="154" name="Google Shape;154;p9"/>
          <p:cNvPicPr preferRelativeResize="0"/>
          <p:nvPr/>
        </p:nvPicPr>
        <p:blipFill rotWithShape="1">
          <a:blip r:embed="rId3">
            <a:alphaModFix/>
          </a:blip>
          <a:srcRect b="0" l="0" r="0" t="0"/>
          <a:stretch/>
        </p:blipFill>
        <p:spPr>
          <a:xfrm>
            <a:off x="1796279" y="1408430"/>
            <a:ext cx="8174355" cy="54495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2019-06-04T16:35:39Z</dcterms:created>
  <dc:creator>Nicola Philip</dc:creator>
</cp:coreProperties>
</file>