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1" r:id="rId1"/>
  </p:sldMasterIdLst>
  <p:notesMasterIdLst>
    <p:notesMasterId r:id="rId74"/>
  </p:notesMasterIdLst>
  <p:handoutMasterIdLst>
    <p:handoutMasterId r:id="rId75"/>
  </p:handoutMasterIdLst>
  <p:sldIdLst>
    <p:sldId id="456" r:id="rId2"/>
    <p:sldId id="757" r:id="rId3"/>
    <p:sldId id="536" r:id="rId4"/>
    <p:sldId id="537" r:id="rId5"/>
    <p:sldId id="540" r:id="rId6"/>
    <p:sldId id="541" r:id="rId7"/>
    <p:sldId id="475" r:id="rId8"/>
    <p:sldId id="468" r:id="rId9"/>
    <p:sldId id="457" r:id="rId10"/>
    <p:sldId id="460" r:id="rId11"/>
    <p:sldId id="314" r:id="rId12"/>
    <p:sldId id="542" r:id="rId13"/>
    <p:sldId id="543" r:id="rId14"/>
    <p:sldId id="544" r:id="rId15"/>
    <p:sldId id="545" r:id="rId16"/>
    <p:sldId id="546" r:id="rId17"/>
    <p:sldId id="547" r:id="rId18"/>
    <p:sldId id="356" r:id="rId19"/>
    <p:sldId id="474" r:id="rId20"/>
    <p:sldId id="348" r:id="rId21"/>
    <p:sldId id="351" r:id="rId22"/>
    <p:sldId id="352" r:id="rId23"/>
    <p:sldId id="549" r:id="rId24"/>
    <p:sldId id="325" r:id="rId25"/>
    <p:sldId id="383" r:id="rId26"/>
    <p:sldId id="459" r:id="rId27"/>
    <p:sldId id="398" r:id="rId28"/>
    <p:sldId id="400" r:id="rId29"/>
    <p:sldId id="401" r:id="rId30"/>
    <p:sldId id="548" r:id="rId31"/>
    <p:sldId id="402" r:id="rId32"/>
    <p:sldId id="539" r:id="rId33"/>
    <p:sldId id="403" r:id="rId34"/>
    <p:sldId id="408" r:id="rId35"/>
    <p:sldId id="412" r:id="rId36"/>
    <p:sldId id="413" r:id="rId37"/>
    <p:sldId id="440" r:id="rId38"/>
    <p:sldId id="444" r:id="rId39"/>
    <p:sldId id="445" r:id="rId40"/>
    <p:sldId id="446" r:id="rId41"/>
    <p:sldId id="447" r:id="rId42"/>
    <p:sldId id="448" r:id="rId43"/>
    <p:sldId id="450" r:id="rId44"/>
    <p:sldId id="452" r:id="rId45"/>
    <p:sldId id="453" r:id="rId46"/>
    <p:sldId id="454" r:id="rId47"/>
    <p:sldId id="455" r:id="rId48"/>
    <p:sldId id="505" r:id="rId49"/>
    <p:sldId id="513" r:id="rId50"/>
    <p:sldId id="500" r:id="rId51"/>
    <p:sldId id="501" r:id="rId52"/>
    <p:sldId id="502" r:id="rId53"/>
    <p:sldId id="518" r:id="rId54"/>
    <p:sldId id="517" r:id="rId55"/>
    <p:sldId id="516" r:id="rId56"/>
    <p:sldId id="515" r:id="rId57"/>
    <p:sldId id="514" r:id="rId58"/>
    <p:sldId id="503" r:id="rId59"/>
    <p:sldId id="504" r:id="rId60"/>
    <p:sldId id="488" r:id="rId61"/>
    <p:sldId id="489" r:id="rId62"/>
    <p:sldId id="490" r:id="rId63"/>
    <p:sldId id="491" r:id="rId64"/>
    <p:sldId id="492" r:id="rId65"/>
    <p:sldId id="494" r:id="rId66"/>
    <p:sldId id="495" r:id="rId67"/>
    <p:sldId id="496" r:id="rId68"/>
    <p:sldId id="497" r:id="rId69"/>
    <p:sldId id="498" r:id="rId70"/>
    <p:sldId id="499" r:id="rId71"/>
    <p:sldId id="463" r:id="rId72"/>
    <p:sldId id="464"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718" autoAdjust="0"/>
  </p:normalViewPr>
  <p:slideViewPr>
    <p:cSldViewPr>
      <p:cViewPr varScale="1">
        <p:scale>
          <a:sx n="109" d="100"/>
          <a:sy n="109" d="100"/>
        </p:scale>
        <p:origin x="1680" y="108"/>
      </p:cViewPr>
      <p:guideLst>
        <p:guide orient="horz" pos="2160"/>
        <p:guide pos="2880"/>
      </p:guideLst>
    </p:cSldViewPr>
  </p:slideViewPr>
  <p:outlineViewPr>
    <p:cViewPr>
      <p:scale>
        <a:sx n="33" d="100"/>
        <a:sy n="33" d="100"/>
      </p:scale>
      <p:origin x="0" y="8568"/>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A2E81B-7392-41EF-B973-9D1A14486C3C}" type="datetimeFigureOut">
              <a:rPr lang="en-GB" smtClean="0"/>
              <a:pPr/>
              <a:t>02/11/2021</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E29380-9345-408F-B486-4D68EEF93B1E}" type="slidenum">
              <a:rPr lang="en-GB" smtClean="0"/>
              <a:pPr/>
              <a:t>‹#›</a:t>
            </a:fld>
            <a:endParaRPr lang="en-GB" dirty="0"/>
          </a:p>
        </p:txBody>
      </p:sp>
    </p:spTree>
    <p:extLst>
      <p:ext uri="{BB962C8B-B14F-4D97-AF65-F5344CB8AC3E}">
        <p14:creationId xmlns:p14="http://schemas.microsoft.com/office/powerpoint/2010/main" val="622445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US" dirty="0"/>
          </a:p>
        </p:txBody>
      </p:sp>
      <p:sp>
        <p:nvSpPr>
          <p:cNvPr id="64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dirty="0"/>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dirty="0"/>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5422AC51-2970-4F6E-9778-0DF09B6B0098}" type="slidenum">
              <a:rPr lang="en-US"/>
              <a:pPr>
                <a:defRPr/>
              </a:pPr>
              <a:t>‹#›</a:t>
            </a:fld>
            <a:endParaRPr lang="en-US" dirty="0"/>
          </a:p>
        </p:txBody>
      </p:sp>
    </p:spTree>
    <p:extLst>
      <p:ext uri="{BB962C8B-B14F-4D97-AF65-F5344CB8AC3E}">
        <p14:creationId xmlns:p14="http://schemas.microsoft.com/office/powerpoint/2010/main" val="5041497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1</a:t>
            </a:fld>
            <a:endParaRPr lang="en-US" dirty="0"/>
          </a:p>
        </p:txBody>
      </p:sp>
    </p:spTree>
    <p:extLst>
      <p:ext uri="{BB962C8B-B14F-4D97-AF65-F5344CB8AC3E}">
        <p14:creationId xmlns:p14="http://schemas.microsoft.com/office/powerpoint/2010/main" val="1828975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15</a:t>
            </a:fld>
            <a:endParaRPr lang="en-US" dirty="0"/>
          </a:p>
        </p:txBody>
      </p:sp>
    </p:spTree>
    <p:extLst>
      <p:ext uri="{BB962C8B-B14F-4D97-AF65-F5344CB8AC3E}">
        <p14:creationId xmlns:p14="http://schemas.microsoft.com/office/powerpoint/2010/main" val="3400940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16</a:t>
            </a:fld>
            <a:endParaRPr lang="en-US" dirty="0"/>
          </a:p>
        </p:txBody>
      </p:sp>
    </p:spTree>
    <p:extLst>
      <p:ext uri="{BB962C8B-B14F-4D97-AF65-F5344CB8AC3E}">
        <p14:creationId xmlns:p14="http://schemas.microsoft.com/office/powerpoint/2010/main" val="2735862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17</a:t>
            </a:fld>
            <a:endParaRPr lang="en-US" dirty="0"/>
          </a:p>
        </p:txBody>
      </p:sp>
    </p:spTree>
    <p:extLst>
      <p:ext uri="{BB962C8B-B14F-4D97-AF65-F5344CB8AC3E}">
        <p14:creationId xmlns:p14="http://schemas.microsoft.com/office/powerpoint/2010/main" val="1010438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18</a:t>
            </a:fld>
            <a:endParaRPr lang="en-US" dirty="0"/>
          </a:p>
        </p:txBody>
      </p:sp>
    </p:spTree>
    <p:extLst>
      <p:ext uri="{BB962C8B-B14F-4D97-AF65-F5344CB8AC3E}">
        <p14:creationId xmlns:p14="http://schemas.microsoft.com/office/powerpoint/2010/main" val="3379267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GB" dirty="0"/>
          </a:p>
        </p:txBody>
      </p:sp>
      <p:sp>
        <p:nvSpPr>
          <p:cNvPr id="143364" name="Slide Number Placeholder 3"/>
          <p:cNvSpPr>
            <a:spLocks noGrp="1"/>
          </p:cNvSpPr>
          <p:nvPr>
            <p:ph type="sldNum" sz="quarter" idx="5"/>
          </p:nvPr>
        </p:nvSpPr>
        <p:spPr>
          <a:noFill/>
        </p:spPr>
        <p:txBody>
          <a:bodyPr/>
          <a:lstStyle/>
          <a:p>
            <a:fld id="{8897B4B9-6CCC-4AA3-86B7-A088396AA368}" type="slidenum">
              <a:rPr lang="en-US"/>
              <a:pPr/>
              <a:t>19</a:t>
            </a:fld>
            <a:endParaRPr lang="en-US" dirty="0"/>
          </a:p>
        </p:txBody>
      </p:sp>
    </p:spTree>
    <p:extLst>
      <p:ext uri="{BB962C8B-B14F-4D97-AF65-F5344CB8AC3E}">
        <p14:creationId xmlns:p14="http://schemas.microsoft.com/office/powerpoint/2010/main" val="41423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20</a:t>
            </a:fld>
            <a:endParaRPr lang="en-US" dirty="0"/>
          </a:p>
        </p:txBody>
      </p:sp>
    </p:spTree>
    <p:extLst>
      <p:ext uri="{BB962C8B-B14F-4D97-AF65-F5344CB8AC3E}">
        <p14:creationId xmlns:p14="http://schemas.microsoft.com/office/powerpoint/2010/main" val="2662180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21</a:t>
            </a:fld>
            <a:endParaRPr lang="en-US" dirty="0"/>
          </a:p>
        </p:txBody>
      </p:sp>
    </p:spTree>
    <p:extLst>
      <p:ext uri="{BB962C8B-B14F-4D97-AF65-F5344CB8AC3E}">
        <p14:creationId xmlns:p14="http://schemas.microsoft.com/office/powerpoint/2010/main" val="4159641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22</a:t>
            </a:fld>
            <a:endParaRPr lang="en-US" dirty="0"/>
          </a:p>
        </p:txBody>
      </p:sp>
    </p:spTree>
    <p:extLst>
      <p:ext uri="{BB962C8B-B14F-4D97-AF65-F5344CB8AC3E}">
        <p14:creationId xmlns:p14="http://schemas.microsoft.com/office/powerpoint/2010/main" val="4011897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24</a:t>
            </a:fld>
            <a:endParaRPr lang="en-US" dirty="0"/>
          </a:p>
        </p:txBody>
      </p:sp>
    </p:spTree>
    <p:extLst>
      <p:ext uri="{BB962C8B-B14F-4D97-AF65-F5344CB8AC3E}">
        <p14:creationId xmlns:p14="http://schemas.microsoft.com/office/powerpoint/2010/main" val="2497276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25</a:t>
            </a:fld>
            <a:endParaRPr lang="en-US" dirty="0"/>
          </a:p>
        </p:txBody>
      </p:sp>
    </p:spTree>
    <p:extLst>
      <p:ext uri="{BB962C8B-B14F-4D97-AF65-F5344CB8AC3E}">
        <p14:creationId xmlns:p14="http://schemas.microsoft.com/office/powerpoint/2010/main" val="244296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7</a:t>
            </a:fld>
            <a:endParaRPr lang="en-US" dirty="0"/>
          </a:p>
        </p:txBody>
      </p:sp>
    </p:spTree>
    <p:extLst>
      <p:ext uri="{BB962C8B-B14F-4D97-AF65-F5344CB8AC3E}">
        <p14:creationId xmlns:p14="http://schemas.microsoft.com/office/powerpoint/2010/main" val="2505371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26</a:t>
            </a:fld>
            <a:endParaRPr lang="en-US" dirty="0"/>
          </a:p>
        </p:txBody>
      </p:sp>
    </p:spTree>
    <p:extLst>
      <p:ext uri="{BB962C8B-B14F-4D97-AF65-F5344CB8AC3E}">
        <p14:creationId xmlns:p14="http://schemas.microsoft.com/office/powerpoint/2010/main" val="733568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27</a:t>
            </a:fld>
            <a:endParaRPr lang="en-US" dirty="0"/>
          </a:p>
        </p:txBody>
      </p:sp>
    </p:spTree>
    <p:extLst>
      <p:ext uri="{BB962C8B-B14F-4D97-AF65-F5344CB8AC3E}">
        <p14:creationId xmlns:p14="http://schemas.microsoft.com/office/powerpoint/2010/main" val="2709104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28</a:t>
            </a:fld>
            <a:endParaRPr lang="en-US" dirty="0"/>
          </a:p>
        </p:txBody>
      </p:sp>
    </p:spTree>
    <p:extLst>
      <p:ext uri="{BB962C8B-B14F-4D97-AF65-F5344CB8AC3E}">
        <p14:creationId xmlns:p14="http://schemas.microsoft.com/office/powerpoint/2010/main" val="1934849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29</a:t>
            </a:fld>
            <a:endParaRPr lang="en-US" dirty="0"/>
          </a:p>
        </p:txBody>
      </p:sp>
    </p:spTree>
    <p:extLst>
      <p:ext uri="{BB962C8B-B14F-4D97-AF65-F5344CB8AC3E}">
        <p14:creationId xmlns:p14="http://schemas.microsoft.com/office/powerpoint/2010/main" val="693188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30</a:t>
            </a:fld>
            <a:endParaRPr lang="en-US" dirty="0"/>
          </a:p>
        </p:txBody>
      </p:sp>
    </p:spTree>
    <p:extLst>
      <p:ext uri="{BB962C8B-B14F-4D97-AF65-F5344CB8AC3E}">
        <p14:creationId xmlns:p14="http://schemas.microsoft.com/office/powerpoint/2010/main" val="980750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31</a:t>
            </a:fld>
            <a:endParaRPr lang="en-US" dirty="0"/>
          </a:p>
        </p:txBody>
      </p:sp>
    </p:spTree>
    <p:extLst>
      <p:ext uri="{BB962C8B-B14F-4D97-AF65-F5344CB8AC3E}">
        <p14:creationId xmlns:p14="http://schemas.microsoft.com/office/powerpoint/2010/main" val="1311776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33</a:t>
            </a:fld>
            <a:endParaRPr lang="en-US" dirty="0"/>
          </a:p>
        </p:txBody>
      </p:sp>
    </p:spTree>
    <p:extLst>
      <p:ext uri="{BB962C8B-B14F-4D97-AF65-F5344CB8AC3E}">
        <p14:creationId xmlns:p14="http://schemas.microsoft.com/office/powerpoint/2010/main" val="3723035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34</a:t>
            </a:fld>
            <a:endParaRPr lang="en-US" dirty="0"/>
          </a:p>
        </p:txBody>
      </p:sp>
    </p:spTree>
    <p:extLst>
      <p:ext uri="{BB962C8B-B14F-4D97-AF65-F5344CB8AC3E}">
        <p14:creationId xmlns:p14="http://schemas.microsoft.com/office/powerpoint/2010/main" val="45520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35</a:t>
            </a:fld>
            <a:endParaRPr lang="en-US" dirty="0"/>
          </a:p>
        </p:txBody>
      </p:sp>
    </p:spTree>
    <p:extLst>
      <p:ext uri="{BB962C8B-B14F-4D97-AF65-F5344CB8AC3E}">
        <p14:creationId xmlns:p14="http://schemas.microsoft.com/office/powerpoint/2010/main" val="4087862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36</a:t>
            </a:fld>
            <a:endParaRPr lang="en-US" dirty="0"/>
          </a:p>
        </p:txBody>
      </p:sp>
    </p:spTree>
    <p:extLst>
      <p:ext uri="{BB962C8B-B14F-4D97-AF65-F5344CB8AC3E}">
        <p14:creationId xmlns:p14="http://schemas.microsoft.com/office/powerpoint/2010/main" val="1750017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8</a:t>
            </a:fld>
            <a:endParaRPr lang="en-US" dirty="0"/>
          </a:p>
        </p:txBody>
      </p:sp>
    </p:spTree>
    <p:extLst>
      <p:ext uri="{BB962C8B-B14F-4D97-AF65-F5344CB8AC3E}">
        <p14:creationId xmlns:p14="http://schemas.microsoft.com/office/powerpoint/2010/main" val="1609217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37</a:t>
            </a:fld>
            <a:endParaRPr lang="en-US" dirty="0"/>
          </a:p>
        </p:txBody>
      </p:sp>
    </p:spTree>
    <p:extLst>
      <p:ext uri="{BB962C8B-B14F-4D97-AF65-F5344CB8AC3E}">
        <p14:creationId xmlns:p14="http://schemas.microsoft.com/office/powerpoint/2010/main" val="3461642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38</a:t>
            </a:fld>
            <a:endParaRPr lang="en-US" dirty="0"/>
          </a:p>
        </p:txBody>
      </p:sp>
    </p:spTree>
    <p:extLst>
      <p:ext uri="{BB962C8B-B14F-4D97-AF65-F5344CB8AC3E}">
        <p14:creationId xmlns:p14="http://schemas.microsoft.com/office/powerpoint/2010/main" val="206666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39</a:t>
            </a:fld>
            <a:endParaRPr lang="en-US" dirty="0"/>
          </a:p>
        </p:txBody>
      </p:sp>
    </p:spTree>
    <p:extLst>
      <p:ext uri="{BB962C8B-B14F-4D97-AF65-F5344CB8AC3E}">
        <p14:creationId xmlns:p14="http://schemas.microsoft.com/office/powerpoint/2010/main" val="2958667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40</a:t>
            </a:fld>
            <a:endParaRPr lang="en-US" dirty="0"/>
          </a:p>
        </p:txBody>
      </p:sp>
    </p:spTree>
    <p:extLst>
      <p:ext uri="{BB962C8B-B14F-4D97-AF65-F5344CB8AC3E}">
        <p14:creationId xmlns:p14="http://schemas.microsoft.com/office/powerpoint/2010/main" val="3415794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41</a:t>
            </a:fld>
            <a:endParaRPr lang="en-US" dirty="0"/>
          </a:p>
        </p:txBody>
      </p:sp>
    </p:spTree>
    <p:extLst>
      <p:ext uri="{BB962C8B-B14F-4D97-AF65-F5344CB8AC3E}">
        <p14:creationId xmlns:p14="http://schemas.microsoft.com/office/powerpoint/2010/main" val="2527019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42</a:t>
            </a:fld>
            <a:endParaRPr lang="en-US" dirty="0"/>
          </a:p>
        </p:txBody>
      </p:sp>
    </p:spTree>
    <p:extLst>
      <p:ext uri="{BB962C8B-B14F-4D97-AF65-F5344CB8AC3E}">
        <p14:creationId xmlns:p14="http://schemas.microsoft.com/office/powerpoint/2010/main" val="3801978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43</a:t>
            </a:fld>
            <a:endParaRPr lang="en-US" dirty="0"/>
          </a:p>
        </p:txBody>
      </p:sp>
    </p:spTree>
    <p:extLst>
      <p:ext uri="{BB962C8B-B14F-4D97-AF65-F5344CB8AC3E}">
        <p14:creationId xmlns:p14="http://schemas.microsoft.com/office/powerpoint/2010/main" val="3029801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44</a:t>
            </a:fld>
            <a:endParaRPr lang="en-US" dirty="0"/>
          </a:p>
        </p:txBody>
      </p:sp>
    </p:spTree>
    <p:extLst>
      <p:ext uri="{BB962C8B-B14F-4D97-AF65-F5344CB8AC3E}">
        <p14:creationId xmlns:p14="http://schemas.microsoft.com/office/powerpoint/2010/main" val="759932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45</a:t>
            </a:fld>
            <a:endParaRPr lang="en-US" dirty="0"/>
          </a:p>
        </p:txBody>
      </p:sp>
    </p:spTree>
    <p:extLst>
      <p:ext uri="{BB962C8B-B14F-4D97-AF65-F5344CB8AC3E}">
        <p14:creationId xmlns:p14="http://schemas.microsoft.com/office/powerpoint/2010/main" val="1031622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46</a:t>
            </a:fld>
            <a:endParaRPr lang="en-US" dirty="0"/>
          </a:p>
        </p:txBody>
      </p:sp>
    </p:spTree>
    <p:extLst>
      <p:ext uri="{BB962C8B-B14F-4D97-AF65-F5344CB8AC3E}">
        <p14:creationId xmlns:p14="http://schemas.microsoft.com/office/powerpoint/2010/main" val="366329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9</a:t>
            </a:fld>
            <a:endParaRPr lang="en-US" dirty="0"/>
          </a:p>
        </p:txBody>
      </p:sp>
    </p:spTree>
    <p:extLst>
      <p:ext uri="{BB962C8B-B14F-4D97-AF65-F5344CB8AC3E}">
        <p14:creationId xmlns:p14="http://schemas.microsoft.com/office/powerpoint/2010/main" val="2962149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47</a:t>
            </a:fld>
            <a:endParaRPr lang="en-US" dirty="0"/>
          </a:p>
        </p:txBody>
      </p:sp>
    </p:spTree>
    <p:extLst>
      <p:ext uri="{BB962C8B-B14F-4D97-AF65-F5344CB8AC3E}">
        <p14:creationId xmlns:p14="http://schemas.microsoft.com/office/powerpoint/2010/main" val="17897269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48</a:t>
            </a:fld>
            <a:endParaRPr lang="en-US" dirty="0"/>
          </a:p>
        </p:txBody>
      </p:sp>
    </p:spTree>
    <p:extLst>
      <p:ext uri="{BB962C8B-B14F-4D97-AF65-F5344CB8AC3E}">
        <p14:creationId xmlns:p14="http://schemas.microsoft.com/office/powerpoint/2010/main" val="11035939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49</a:t>
            </a:fld>
            <a:endParaRPr lang="en-US" dirty="0"/>
          </a:p>
        </p:txBody>
      </p:sp>
    </p:spTree>
    <p:extLst>
      <p:ext uri="{BB962C8B-B14F-4D97-AF65-F5344CB8AC3E}">
        <p14:creationId xmlns:p14="http://schemas.microsoft.com/office/powerpoint/2010/main" val="25232225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9526DBC-C593-40DD-ACB0-940C6CF582AC}" type="slidenum">
              <a:rPr lang="en-GB" smtClean="0"/>
              <a:pPr/>
              <a:t>50</a:t>
            </a:fld>
            <a:endParaRPr lang="en-GB" dirty="0"/>
          </a:p>
        </p:txBody>
      </p:sp>
    </p:spTree>
    <p:extLst>
      <p:ext uri="{BB962C8B-B14F-4D97-AF65-F5344CB8AC3E}">
        <p14:creationId xmlns:p14="http://schemas.microsoft.com/office/powerpoint/2010/main" val="42147911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9526DBC-C593-40DD-ACB0-940C6CF582AC}" type="slidenum">
              <a:rPr lang="en-GB" smtClean="0"/>
              <a:pPr/>
              <a:t>51</a:t>
            </a:fld>
            <a:endParaRPr lang="en-GB" dirty="0"/>
          </a:p>
        </p:txBody>
      </p:sp>
    </p:spTree>
    <p:extLst>
      <p:ext uri="{BB962C8B-B14F-4D97-AF65-F5344CB8AC3E}">
        <p14:creationId xmlns:p14="http://schemas.microsoft.com/office/powerpoint/2010/main" val="6861524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9526DBC-C593-40DD-ACB0-940C6CF582AC}" type="slidenum">
              <a:rPr lang="en-GB" smtClean="0"/>
              <a:pPr/>
              <a:t>52</a:t>
            </a:fld>
            <a:endParaRPr lang="en-GB" dirty="0"/>
          </a:p>
        </p:txBody>
      </p:sp>
    </p:spTree>
    <p:extLst>
      <p:ext uri="{BB962C8B-B14F-4D97-AF65-F5344CB8AC3E}">
        <p14:creationId xmlns:p14="http://schemas.microsoft.com/office/powerpoint/2010/main" val="31805243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53</a:t>
            </a:fld>
            <a:endParaRPr lang="en-US" dirty="0"/>
          </a:p>
        </p:txBody>
      </p:sp>
    </p:spTree>
    <p:extLst>
      <p:ext uri="{BB962C8B-B14F-4D97-AF65-F5344CB8AC3E}">
        <p14:creationId xmlns:p14="http://schemas.microsoft.com/office/powerpoint/2010/main" val="3260574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54</a:t>
            </a:fld>
            <a:endParaRPr lang="en-US" dirty="0"/>
          </a:p>
        </p:txBody>
      </p:sp>
    </p:spTree>
    <p:extLst>
      <p:ext uri="{BB962C8B-B14F-4D97-AF65-F5344CB8AC3E}">
        <p14:creationId xmlns:p14="http://schemas.microsoft.com/office/powerpoint/2010/main" val="23196841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55</a:t>
            </a:fld>
            <a:endParaRPr lang="en-US" dirty="0"/>
          </a:p>
        </p:txBody>
      </p:sp>
    </p:spTree>
    <p:extLst>
      <p:ext uri="{BB962C8B-B14F-4D97-AF65-F5344CB8AC3E}">
        <p14:creationId xmlns:p14="http://schemas.microsoft.com/office/powerpoint/2010/main" val="13858948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56</a:t>
            </a:fld>
            <a:endParaRPr lang="en-US" dirty="0"/>
          </a:p>
        </p:txBody>
      </p:sp>
    </p:spTree>
    <p:extLst>
      <p:ext uri="{BB962C8B-B14F-4D97-AF65-F5344CB8AC3E}">
        <p14:creationId xmlns:p14="http://schemas.microsoft.com/office/powerpoint/2010/main" val="69911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10</a:t>
            </a:fld>
            <a:endParaRPr lang="en-US" dirty="0"/>
          </a:p>
        </p:txBody>
      </p:sp>
    </p:spTree>
    <p:extLst>
      <p:ext uri="{BB962C8B-B14F-4D97-AF65-F5344CB8AC3E}">
        <p14:creationId xmlns:p14="http://schemas.microsoft.com/office/powerpoint/2010/main" val="25172980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57</a:t>
            </a:fld>
            <a:endParaRPr lang="en-US" dirty="0"/>
          </a:p>
        </p:txBody>
      </p:sp>
    </p:spTree>
    <p:extLst>
      <p:ext uri="{BB962C8B-B14F-4D97-AF65-F5344CB8AC3E}">
        <p14:creationId xmlns:p14="http://schemas.microsoft.com/office/powerpoint/2010/main" val="4059977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9526DBC-C593-40DD-ACB0-940C6CF582AC}" type="slidenum">
              <a:rPr lang="en-GB" smtClean="0"/>
              <a:pPr/>
              <a:t>58</a:t>
            </a:fld>
            <a:endParaRPr lang="en-GB" dirty="0"/>
          </a:p>
        </p:txBody>
      </p:sp>
    </p:spTree>
    <p:extLst>
      <p:ext uri="{BB962C8B-B14F-4D97-AF65-F5344CB8AC3E}">
        <p14:creationId xmlns:p14="http://schemas.microsoft.com/office/powerpoint/2010/main" val="31857393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9526DBC-C593-40DD-ACB0-940C6CF582AC}" type="slidenum">
              <a:rPr lang="en-GB" smtClean="0"/>
              <a:pPr/>
              <a:t>59</a:t>
            </a:fld>
            <a:endParaRPr lang="en-GB" dirty="0"/>
          </a:p>
        </p:txBody>
      </p:sp>
    </p:spTree>
    <p:extLst>
      <p:ext uri="{BB962C8B-B14F-4D97-AF65-F5344CB8AC3E}">
        <p14:creationId xmlns:p14="http://schemas.microsoft.com/office/powerpoint/2010/main" val="19294875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CE4CCD-00A9-4D40-B58C-8D3CE6478908}" type="slidenum">
              <a:rPr lang="en-GB" smtClean="0"/>
              <a:pPr/>
              <a:t>60</a:t>
            </a:fld>
            <a:endParaRPr lang="en-GB" dirty="0"/>
          </a:p>
        </p:txBody>
      </p:sp>
    </p:spTree>
    <p:extLst>
      <p:ext uri="{BB962C8B-B14F-4D97-AF65-F5344CB8AC3E}">
        <p14:creationId xmlns:p14="http://schemas.microsoft.com/office/powerpoint/2010/main" val="21997262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CE4CCD-00A9-4D40-B58C-8D3CE6478908}" type="slidenum">
              <a:rPr lang="en-GB" smtClean="0"/>
              <a:pPr/>
              <a:t>61</a:t>
            </a:fld>
            <a:endParaRPr lang="en-GB" dirty="0"/>
          </a:p>
        </p:txBody>
      </p:sp>
    </p:spTree>
    <p:extLst>
      <p:ext uri="{BB962C8B-B14F-4D97-AF65-F5344CB8AC3E}">
        <p14:creationId xmlns:p14="http://schemas.microsoft.com/office/powerpoint/2010/main" val="41403900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CE4CCD-00A9-4D40-B58C-8D3CE6478908}" type="slidenum">
              <a:rPr lang="en-GB" smtClean="0"/>
              <a:pPr/>
              <a:t>62</a:t>
            </a:fld>
            <a:endParaRPr lang="en-GB" dirty="0"/>
          </a:p>
        </p:txBody>
      </p:sp>
    </p:spTree>
    <p:extLst>
      <p:ext uri="{BB962C8B-B14F-4D97-AF65-F5344CB8AC3E}">
        <p14:creationId xmlns:p14="http://schemas.microsoft.com/office/powerpoint/2010/main" val="1582540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CE4CCD-00A9-4D40-B58C-8D3CE6478908}" type="slidenum">
              <a:rPr lang="en-GB" smtClean="0"/>
              <a:pPr/>
              <a:t>63</a:t>
            </a:fld>
            <a:endParaRPr lang="en-GB" dirty="0"/>
          </a:p>
        </p:txBody>
      </p:sp>
    </p:spTree>
    <p:extLst>
      <p:ext uri="{BB962C8B-B14F-4D97-AF65-F5344CB8AC3E}">
        <p14:creationId xmlns:p14="http://schemas.microsoft.com/office/powerpoint/2010/main" val="18405879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CE4CCD-00A9-4D40-B58C-8D3CE6478908}" type="slidenum">
              <a:rPr lang="en-GB" smtClean="0"/>
              <a:pPr/>
              <a:t>64</a:t>
            </a:fld>
            <a:endParaRPr lang="en-GB" dirty="0"/>
          </a:p>
        </p:txBody>
      </p:sp>
    </p:spTree>
    <p:extLst>
      <p:ext uri="{BB962C8B-B14F-4D97-AF65-F5344CB8AC3E}">
        <p14:creationId xmlns:p14="http://schemas.microsoft.com/office/powerpoint/2010/main" val="26449090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CE4CCD-00A9-4D40-B58C-8D3CE6478908}" type="slidenum">
              <a:rPr lang="en-GB" smtClean="0"/>
              <a:pPr/>
              <a:t>65</a:t>
            </a:fld>
            <a:endParaRPr lang="en-GB" dirty="0"/>
          </a:p>
        </p:txBody>
      </p:sp>
    </p:spTree>
    <p:extLst>
      <p:ext uri="{BB962C8B-B14F-4D97-AF65-F5344CB8AC3E}">
        <p14:creationId xmlns:p14="http://schemas.microsoft.com/office/powerpoint/2010/main" val="12344375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CE4CCD-00A9-4D40-B58C-8D3CE6478908}" type="slidenum">
              <a:rPr lang="en-GB" smtClean="0"/>
              <a:pPr/>
              <a:t>66</a:t>
            </a:fld>
            <a:endParaRPr lang="en-GB" dirty="0"/>
          </a:p>
        </p:txBody>
      </p:sp>
    </p:spTree>
    <p:extLst>
      <p:ext uri="{BB962C8B-B14F-4D97-AF65-F5344CB8AC3E}">
        <p14:creationId xmlns:p14="http://schemas.microsoft.com/office/powerpoint/2010/main" val="1058729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11</a:t>
            </a:fld>
            <a:endParaRPr lang="en-US" dirty="0"/>
          </a:p>
        </p:txBody>
      </p:sp>
    </p:spTree>
    <p:extLst>
      <p:ext uri="{BB962C8B-B14F-4D97-AF65-F5344CB8AC3E}">
        <p14:creationId xmlns:p14="http://schemas.microsoft.com/office/powerpoint/2010/main" val="6918590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CE4CCD-00A9-4D40-B58C-8D3CE6478908}" type="slidenum">
              <a:rPr lang="en-GB" smtClean="0"/>
              <a:pPr/>
              <a:t>67</a:t>
            </a:fld>
            <a:endParaRPr lang="en-GB" dirty="0"/>
          </a:p>
        </p:txBody>
      </p:sp>
    </p:spTree>
    <p:extLst>
      <p:ext uri="{BB962C8B-B14F-4D97-AF65-F5344CB8AC3E}">
        <p14:creationId xmlns:p14="http://schemas.microsoft.com/office/powerpoint/2010/main" val="1824469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CE4CCD-00A9-4D40-B58C-8D3CE6478908}" type="slidenum">
              <a:rPr lang="en-GB" smtClean="0"/>
              <a:pPr/>
              <a:t>68</a:t>
            </a:fld>
            <a:endParaRPr lang="en-GB" dirty="0"/>
          </a:p>
        </p:txBody>
      </p:sp>
    </p:spTree>
    <p:extLst>
      <p:ext uri="{BB962C8B-B14F-4D97-AF65-F5344CB8AC3E}">
        <p14:creationId xmlns:p14="http://schemas.microsoft.com/office/powerpoint/2010/main" val="1649883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CE4CCD-00A9-4D40-B58C-8D3CE6478908}" type="slidenum">
              <a:rPr lang="en-GB" smtClean="0"/>
              <a:pPr/>
              <a:t>69</a:t>
            </a:fld>
            <a:endParaRPr lang="en-GB" dirty="0"/>
          </a:p>
        </p:txBody>
      </p:sp>
    </p:spTree>
    <p:extLst>
      <p:ext uri="{BB962C8B-B14F-4D97-AF65-F5344CB8AC3E}">
        <p14:creationId xmlns:p14="http://schemas.microsoft.com/office/powerpoint/2010/main" val="37156974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CE4CCD-00A9-4D40-B58C-8D3CE6478908}" type="slidenum">
              <a:rPr lang="en-GB" smtClean="0"/>
              <a:pPr/>
              <a:t>70</a:t>
            </a:fld>
            <a:endParaRPr lang="en-GB" dirty="0"/>
          </a:p>
        </p:txBody>
      </p:sp>
    </p:spTree>
    <p:extLst>
      <p:ext uri="{BB962C8B-B14F-4D97-AF65-F5344CB8AC3E}">
        <p14:creationId xmlns:p14="http://schemas.microsoft.com/office/powerpoint/2010/main" val="281337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GB" dirty="0"/>
          </a:p>
        </p:txBody>
      </p:sp>
      <p:sp>
        <p:nvSpPr>
          <p:cNvPr id="78852" name="Slide Number Placeholder 3"/>
          <p:cNvSpPr>
            <a:spLocks noGrp="1"/>
          </p:cNvSpPr>
          <p:nvPr>
            <p:ph type="sldNum" sz="quarter" idx="5"/>
          </p:nvPr>
        </p:nvSpPr>
        <p:spPr>
          <a:noFill/>
        </p:spPr>
        <p:txBody>
          <a:bodyPr/>
          <a:lstStyle/>
          <a:p>
            <a:fld id="{E612A154-FBFE-4748-ABC5-6DD89457541C}" type="slidenum">
              <a:rPr lang="en-US"/>
              <a:pPr/>
              <a:t>71</a:t>
            </a:fld>
            <a:endParaRPr lang="en-US" dirty="0"/>
          </a:p>
        </p:txBody>
      </p:sp>
    </p:spTree>
    <p:extLst>
      <p:ext uri="{BB962C8B-B14F-4D97-AF65-F5344CB8AC3E}">
        <p14:creationId xmlns:p14="http://schemas.microsoft.com/office/powerpoint/2010/main" val="32592105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GB" dirty="0"/>
          </a:p>
        </p:txBody>
      </p:sp>
      <p:sp>
        <p:nvSpPr>
          <p:cNvPr id="79876" name="Slide Number Placeholder 3"/>
          <p:cNvSpPr>
            <a:spLocks noGrp="1"/>
          </p:cNvSpPr>
          <p:nvPr>
            <p:ph type="sldNum" sz="quarter" idx="5"/>
          </p:nvPr>
        </p:nvSpPr>
        <p:spPr>
          <a:noFill/>
        </p:spPr>
        <p:txBody>
          <a:bodyPr/>
          <a:lstStyle/>
          <a:p>
            <a:fld id="{6DE7989E-E271-456D-83F4-83CCFAE98DE2}" type="slidenum">
              <a:rPr lang="en-US"/>
              <a:pPr/>
              <a:t>72</a:t>
            </a:fld>
            <a:endParaRPr lang="en-US" dirty="0"/>
          </a:p>
        </p:txBody>
      </p:sp>
    </p:spTree>
    <p:extLst>
      <p:ext uri="{BB962C8B-B14F-4D97-AF65-F5344CB8AC3E}">
        <p14:creationId xmlns:p14="http://schemas.microsoft.com/office/powerpoint/2010/main" val="204763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12</a:t>
            </a:fld>
            <a:endParaRPr lang="en-US" dirty="0"/>
          </a:p>
        </p:txBody>
      </p:sp>
    </p:spTree>
    <p:extLst>
      <p:ext uri="{BB962C8B-B14F-4D97-AF65-F5344CB8AC3E}">
        <p14:creationId xmlns:p14="http://schemas.microsoft.com/office/powerpoint/2010/main" val="1676068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13</a:t>
            </a:fld>
            <a:endParaRPr lang="en-US" dirty="0"/>
          </a:p>
        </p:txBody>
      </p:sp>
    </p:spTree>
    <p:extLst>
      <p:ext uri="{BB962C8B-B14F-4D97-AF65-F5344CB8AC3E}">
        <p14:creationId xmlns:p14="http://schemas.microsoft.com/office/powerpoint/2010/main" val="546755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422AC51-2970-4F6E-9778-0DF09B6B0098}" type="slidenum">
              <a:rPr lang="en-US" smtClean="0"/>
              <a:pPr>
                <a:defRPr/>
              </a:pPr>
              <a:t>14</a:t>
            </a:fld>
            <a:endParaRPr lang="en-US" dirty="0"/>
          </a:p>
        </p:txBody>
      </p:sp>
    </p:spTree>
    <p:extLst>
      <p:ext uri="{BB962C8B-B14F-4D97-AF65-F5344CB8AC3E}">
        <p14:creationId xmlns:p14="http://schemas.microsoft.com/office/powerpoint/2010/main" val="2468689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dirty="0"/>
              <a:t>Copyright People First Education Ltd</a:t>
            </a: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4742383D-3BDC-4EC4-A2D9-C2D58982608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a:t>Copyright People First Education Ltd</a:t>
            </a:r>
          </a:p>
        </p:txBody>
      </p:sp>
      <p:sp>
        <p:nvSpPr>
          <p:cNvPr id="6" name="Slide Number Placeholder 17"/>
          <p:cNvSpPr>
            <a:spLocks noGrp="1"/>
          </p:cNvSpPr>
          <p:nvPr>
            <p:ph type="sldNum" sz="quarter" idx="12"/>
          </p:nvPr>
        </p:nvSpPr>
        <p:spPr/>
        <p:txBody>
          <a:bodyPr/>
          <a:lstStyle>
            <a:lvl1pPr>
              <a:defRPr/>
            </a:lvl1pPr>
          </a:lstStyle>
          <a:p>
            <a:pPr>
              <a:defRPr/>
            </a:pPr>
            <a:fld id="{47475C46-4E41-4A15-AE7B-03E640127BD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a:t>Copyright People First Education Ltd</a:t>
            </a:r>
          </a:p>
        </p:txBody>
      </p:sp>
      <p:sp>
        <p:nvSpPr>
          <p:cNvPr id="6" name="Slide Number Placeholder 17"/>
          <p:cNvSpPr>
            <a:spLocks noGrp="1"/>
          </p:cNvSpPr>
          <p:nvPr>
            <p:ph type="sldNum" sz="quarter" idx="12"/>
          </p:nvPr>
        </p:nvSpPr>
        <p:spPr/>
        <p:txBody>
          <a:bodyPr/>
          <a:lstStyle>
            <a:lvl1pPr>
              <a:defRPr/>
            </a:lvl1pPr>
          </a:lstStyle>
          <a:p>
            <a:pPr>
              <a:defRPr/>
            </a:pPr>
            <a:fld id="{D8499D48-351F-4DBC-8A35-15518BAADD7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a:t>Copyright People First Education Ltd</a:t>
            </a:r>
          </a:p>
        </p:txBody>
      </p:sp>
      <p:sp>
        <p:nvSpPr>
          <p:cNvPr id="6" name="Slide Number Placeholder 17"/>
          <p:cNvSpPr>
            <a:spLocks noGrp="1"/>
          </p:cNvSpPr>
          <p:nvPr>
            <p:ph type="sldNum" sz="quarter" idx="12"/>
          </p:nvPr>
        </p:nvSpPr>
        <p:spPr/>
        <p:txBody>
          <a:bodyPr/>
          <a:lstStyle>
            <a:lvl1pPr>
              <a:defRPr/>
            </a:lvl1pPr>
          </a:lstStyle>
          <a:p>
            <a:pPr>
              <a:defRPr/>
            </a:pPr>
            <a:fld id="{AE21B719-AD0A-4489-94F1-32783415CBE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dirty="0"/>
              <a:t>Copyright People First Education Ltd</a:t>
            </a:r>
          </a:p>
        </p:txBody>
      </p:sp>
      <p:sp>
        <p:nvSpPr>
          <p:cNvPr id="8" name="Slide Number Placeholder 5"/>
          <p:cNvSpPr>
            <a:spLocks noGrp="1"/>
          </p:cNvSpPr>
          <p:nvPr>
            <p:ph type="sldNum" sz="quarter" idx="12"/>
          </p:nvPr>
        </p:nvSpPr>
        <p:spPr/>
        <p:txBody>
          <a:bodyPr/>
          <a:lstStyle>
            <a:lvl1pPr>
              <a:defRPr/>
            </a:lvl1pPr>
            <a:extLst/>
          </a:lstStyle>
          <a:p>
            <a:pPr>
              <a:defRPr/>
            </a:pPr>
            <a:fld id="{19133896-2146-478E-BA24-C8C12EC0885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a:t>Copyright People First Education Ltd</a:t>
            </a:r>
          </a:p>
        </p:txBody>
      </p:sp>
      <p:sp>
        <p:nvSpPr>
          <p:cNvPr id="7" name="Slide Number Placeholder 6"/>
          <p:cNvSpPr>
            <a:spLocks noGrp="1"/>
          </p:cNvSpPr>
          <p:nvPr>
            <p:ph type="sldNum" sz="quarter" idx="12"/>
          </p:nvPr>
        </p:nvSpPr>
        <p:spPr/>
        <p:txBody>
          <a:bodyPr/>
          <a:lstStyle>
            <a:lvl1pPr>
              <a:defRPr/>
            </a:lvl1pPr>
            <a:extLst/>
          </a:lstStyle>
          <a:p>
            <a:pPr>
              <a:defRPr/>
            </a:pPr>
            <a:fld id="{88AB6CE7-1EC9-4550-BBC2-7E5556C4BC7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dirty="0"/>
              <a:t>Copyright People First Education Ltd</a:t>
            </a:r>
          </a:p>
        </p:txBody>
      </p:sp>
      <p:sp>
        <p:nvSpPr>
          <p:cNvPr id="9" name="Slide Number Placeholder 8"/>
          <p:cNvSpPr>
            <a:spLocks noGrp="1"/>
          </p:cNvSpPr>
          <p:nvPr>
            <p:ph type="sldNum" sz="quarter" idx="12"/>
          </p:nvPr>
        </p:nvSpPr>
        <p:spPr/>
        <p:txBody>
          <a:bodyPr/>
          <a:lstStyle>
            <a:lvl1pPr>
              <a:defRPr/>
            </a:lvl1pPr>
            <a:extLst/>
          </a:lstStyle>
          <a:p>
            <a:pPr>
              <a:defRPr/>
            </a:pPr>
            <a:fld id="{2B32DE0F-6FBE-4521-9904-1B92F058FF8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dirty="0"/>
              <a:t>Copyright People First Education Ltd</a:t>
            </a:r>
          </a:p>
        </p:txBody>
      </p:sp>
      <p:sp>
        <p:nvSpPr>
          <p:cNvPr id="5" name="Slide Number Placeholder 4"/>
          <p:cNvSpPr>
            <a:spLocks noGrp="1"/>
          </p:cNvSpPr>
          <p:nvPr>
            <p:ph type="sldNum" sz="quarter" idx="12"/>
          </p:nvPr>
        </p:nvSpPr>
        <p:spPr/>
        <p:txBody>
          <a:bodyPr/>
          <a:lstStyle>
            <a:lvl1pPr>
              <a:defRPr/>
            </a:lvl1pPr>
            <a:extLst/>
          </a:lstStyle>
          <a:p>
            <a:pPr>
              <a:defRPr/>
            </a:pPr>
            <a:fld id="{6DB6AE8E-BA45-4EF3-8247-80D52F5CB6C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dirty="0"/>
              <a:t>Copyright People First Education Ltd</a:t>
            </a:r>
          </a:p>
        </p:txBody>
      </p:sp>
      <p:sp>
        <p:nvSpPr>
          <p:cNvPr id="4" name="Slide Number Placeholder 17"/>
          <p:cNvSpPr>
            <a:spLocks noGrp="1"/>
          </p:cNvSpPr>
          <p:nvPr>
            <p:ph type="sldNum" sz="quarter" idx="12"/>
          </p:nvPr>
        </p:nvSpPr>
        <p:spPr/>
        <p:txBody>
          <a:bodyPr/>
          <a:lstStyle>
            <a:lvl1pPr>
              <a:defRPr/>
            </a:lvl1pPr>
          </a:lstStyle>
          <a:p>
            <a:pPr>
              <a:defRPr/>
            </a:pPr>
            <a:fld id="{FD607F26-65B1-474D-979F-81D6470CDB5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dirty="0"/>
              <a:t>Copyright People First Education Ltd</a:t>
            </a:r>
          </a:p>
        </p:txBody>
      </p:sp>
      <p:sp>
        <p:nvSpPr>
          <p:cNvPr id="7" name="Slide Number Placeholder 6"/>
          <p:cNvSpPr>
            <a:spLocks noGrp="1"/>
          </p:cNvSpPr>
          <p:nvPr>
            <p:ph type="sldNum" sz="quarter" idx="12"/>
          </p:nvPr>
        </p:nvSpPr>
        <p:spPr/>
        <p:txBody>
          <a:bodyPr/>
          <a:lstStyle>
            <a:lvl1pPr>
              <a:defRPr/>
            </a:lvl1pPr>
            <a:extLst/>
          </a:lstStyle>
          <a:p>
            <a:pPr>
              <a:defRPr/>
            </a:pPr>
            <a:fld id="{176838AE-8EFE-4BD1-A527-2B028CA220C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dirty="0"/>
              <a:t>Copyright People First Education Ltd</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1FA71A0D-8CE9-4EF6-BF8B-78E1B4560D7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30"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dirty="0"/>
              <a:t>Copyright People First Education Ltd</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420D5A1E-5B0E-4D26-9657-BB77CE3A12B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95" r:id="rId1"/>
    <p:sldLayoutId id="2147484390" r:id="rId2"/>
    <p:sldLayoutId id="2147484396" r:id="rId3"/>
    <p:sldLayoutId id="2147484397" r:id="rId4"/>
    <p:sldLayoutId id="2147484398" r:id="rId5"/>
    <p:sldLayoutId id="2147484399" r:id="rId6"/>
    <p:sldLayoutId id="2147484391" r:id="rId7"/>
    <p:sldLayoutId id="2147484400" r:id="rId8"/>
    <p:sldLayoutId id="2147484401" r:id="rId9"/>
    <p:sldLayoutId id="2147484392" r:id="rId10"/>
    <p:sldLayoutId id="2147484393"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752601"/>
            <a:ext cx="7702624" cy="1172343"/>
          </a:xfrm>
        </p:spPr>
        <p:txBody>
          <a:bodyPr/>
          <a:lstStyle/>
          <a:p>
            <a:r>
              <a:rPr lang="en-GB" dirty="0"/>
              <a:t>Dyslexia </a:t>
            </a:r>
          </a:p>
        </p:txBody>
      </p:sp>
      <p:sp>
        <p:nvSpPr>
          <p:cNvPr id="3" name="Subtitle 2"/>
          <p:cNvSpPr>
            <a:spLocks noGrp="1"/>
          </p:cNvSpPr>
          <p:nvPr>
            <p:ph type="subTitle" idx="1"/>
          </p:nvPr>
        </p:nvSpPr>
        <p:spPr>
          <a:xfrm>
            <a:off x="251520" y="2924944"/>
            <a:ext cx="8568952" cy="2592288"/>
          </a:xfrm>
        </p:spPr>
        <p:txBody>
          <a:bodyPr/>
          <a:lstStyle/>
          <a:p>
            <a:r>
              <a:rPr lang="en-GB" dirty="0"/>
              <a:t>andrew@peoplefirsteducation.com</a:t>
            </a:r>
          </a:p>
          <a:p>
            <a:r>
              <a:rPr lang="en-GB" b="1" dirty="0"/>
              <a:t>Instagram @</a:t>
            </a:r>
            <a:r>
              <a:rPr lang="en-GB" b="1" dirty="0" err="1"/>
              <a:t>andrewwsen</a:t>
            </a:r>
            <a:endParaRPr lang="en-GB" b="1" dirty="0"/>
          </a:p>
          <a:p>
            <a:r>
              <a:rPr lang="en-GB" b="1" dirty="0"/>
              <a:t>Twitter @</a:t>
            </a:r>
            <a:r>
              <a:rPr lang="en-GB" b="1" dirty="0" err="1"/>
              <a:t>andrewwsen</a:t>
            </a:r>
            <a:endParaRPr lang="en-GB" b="1" dirty="0"/>
          </a:p>
          <a:p>
            <a:r>
              <a:rPr lang="en-GB" b="1" dirty="0"/>
              <a:t>FB: Andrew Whitehouse at People First Education</a:t>
            </a:r>
          </a:p>
          <a:p>
            <a:r>
              <a:rPr lang="en-GB" b="1" dirty="0"/>
              <a:t>LinkedIn: Andrew Whitehouse</a:t>
            </a:r>
          </a:p>
        </p:txBody>
      </p:sp>
      <p:pic>
        <p:nvPicPr>
          <p:cNvPr id="5" name="Picture 4" descr="images.jpeg"/>
          <p:cNvPicPr>
            <a:picLocks noChangeAspect="1"/>
          </p:cNvPicPr>
          <p:nvPr/>
        </p:nvPicPr>
        <p:blipFill>
          <a:blip r:embed="rId3" cstate="print"/>
          <a:stretch>
            <a:fillRect/>
          </a:stretch>
        </p:blipFill>
        <p:spPr>
          <a:xfrm>
            <a:off x="419473" y="155174"/>
            <a:ext cx="3150905" cy="2625754"/>
          </a:xfrm>
          <a:prstGeom prst="rect">
            <a:avLst/>
          </a:prstGeom>
        </p:spPr>
      </p:pic>
      <p:sp>
        <p:nvSpPr>
          <p:cNvPr id="6" name="Slide Number Placeholder 5">
            <a:extLst>
              <a:ext uri="{FF2B5EF4-FFF2-40B4-BE49-F238E27FC236}">
                <a16:creationId xmlns:a16="http://schemas.microsoft.com/office/drawing/2014/main" id="{0BE97970-FB8B-473A-97BF-E757E3A1DDAD}"/>
              </a:ext>
            </a:extLst>
          </p:cNvPr>
          <p:cNvSpPr>
            <a:spLocks noGrp="1"/>
          </p:cNvSpPr>
          <p:nvPr>
            <p:ph type="sldNum" sz="quarter" idx="12"/>
          </p:nvPr>
        </p:nvSpPr>
        <p:spPr/>
        <p:txBody>
          <a:bodyPr/>
          <a:lstStyle/>
          <a:p>
            <a:pPr>
              <a:defRPr/>
            </a:pPr>
            <a:fld id="{4742383D-3BDC-4EC4-A2D9-C2D58982608A}"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People who favour the right side of the brain</a:t>
            </a:r>
          </a:p>
          <a:p>
            <a:endParaRPr lang="en-GB" dirty="0"/>
          </a:p>
        </p:txBody>
      </p:sp>
      <p:sp>
        <p:nvSpPr>
          <p:cNvPr id="3" name="Title 2"/>
          <p:cNvSpPr>
            <a:spLocks noGrp="1"/>
          </p:cNvSpPr>
          <p:nvPr>
            <p:ph type="title"/>
          </p:nvPr>
        </p:nvSpPr>
        <p:spPr/>
        <p:txBody>
          <a:bodyPr/>
          <a:lstStyle/>
          <a:p>
            <a:r>
              <a:rPr lang="en-GB" dirty="0"/>
              <a:t>Who are we talking about?</a:t>
            </a:r>
          </a:p>
        </p:txBody>
      </p:sp>
      <p:pic>
        <p:nvPicPr>
          <p:cNvPr id="5" name="Picture 4" descr="left_right_brain_xp1.jpg"/>
          <p:cNvPicPr>
            <a:picLocks noChangeAspect="1"/>
          </p:cNvPicPr>
          <p:nvPr/>
        </p:nvPicPr>
        <p:blipFill>
          <a:blip r:embed="rId3" cstate="print"/>
          <a:stretch>
            <a:fillRect/>
          </a:stretch>
        </p:blipFill>
        <p:spPr>
          <a:xfrm>
            <a:off x="2699792" y="2060848"/>
            <a:ext cx="4752528" cy="4197038"/>
          </a:xfrm>
          <a:prstGeom prst="rect">
            <a:avLst/>
          </a:prstGeom>
        </p:spPr>
      </p:pic>
      <p:sp>
        <p:nvSpPr>
          <p:cNvPr id="6" name="Slide Number Placeholder 5">
            <a:extLst>
              <a:ext uri="{FF2B5EF4-FFF2-40B4-BE49-F238E27FC236}">
                <a16:creationId xmlns:a16="http://schemas.microsoft.com/office/drawing/2014/main" id="{944FB0FE-3D55-4FE1-B2F3-142558983B93}"/>
              </a:ext>
            </a:extLst>
          </p:cNvPr>
          <p:cNvSpPr>
            <a:spLocks noGrp="1"/>
          </p:cNvSpPr>
          <p:nvPr>
            <p:ph type="sldNum" sz="quarter" idx="12"/>
          </p:nvPr>
        </p:nvSpPr>
        <p:spPr/>
        <p:txBody>
          <a:bodyPr/>
          <a:lstStyle/>
          <a:p>
            <a:pPr>
              <a:defRPr/>
            </a:pPr>
            <a:fld id="{AE21B719-AD0A-4489-94F1-32783415CBE2}"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GB" dirty="0">
                <a:latin typeface="Arial" pitchFamily="34" charset="0"/>
                <a:cs typeface="Arial" pitchFamily="34" charset="0"/>
              </a:rPr>
              <a:t>Dyslexia means ‘Difficulty with words’</a:t>
            </a:r>
          </a:p>
          <a:p>
            <a:pPr>
              <a:lnSpc>
                <a:spcPct val="90000"/>
              </a:lnSpc>
            </a:pPr>
            <a:r>
              <a:rPr lang="en-GB" dirty="0">
                <a:latin typeface="Arial" pitchFamily="34" charset="0"/>
                <a:cs typeface="Arial" pitchFamily="34" charset="0"/>
              </a:rPr>
              <a:t>It affects the ability to read, spell and write. </a:t>
            </a:r>
          </a:p>
          <a:p>
            <a:pPr>
              <a:lnSpc>
                <a:spcPct val="90000"/>
              </a:lnSpc>
            </a:pPr>
            <a:r>
              <a:rPr lang="en-GB" dirty="0">
                <a:latin typeface="Arial" pitchFamily="34" charset="0"/>
                <a:cs typeface="Arial" pitchFamily="34" charset="0"/>
              </a:rPr>
              <a:t>It can also affect the processing of information,</a:t>
            </a:r>
          </a:p>
          <a:p>
            <a:pPr>
              <a:lnSpc>
                <a:spcPct val="90000"/>
              </a:lnSpc>
            </a:pPr>
            <a:r>
              <a:rPr lang="en-GB" dirty="0">
                <a:latin typeface="Arial" pitchFamily="34" charset="0"/>
                <a:cs typeface="Arial" pitchFamily="34" charset="0"/>
              </a:rPr>
              <a:t>motor skills, </a:t>
            </a:r>
          </a:p>
          <a:p>
            <a:pPr>
              <a:lnSpc>
                <a:spcPct val="90000"/>
              </a:lnSpc>
            </a:pPr>
            <a:r>
              <a:rPr lang="en-GB" dirty="0">
                <a:latin typeface="Arial" pitchFamily="34" charset="0"/>
                <a:cs typeface="Arial" pitchFamily="34" charset="0"/>
              </a:rPr>
              <a:t>sequencing, </a:t>
            </a:r>
          </a:p>
          <a:p>
            <a:pPr>
              <a:lnSpc>
                <a:spcPct val="90000"/>
              </a:lnSpc>
            </a:pPr>
            <a:r>
              <a:rPr lang="en-GB" dirty="0">
                <a:latin typeface="Arial" pitchFamily="34" charset="0"/>
                <a:cs typeface="Arial" pitchFamily="34" charset="0"/>
              </a:rPr>
              <a:t>short term memory, </a:t>
            </a:r>
          </a:p>
          <a:p>
            <a:pPr>
              <a:lnSpc>
                <a:spcPct val="90000"/>
              </a:lnSpc>
            </a:pPr>
            <a:endParaRPr lang="en-GB" dirty="0">
              <a:latin typeface="Arial" pitchFamily="34" charset="0"/>
              <a:cs typeface="Arial" pitchFamily="34" charset="0"/>
            </a:endParaRPr>
          </a:p>
          <a:p>
            <a:endParaRPr lang="en-GB" dirty="0"/>
          </a:p>
        </p:txBody>
      </p:sp>
      <p:sp>
        <p:nvSpPr>
          <p:cNvPr id="3" name="Title 2"/>
          <p:cNvSpPr>
            <a:spLocks noGrp="1"/>
          </p:cNvSpPr>
          <p:nvPr>
            <p:ph type="title"/>
          </p:nvPr>
        </p:nvSpPr>
        <p:spPr/>
        <p:txBody>
          <a:bodyPr/>
          <a:lstStyle/>
          <a:p>
            <a:r>
              <a:rPr lang="en-GB" dirty="0"/>
              <a:t>What is Dyslexia?</a:t>
            </a:r>
          </a:p>
        </p:txBody>
      </p:sp>
      <p:pic>
        <p:nvPicPr>
          <p:cNvPr id="6" name="Picture 5" descr="short-term-memory-loss.jpg"/>
          <p:cNvPicPr>
            <a:picLocks noChangeAspect="1"/>
          </p:cNvPicPr>
          <p:nvPr/>
        </p:nvPicPr>
        <p:blipFill>
          <a:blip r:embed="rId3" cstate="print"/>
          <a:stretch>
            <a:fillRect/>
          </a:stretch>
        </p:blipFill>
        <p:spPr>
          <a:xfrm>
            <a:off x="4500562" y="2857496"/>
            <a:ext cx="3357586" cy="4677059"/>
          </a:xfrm>
          <a:prstGeom prst="rect">
            <a:avLst/>
          </a:prstGeom>
        </p:spPr>
      </p:pic>
      <p:sp>
        <p:nvSpPr>
          <p:cNvPr id="5" name="Slide Number Placeholder 4">
            <a:extLst>
              <a:ext uri="{FF2B5EF4-FFF2-40B4-BE49-F238E27FC236}">
                <a16:creationId xmlns:a16="http://schemas.microsoft.com/office/drawing/2014/main" id="{7686F020-F008-4972-B19F-A8CFC4737228}"/>
              </a:ext>
            </a:extLst>
          </p:cNvPr>
          <p:cNvSpPr>
            <a:spLocks noGrp="1"/>
          </p:cNvSpPr>
          <p:nvPr>
            <p:ph type="sldNum" sz="quarter" idx="12"/>
          </p:nvPr>
        </p:nvSpPr>
        <p:spPr/>
        <p:txBody>
          <a:bodyPr/>
          <a:lstStyle/>
          <a:p>
            <a:pPr>
              <a:defRPr/>
            </a:pPr>
            <a:fld id="{AE21B719-AD0A-4489-94F1-32783415CBE2}"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Useful visualisation strategies:</a:t>
            </a:r>
          </a:p>
          <a:p>
            <a:r>
              <a:rPr lang="en-GB" dirty="0"/>
              <a:t>Ask learner to look at word, </a:t>
            </a:r>
          </a:p>
          <a:p>
            <a:r>
              <a:rPr lang="en-GB" dirty="0"/>
              <a:t>Close eyes,</a:t>
            </a:r>
          </a:p>
          <a:p>
            <a:r>
              <a:rPr lang="en-GB" dirty="0"/>
              <a:t>Visualise</a:t>
            </a:r>
          </a:p>
          <a:p>
            <a:r>
              <a:rPr lang="en-GB" dirty="0"/>
              <a:t>(tap forehead)</a:t>
            </a:r>
          </a:p>
          <a:p>
            <a:r>
              <a:rPr lang="en-GB" dirty="0"/>
              <a:t>See the word in colour</a:t>
            </a:r>
          </a:p>
          <a:p>
            <a:r>
              <a:rPr lang="en-GB" dirty="0"/>
              <a:t>Any colour you like</a:t>
            </a:r>
          </a:p>
          <a:p>
            <a:endParaRPr lang="en-GB" dirty="0"/>
          </a:p>
        </p:txBody>
      </p:sp>
      <p:sp>
        <p:nvSpPr>
          <p:cNvPr id="3" name="Title 2"/>
          <p:cNvSpPr>
            <a:spLocks noGrp="1"/>
          </p:cNvSpPr>
          <p:nvPr>
            <p:ph type="title"/>
          </p:nvPr>
        </p:nvSpPr>
        <p:spPr/>
        <p:txBody>
          <a:bodyPr/>
          <a:lstStyle/>
          <a:p>
            <a:r>
              <a:rPr lang="en-GB" dirty="0"/>
              <a:t>Visual issues</a:t>
            </a:r>
          </a:p>
        </p:txBody>
      </p:sp>
      <p:sp>
        <p:nvSpPr>
          <p:cNvPr id="5" name="Slide Number Placeholder 4">
            <a:extLst>
              <a:ext uri="{FF2B5EF4-FFF2-40B4-BE49-F238E27FC236}">
                <a16:creationId xmlns:a16="http://schemas.microsoft.com/office/drawing/2014/main" id="{048ACDA0-5D28-4DB2-B832-B8FD780DE9A9}"/>
              </a:ext>
            </a:extLst>
          </p:cNvPr>
          <p:cNvSpPr>
            <a:spLocks noGrp="1"/>
          </p:cNvSpPr>
          <p:nvPr>
            <p:ph type="sldNum" sz="quarter" idx="12"/>
          </p:nvPr>
        </p:nvSpPr>
        <p:spPr/>
        <p:txBody>
          <a:bodyPr/>
          <a:lstStyle/>
          <a:p>
            <a:pPr>
              <a:defRPr/>
            </a:pPr>
            <a:fld id="{AE21B719-AD0A-4489-94F1-32783415CBE2}" type="slidenum">
              <a:rPr lang="en-US" smtClean="0"/>
              <a:pPr>
                <a:defRPr/>
              </a:pPr>
              <a:t>12</a:t>
            </a:fld>
            <a:endParaRPr lang="en-US" dirty="0"/>
          </a:p>
        </p:txBody>
      </p:sp>
    </p:spTree>
    <p:extLst>
      <p:ext uri="{BB962C8B-B14F-4D97-AF65-F5344CB8AC3E}">
        <p14:creationId xmlns:p14="http://schemas.microsoft.com/office/powerpoint/2010/main" val="417779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Have fun</a:t>
            </a:r>
          </a:p>
        </p:txBody>
      </p:sp>
      <p:sp>
        <p:nvSpPr>
          <p:cNvPr id="5" name="Content Placeholder 4"/>
          <p:cNvSpPr>
            <a:spLocks noGrp="1"/>
          </p:cNvSpPr>
          <p:nvPr>
            <p:ph idx="1"/>
          </p:nvPr>
        </p:nvSpPr>
        <p:spPr>
          <a:xfrm flipH="1">
            <a:off x="323528" y="1481138"/>
            <a:ext cx="133672" cy="147662"/>
          </a:xfrm>
        </p:spPr>
        <p:txBody>
          <a:bodyPr/>
          <a:lstStyle/>
          <a:p>
            <a:r>
              <a:rPr lang="en-GB" dirty="0"/>
              <a:t>Visualise</a:t>
            </a:r>
          </a:p>
        </p:txBody>
      </p:sp>
      <p:sp>
        <p:nvSpPr>
          <p:cNvPr id="7" name="TextBox 6"/>
          <p:cNvSpPr txBox="1"/>
          <p:nvPr/>
        </p:nvSpPr>
        <p:spPr>
          <a:xfrm rot="5400000">
            <a:off x="3428992" y="5400150"/>
            <a:ext cx="2000264" cy="523220"/>
          </a:xfrm>
          <a:prstGeom prst="rect">
            <a:avLst/>
          </a:prstGeom>
          <a:noFill/>
        </p:spPr>
        <p:txBody>
          <a:bodyPr wrap="square" rtlCol="0">
            <a:spAutoFit/>
          </a:bodyPr>
          <a:lstStyle/>
          <a:p>
            <a:r>
              <a:rPr lang="en-GB" sz="2800" dirty="0"/>
              <a:t>visualise</a:t>
            </a:r>
          </a:p>
        </p:txBody>
      </p:sp>
      <p:sp>
        <p:nvSpPr>
          <p:cNvPr id="8" name="TextBox 7"/>
          <p:cNvSpPr txBox="1"/>
          <p:nvPr/>
        </p:nvSpPr>
        <p:spPr>
          <a:xfrm rot="13105366">
            <a:off x="5000628" y="2571744"/>
            <a:ext cx="4143372" cy="1323439"/>
          </a:xfrm>
          <a:prstGeom prst="rect">
            <a:avLst/>
          </a:prstGeom>
          <a:noFill/>
        </p:spPr>
        <p:txBody>
          <a:bodyPr wrap="square" rtlCol="0">
            <a:spAutoFit/>
          </a:bodyPr>
          <a:lstStyle/>
          <a:p>
            <a:r>
              <a:rPr lang="en-GB" sz="8000" dirty="0">
                <a:solidFill>
                  <a:srgbClr val="FF0000"/>
                </a:solidFill>
              </a:rPr>
              <a:t>visualise</a:t>
            </a:r>
          </a:p>
        </p:txBody>
      </p:sp>
      <p:sp>
        <p:nvSpPr>
          <p:cNvPr id="9" name="TextBox 8"/>
          <p:cNvSpPr txBox="1"/>
          <p:nvPr/>
        </p:nvSpPr>
        <p:spPr>
          <a:xfrm>
            <a:off x="2000232" y="2071678"/>
            <a:ext cx="285752" cy="5016758"/>
          </a:xfrm>
          <a:prstGeom prst="rect">
            <a:avLst/>
          </a:prstGeom>
          <a:noFill/>
        </p:spPr>
        <p:txBody>
          <a:bodyPr wrap="square" rtlCol="0">
            <a:spAutoFit/>
          </a:bodyPr>
          <a:lstStyle/>
          <a:p>
            <a:r>
              <a:rPr lang="en-GB" sz="3200" dirty="0">
                <a:solidFill>
                  <a:schemeClr val="accent1">
                    <a:lumMod val="50000"/>
                  </a:schemeClr>
                </a:solidFill>
              </a:rPr>
              <a:t>v</a:t>
            </a:r>
          </a:p>
          <a:p>
            <a:r>
              <a:rPr lang="en-GB" sz="3200" dirty="0">
                <a:solidFill>
                  <a:schemeClr val="accent1">
                    <a:lumMod val="50000"/>
                  </a:schemeClr>
                </a:solidFill>
              </a:rPr>
              <a:t>i</a:t>
            </a:r>
          </a:p>
          <a:p>
            <a:r>
              <a:rPr lang="en-GB" sz="3200" dirty="0">
                <a:solidFill>
                  <a:schemeClr val="accent1">
                    <a:lumMod val="50000"/>
                  </a:schemeClr>
                </a:solidFill>
              </a:rPr>
              <a:t>s</a:t>
            </a:r>
          </a:p>
          <a:p>
            <a:r>
              <a:rPr lang="en-GB" sz="3200" dirty="0">
                <a:solidFill>
                  <a:schemeClr val="accent1">
                    <a:lumMod val="50000"/>
                  </a:schemeClr>
                </a:solidFill>
              </a:rPr>
              <a:t>u</a:t>
            </a:r>
          </a:p>
          <a:p>
            <a:r>
              <a:rPr lang="en-GB" sz="3200" dirty="0">
                <a:solidFill>
                  <a:schemeClr val="accent1">
                    <a:lumMod val="50000"/>
                  </a:schemeClr>
                </a:solidFill>
              </a:rPr>
              <a:t>al</a:t>
            </a:r>
          </a:p>
          <a:p>
            <a:r>
              <a:rPr lang="en-GB" sz="3200" dirty="0">
                <a:solidFill>
                  <a:schemeClr val="accent1">
                    <a:lumMod val="50000"/>
                  </a:schemeClr>
                </a:solidFill>
              </a:rPr>
              <a:t>i</a:t>
            </a:r>
          </a:p>
          <a:p>
            <a:r>
              <a:rPr lang="en-GB" sz="3200" dirty="0">
                <a:solidFill>
                  <a:schemeClr val="accent1">
                    <a:lumMod val="50000"/>
                  </a:schemeClr>
                </a:solidFill>
              </a:rPr>
              <a:t>s</a:t>
            </a:r>
          </a:p>
          <a:p>
            <a:r>
              <a:rPr lang="en-GB" sz="3200" dirty="0">
                <a:solidFill>
                  <a:schemeClr val="accent1">
                    <a:lumMod val="50000"/>
                  </a:schemeClr>
                </a:solidFill>
              </a:rPr>
              <a:t>e</a:t>
            </a:r>
          </a:p>
          <a:p>
            <a:endParaRPr lang="en-GB" sz="3200" dirty="0">
              <a:solidFill>
                <a:schemeClr val="accent1">
                  <a:lumMod val="50000"/>
                </a:schemeClr>
              </a:solidFill>
            </a:endParaRPr>
          </a:p>
        </p:txBody>
      </p:sp>
      <p:sp>
        <p:nvSpPr>
          <p:cNvPr id="10" name="TextBox 9"/>
          <p:cNvSpPr txBox="1"/>
          <p:nvPr/>
        </p:nvSpPr>
        <p:spPr>
          <a:xfrm rot="20592321">
            <a:off x="3786182" y="214290"/>
            <a:ext cx="3357586" cy="3416320"/>
          </a:xfrm>
          <a:prstGeom prst="rect">
            <a:avLst/>
          </a:prstGeom>
          <a:noFill/>
        </p:spPr>
        <p:txBody>
          <a:bodyPr wrap="square" rtlCol="0">
            <a:spAutoFit/>
          </a:bodyPr>
          <a:lstStyle/>
          <a:p>
            <a:r>
              <a:rPr lang="en-GB" sz="2400" dirty="0">
                <a:solidFill>
                  <a:srgbClr val="0070C0"/>
                </a:solidFill>
              </a:rPr>
              <a:t>v</a:t>
            </a:r>
          </a:p>
          <a:p>
            <a:r>
              <a:rPr lang="en-GB" sz="2400" dirty="0" err="1">
                <a:solidFill>
                  <a:srgbClr val="0070C0"/>
                </a:solidFill>
              </a:rPr>
              <a:t>i</a:t>
            </a:r>
            <a:endParaRPr lang="en-GB" sz="2400" dirty="0">
              <a:solidFill>
                <a:srgbClr val="0070C0"/>
              </a:solidFill>
            </a:endParaRPr>
          </a:p>
          <a:p>
            <a:r>
              <a:rPr lang="en-GB" sz="2400" dirty="0">
                <a:solidFill>
                  <a:srgbClr val="0070C0"/>
                </a:solidFill>
              </a:rPr>
              <a:t>s</a:t>
            </a:r>
          </a:p>
          <a:p>
            <a:r>
              <a:rPr lang="en-GB" sz="2400" dirty="0">
                <a:solidFill>
                  <a:srgbClr val="0070C0"/>
                </a:solidFill>
              </a:rPr>
              <a:t>u</a:t>
            </a:r>
          </a:p>
          <a:p>
            <a:r>
              <a:rPr lang="en-GB" sz="2400" dirty="0">
                <a:solidFill>
                  <a:srgbClr val="0070C0"/>
                </a:solidFill>
              </a:rPr>
              <a:t>a</a:t>
            </a:r>
          </a:p>
          <a:p>
            <a:r>
              <a:rPr lang="en-GB" sz="2400" dirty="0">
                <a:solidFill>
                  <a:srgbClr val="0070C0"/>
                </a:solidFill>
              </a:rPr>
              <a:t>l</a:t>
            </a:r>
          </a:p>
          <a:p>
            <a:r>
              <a:rPr lang="en-GB" sz="2400" dirty="0">
                <a:solidFill>
                  <a:srgbClr val="0070C0"/>
                </a:solidFill>
              </a:rPr>
              <a:t>i</a:t>
            </a:r>
          </a:p>
          <a:p>
            <a:r>
              <a:rPr lang="en-GB" sz="2400" dirty="0">
                <a:solidFill>
                  <a:srgbClr val="0070C0"/>
                </a:solidFill>
              </a:rPr>
              <a:t>s</a:t>
            </a:r>
          </a:p>
          <a:p>
            <a:r>
              <a:rPr lang="en-GB" sz="2400" dirty="0">
                <a:solidFill>
                  <a:srgbClr val="0070C0"/>
                </a:solidFill>
              </a:rPr>
              <a:t>e</a:t>
            </a:r>
          </a:p>
        </p:txBody>
      </p:sp>
      <p:sp>
        <p:nvSpPr>
          <p:cNvPr id="11" name="Rectangle 10"/>
          <p:cNvSpPr/>
          <p:nvPr/>
        </p:nvSpPr>
        <p:spPr>
          <a:xfrm>
            <a:off x="5572132" y="4572008"/>
            <a:ext cx="3176332" cy="923330"/>
          </a:xfrm>
          <a:prstGeom prst="rect">
            <a:avLst/>
          </a:prstGeom>
          <a:solidFill>
            <a:schemeClr val="accent2"/>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rot lat="1200000" lon="4200000" rev="0"/>
              </a:camera>
              <a:lightRig rig="threePt" dir="t"/>
            </a:scene3d>
          </a:bodyPr>
          <a:lstStyle/>
          <a:p>
            <a:pPr algn="ctr"/>
            <a:r>
              <a:rPr lang="en-US" sz="5400" b="1" cap="none"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visualise</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3" name="Rectangle 12"/>
          <p:cNvSpPr/>
          <p:nvPr/>
        </p:nvSpPr>
        <p:spPr>
          <a:xfrm rot="1135652">
            <a:off x="3143240" y="3643314"/>
            <a:ext cx="3444984"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Visualise</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ndParaRPr>
          </a:p>
        </p:txBody>
      </p:sp>
      <p:sp>
        <p:nvSpPr>
          <p:cNvPr id="2" name="Slide Number Placeholder 1">
            <a:extLst>
              <a:ext uri="{FF2B5EF4-FFF2-40B4-BE49-F238E27FC236}">
                <a16:creationId xmlns:a16="http://schemas.microsoft.com/office/drawing/2014/main" id="{A45223FD-15C0-4431-B421-37B267C54EC8}"/>
              </a:ext>
            </a:extLst>
          </p:cNvPr>
          <p:cNvSpPr>
            <a:spLocks noGrp="1"/>
          </p:cNvSpPr>
          <p:nvPr>
            <p:ph type="sldNum" sz="quarter" idx="12"/>
          </p:nvPr>
        </p:nvSpPr>
        <p:spPr/>
        <p:txBody>
          <a:bodyPr/>
          <a:lstStyle/>
          <a:p>
            <a:pPr>
              <a:defRPr/>
            </a:pPr>
            <a:fld id="{AE21B719-AD0A-4489-94F1-32783415CBE2}" type="slidenum">
              <a:rPr lang="en-US" smtClean="0"/>
              <a:pPr>
                <a:defRPr/>
              </a:pPr>
              <a:t>13</a:t>
            </a:fld>
            <a:endParaRPr lang="en-US" dirty="0"/>
          </a:p>
        </p:txBody>
      </p:sp>
    </p:spTree>
    <p:extLst>
      <p:ext uri="{BB962C8B-B14F-4D97-AF65-F5344CB8AC3E}">
        <p14:creationId xmlns:p14="http://schemas.microsoft.com/office/powerpoint/2010/main" val="2104910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ildren Bedroom Decoration and Design1.jpg"/>
          <p:cNvPicPr>
            <a:picLocks noGrp="1" noChangeAspect="1"/>
          </p:cNvPicPr>
          <p:nvPr>
            <p:ph idx="1"/>
          </p:nvPr>
        </p:nvPicPr>
        <p:blipFill>
          <a:blip r:embed="rId3" cstate="print"/>
          <a:stretch>
            <a:fillRect/>
          </a:stretch>
        </p:blipFill>
        <p:spPr>
          <a:xfrm>
            <a:off x="2003814" y="1481138"/>
            <a:ext cx="5136371" cy="4525962"/>
          </a:xfrm>
        </p:spPr>
      </p:pic>
      <p:sp>
        <p:nvSpPr>
          <p:cNvPr id="3" name="Title 2"/>
          <p:cNvSpPr>
            <a:spLocks noGrp="1"/>
          </p:cNvSpPr>
          <p:nvPr>
            <p:ph type="title"/>
          </p:nvPr>
        </p:nvSpPr>
        <p:spPr/>
        <p:txBody>
          <a:bodyPr/>
          <a:lstStyle/>
          <a:p>
            <a:r>
              <a:rPr lang="en-GB" dirty="0"/>
              <a:t>Somewhere familiar</a:t>
            </a:r>
          </a:p>
        </p:txBody>
      </p:sp>
      <p:sp>
        <p:nvSpPr>
          <p:cNvPr id="6" name="TextBox 5"/>
          <p:cNvSpPr txBox="1"/>
          <p:nvPr/>
        </p:nvSpPr>
        <p:spPr>
          <a:xfrm>
            <a:off x="5580112" y="2231072"/>
            <a:ext cx="1563656" cy="461665"/>
          </a:xfrm>
          <a:prstGeom prst="rect">
            <a:avLst/>
          </a:prstGeom>
          <a:noFill/>
        </p:spPr>
        <p:txBody>
          <a:bodyPr wrap="square" rtlCol="0">
            <a:spAutoFit/>
          </a:bodyPr>
          <a:lstStyle/>
          <a:p>
            <a:r>
              <a:rPr lang="en-GB" sz="2400" dirty="0">
                <a:solidFill>
                  <a:srgbClr val="FF0000"/>
                </a:solidFill>
                <a:latin typeface="Comic Sans MS" pitchFamily="66" charset="0"/>
              </a:rPr>
              <a:t>visualise</a:t>
            </a:r>
          </a:p>
        </p:txBody>
      </p:sp>
      <p:sp>
        <p:nvSpPr>
          <p:cNvPr id="2" name="Slide Number Placeholder 1">
            <a:extLst>
              <a:ext uri="{FF2B5EF4-FFF2-40B4-BE49-F238E27FC236}">
                <a16:creationId xmlns:a16="http://schemas.microsoft.com/office/drawing/2014/main" id="{83C01D2E-626F-4468-B06B-133307393BC2}"/>
              </a:ext>
            </a:extLst>
          </p:cNvPr>
          <p:cNvSpPr>
            <a:spLocks noGrp="1"/>
          </p:cNvSpPr>
          <p:nvPr>
            <p:ph type="sldNum" sz="quarter" idx="12"/>
          </p:nvPr>
        </p:nvSpPr>
        <p:spPr/>
        <p:txBody>
          <a:bodyPr/>
          <a:lstStyle/>
          <a:p>
            <a:pPr>
              <a:defRPr/>
            </a:pPr>
            <a:fld id="{AE21B719-AD0A-4489-94F1-32783415CBE2}" type="slidenum">
              <a:rPr lang="en-US" smtClean="0"/>
              <a:pPr>
                <a:defRPr/>
              </a:pPr>
              <a:t>14</a:t>
            </a:fld>
            <a:endParaRPr lang="en-US" dirty="0"/>
          </a:p>
        </p:txBody>
      </p:sp>
    </p:spTree>
    <p:extLst>
      <p:ext uri="{BB962C8B-B14F-4D97-AF65-F5344CB8AC3E}">
        <p14:creationId xmlns:p14="http://schemas.microsoft.com/office/powerpoint/2010/main" val="1555843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6000" dirty="0"/>
              <a:t>Now write it down!</a:t>
            </a:r>
          </a:p>
        </p:txBody>
      </p:sp>
      <p:sp>
        <p:nvSpPr>
          <p:cNvPr id="3" name="Title 2"/>
          <p:cNvSpPr>
            <a:spLocks noGrp="1"/>
          </p:cNvSpPr>
          <p:nvPr>
            <p:ph type="title"/>
          </p:nvPr>
        </p:nvSpPr>
        <p:spPr/>
        <p:txBody>
          <a:bodyPr/>
          <a:lstStyle/>
          <a:p>
            <a:r>
              <a:rPr lang="en-GB" dirty="0"/>
              <a:t>Visual issues</a:t>
            </a:r>
          </a:p>
        </p:txBody>
      </p:sp>
      <p:sp>
        <p:nvSpPr>
          <p:cNvPr id="5" name="Slide Number Placeholder 4">
            <a:extLst>
              <a:ext uri="{FF2B5EF4-FFF2-40B4-BE49-F238E27FC236}">
                <a16:creationId xmlns:a16="http://schemas.microsoft.com/office/drawing/2014/main" id="{C98BF1CD-DF3D-4FBE-9B74-50C75A4E8BF5}"/>
              </a:ext>
            </a:extLst>
          </p:cNvPr>
          <p:cNvSpPr>
            <a:spLocks noGrp="1"/>
          </p:cNvSpPr>
          <p:nvPr>
            <p:ph type="sldNum" sz="quarter" idx="12"/>
          </p:nvPr>
        </p:nvSpPr>
        <p:spPr/>
        <p:txBody>
          <a:bodyPr/>
          <a:lstStyle/>
          <a:p>
            <a:pPr>
              <a:defRPr/>
            </a:pPr>
            <a:fld id="{AE21B719-AD0A-4489-94F1-32783415CBE2}" type="slidenum">
              <a:rPr lang="en-US" smtClean="0"/>
              <a:pPr>
                <a:defRPr/>
              </a:pPr>
              <a:t>15</a:t>
            </a:fld>
            <a:endParaRPr lang="en-US" dirty="0"/>
          </a:p>
        </p:txBody>
      </p:sp>
    </p:spTree>
    <p:extLst>
      <p:ext uri="{BB962C8B-B14F-4D97-AF65-F5344CB8AC3E}">
        <p14:creationId xmlns:p14="http://schemas.microsoft.com/office/powerpoint/2010/main" val="897235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Look </a:t>
            </a:r>
          </a:p>
          <a:p>
            <a:r>
              <a:rPr lang="en-GB" dirty="0"/>
              <a:t>Cover</a:t>
            </a:r>
          </a:p>
          <a:p>
            <a:r>
              <a:rPr lang="en-GB" dirty="0"/>
              <a:t>Manipulate  </a:t>
            </a:r>
          </a:p>
          <a:p>
            <a:r>
              <a:rPr lang="en-GB" dirty="0"/>
              <a:t>Write </a:t>
            </a:r>
          </a:p>
          <a:p>
            <a:r>
              <a:rPr lang="en-GB" dirty="0"/>
              <a:t>Check</a:t>
            </a:r>
          </a:p>
        </p:txBody>
      </p:sp>
      <p:sp>
        <p:nvSpPr>
          <p:cNvPr id="3" name="Title 2"/>
          <p:cNvSpPr>
            <a:spLocks noGrp="1"/>
          </p:cNvSpPr>
          <p:nvPr>
            <p:ph type="title"/>
          </p:nvPr>
        </p:nvSpPr>
        <p:spPr/>
        <p:txBody>
          <a:bodyPr/>
          <a:lstStyle/>
          <a:p>
            <a:r>
              <a:rPr lang="en-GB" dirty="0"/>
              <a:t>Visual issues</a:t>
            </a:r>
          </a:p>
        </p:txBody>
      </p:sp>
      <p:sp>
        <p:nvSpPr>
          <p:cNvPr id="5" name="Slide Number Placeholder 4">
            <a:extLst>
              <a:ext uri="{FF2B5EF4-FFF2-40B4-BE49-F238E27FC236}">
                <a16:creationId xmlns:a16="http://schemas.microsoft.com/office/drawing/2014/main" id="{F87FB468-0B2D-4ED6-BA33-6D34CDA67D37}"/>
              </a:ext>
            </a:extLst>
          </p:cNvPr>
          <p:cNvSpPr>
            <a:spLocks noGrp="1"/>
          </p:cNvSpPr>
          <p:nvPr>
            <p:ph type="sldNum" sz="quarter" idx="12"/>
          </p:nvPr>
        </p:nvSpPr>
        <p:spPr/>
        <p:txBody>
          <a:bodyPr/>
          <a:lstStyle/>
          <a:p>
            <a:pPr>
              <a:defRPr/>
            </a:pPr>
            <a:fld id="{AE21B719-AD0A-4489-94F1-32783415CBE2}" type="slidenum">
              <a:rPr lang="en-US" smtClean="0"/>
              <a:pPr>
                <a:defRPr/>
              </a:pPr>
              <a:t>16</a:t>
            </a:fld>
            <a:endParaRPr lang="en-US" dirty="0"/>
          </a:p>
        </p:txBody>
      </p:sp>
    </p:spTree>
    <p:extLst>
      <p:ext uri="{BB962C8B-B14F-4D97-AF65-F5344CB8AC3E}">
        <p14:creationId xmlns:p14="http://schemas.microsoft.com/office/powerpoint/2010/main" val="2961746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vising-with-a-fridge-sign.jpg"/>
          <p:cNvPicPr>
            <a:picLocks noGrp="1" noChangeAspect="1"/>
          </p:cNvPicPr>
          <p:nvPr>
            <p:ph idx="1"/>
          </p:nvPr>
        </p:nvPicPr>
        <p:blipFill>
          <a:blip r:embed="rId3" cstate="print"/>
          <a:stretch>
            <a:fillRect/>
          </a:stretch>
        </p:blipFill>
        <p:spPr>
          <a:xfrm>
            <a:off x="714348" y="285728"/>
            <a:ext cx="7903342" cy="5500726"/>
          </a:xfrm>
        </p:spPr>
      </p:pic>
      <p:sp>
        <p:nvSpPr>
          <p:cNvPr id="3" name="Title 2"/>
          <p:cNvSpPr>
            <a:spLocks noGrp="1"/>
          </p:cNvSpPr>
          <p:nvPr>
            <p:ph type="title"/>
          </p:nvPr>
        </p:nvSpPr>
        <p:spPr/>
        <p:txBody>
          <a:bodyPr/>
          <a:lstStyle/>
          <a:p>
            <a:endParaRPr lang="en-GB" dirty="0"/>
          </a:p>
        </p:txBody>
      </p:sp>
      <p:sp>
        <p:nvSpPr>
          <p:cNvPr id="2" name="Slide Number Placeholder 1">
            <a:extLst>
              <a:ext uri="{FF2B5EF4-FFF2-40B4-BE49-F238E27FC236}">
                <a16:creationId xmlns:a16="http://schemas.microsoft.com/office/drawing/2014/main" id="{6CC2D405-C496-45C1-B45D-9BD944C6E773}"/>
              </a:ext>
            </a:extLst>
          </p:cNvPr>
          <p:cNvSpPr>
            <a:spLocks noGrp="1"/>
          </p:cNvSpPr>
          <p:nvPr>
            <p:ph type="sldNum" sz="quarter" idx="12"/>
          </p:nvPr>
        </p:nvSpPr>
        <p:spPr/>
        <p:txBody>
          <a:bodyPr/>
          <a:lstStyle/>
          <a:p>
            <a:pPr>
              <a:defRPr/>
            </a:pPr>
            <a:fld id="{AE21B719-AD0A-4489-94F1-32783415CBE2}" type="slidenum">
              <a:rPr lang="en-US" smtClean="0"/>
              <a:pPr>
                <a:defRPr/>
              </a:pPr>
              <a:t>17</a:t>
            </a:fld>
            <a:endParaRPr lang="en-US" dirty="0"/>
          </a:p>
        </p:txBody>
      </p:sp>
    </p:spTree>
    <p:extLst>
      <p:ext uri="{BB962C8B-B14F-4D97-AF65-F5344CB8AC3E}">
        <p14:creationId xmlns:p14="http://schemas.microsoft.com/office/powerpoint/2010/main" val="483375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GB" dirty="0">
                <a:latin typeface="Arial" pitchFamily="34" charset="0"/>
                <a:cs typeface="Arial" pitchFamily="34" charset="0"/>
              </a:rPr>
              <a:t>left/right orientation,</a:t>
            </a:r>
          </a:p>
          <a:p>
            <a:pPr>
              <a:lnSpc>
                <a:spcPct val="90000"/>
              </a:lnSpc>
            </a:pPr>
            <a:r>
              <a:rPr lang="en-GB" dirty="0">
                <a:latin typeface="Arial" pitchFamily="34" charset="0"/>
                <a:cs typeface="Arial" pitchFamily="34" charset="0"/>
              </a:rPr>
              <a:t>awareness of time. </a:t>
            </a:r>
          </a:p>
          <a:p>
            <a:pPr>
              <a:lnSpc>
                <a:spcPct val="90000"/>
              </a:lnSpc>
            </a:pPr>
            <a:endParaRPr lang="en-GB" dirty="0">
              <a:latin typeface="Arial" pitchFamily="34" charset="0"/>
              <a:cs typeface="Arial" pitchFamily="34" charset="0"/>
            </a:endParaRPr>
          </a:p>
          <a:p>
            <a:endParaRPr lang="en-GB" dirty="0"/>
          </a:p>
        </p:txBody>
      </p:sp>
      <p:sp>
        <p:nvSpPr>
          <p:cNvPr id="3" name="Title 2"/>
          <p:cNvSpPr>
            <a:spLocks noGrp="1"/>
          </p:cNvSpPr>
          <p:nvPr>
            <p:ph type="title"/>
          </p:nvPr>
        </p:nvSpPr>
        <p:spPr/>
        <p:txBody>
          <a:bodyPr/>
          <a:lstStyle/>
          <a:p>
            <a:r>
              <a:rPr lang="en-GB" dirty="0"/>
              <a:t>What is Dyslexia?</a:t>
            </a:r>
          </a:p>
        </p:txBody>
      </p:sp>
      <p:pic>
        <p:nvPicPr>
          <p:cNvPr id="5" name="Picture 4" descr="lte.jpg"/>
          <p:cNvPicPr>
            <a:picLocks noChangeAspect="1"/>
          </p:cNvPicPr>
          <p:nvPr/>
        </p:nvPicPr>
        <p:blipFill>
          <a:blip r:embed="rId3" cstate="print"/>
          <a:stretch>
            <a:fillRect/>
          </a:stretch>
        </p:blipFill>
        <p:spPr>
          <a:xfrm>
            <a:off x="2643174" y="2428868"/>
            <a:ext cx="4143404" cy="3770498"/>
          </a:xfrm>
          <a:prstGeom prst="rect">
            <a:avLst/>
          </a:prstGeom>
        </p:spPr>
      </p:pic>
      <p:sp>
        <p:nvSpPr>
          <p:cNvPr id="6" name="Slide Number Placeholder 5">
            <a:extLst>
              <a:ext uri="{FF2B5EF4-FFF2-40B4-BE49-F238E27FC236}">
                <a16:creationId xmlns:a16="http://schemas.microsoft.com/office/drawing/2014/main" id="{7C2ED386-BD35-46ED-AFC5-EAFD86B76A9F}"/>
              </a:ext>
            </a:extLst>
          </p:cNvPr>
          <p:cNvSpPr>
            <a:spLocks noGrp="1"/>
          </p:cNvSpPr>
          <p:nvPr>
            <p:ph type="sldNum" sz="quarter" idx="12"/>
          </p:nvPr>
        </p:nvSpPr>
        <p:spPr/>
        <p:txBody>
          <a:bodyPr/>
          <a:lstStyle/>
          <a:p>
            <a:pPr>
              <a:defRPr/>
            </a:pPr>
            <a:fld id="{AE21B719-AD0A-4489-94F1-32783415CBE2}"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pPr eaLnBrk="1" hangingPunct="1"/>
            <a:endParaRPr lang="en-US" sz="2800" dirty="0"/>
          </a:p>
          <a:p>
            <a:endParaRPr lang="en-GB" dirty="0"/>
          </a:p>
        </p:txBody>
      </p:sp>
      <p:sp>
        <p:nvSpPr>
          <p:cNvPr id="3" name="Title 2"/>
          <p:cNvSpPr>
            <a:spLocks noGrp="1"/>
          </p:cNvSpPr>
          <p:nvPr>
            <p:ph type="title"/>
          </p:nvPr>
        </p:nvSpPr>
        <p:spPr/>
        <p:txBody>
          <a:bodyPr/>
          <a:lstStyle/>
          <a:p>
            <a:pPr>
              <a:defRPr/>
            </a:pPr>
            <a:r>
              <a:rPr lang="en-GB" dirty="0"/>
              <a:t>Comorbidity</a:t>
            </a:r>
          </a:p>
        </p:txBody>
      </p:sp>
      <p:pic>
        <p:nvPicPr>
          <p:cNvPr id="44037" name="Picture 6" descr="comorbidity%20adhd.jpg"/>
          <p:cNvPicPr>
            <a:picLocks noChangeAspect="1"/>
          </p:cNvPicPr>
          <p:nvPr/>
        </p:nvPicPr>
        <p:blipFill>
          <a:blip r:embed="rId3" cstate="print"/>
          <a:srcRect/>
          <a:stretch>
            <a:fillRect/>
          </a:stretch>
        </p:blipFill>
        <p:spPr bwMode="auto">
          <a:xfrm>
            <a:off x="1428750" y="1928813"/>
            <a:ext cx="6572250" cy="4179887"/>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CFC730C7-68FB-4BB1-B28F-865BCC0AC146}"/>
              </a:ext>
            </a:extLst>
          </p:cNvPr>
          <p:cNvSpPr>
            <a:spLocks noGrp="1"/>
          </p:cNvSpPr>
          <p:nvPr>
            <p:ph type="sldNum" sz="quarter" idx="12"/>
          </p:nvPr>
        </p:nvSpPr>
        <p:spPr/>
        <p:txBody>
          <a:bodyPr/>
          <a:lstStyle/>
          <a:p>
            <a:pPr>
              <a:defRPr/>
            </a:pPr>
            <a:fld id="{AE21B719-AD0A-4489-94F1-32783415CBE2}"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871D95-67E0-42C2-B937-81C5F1CD9B70}"/>
              </a:ext>
            </a:extLst>
          </p:cNvPr>
          <p:cNvSpPr>
            <a:spLocks noGrp="1"/>
          </p:cNvSpPr>
          <p:nvPr>
            <p:ph idx="1"/>
          </p:nvPr>
        </p:nvSpPr>
        <p:spPr/>
        <p:txBody>
          <a:bodyPr/>
          <a:lstStyle/>
          <a:p>
            <a:endParaRPr lang="en-GB" dirty="0"/>
          </a:p>
          <a:p>
            <a:endParaRPr lang="en-GB" dirty="0"/>
          </a:p>
          <a:p>
            <a:endParaRPr lang="en-GB" dirty="0"/>
          </a:p>
          <a:p>
            <a:endParaRPr lang="en-GB" dirty="0"/>
          </a:p>
          <a:p>
            <a:r>
              <a:rPr lang="en-GB" dirty="0"/>
              <a:t>TEDx Speaker</a:t>
            </a:r>
          </a:p>
          <a:p>
            <a:r>
              <a:rPr lang="en-GB" dirty="0"/>
              <a:t>Bamford Lecturer</a:t>
            </a:r>
          </a:p>
          <a:p>
            <a:r>
              <a:rPr lang="en-GB" dirty="0"/>
              <a:t>Hearing Ambassador</a:t>
            </a:r>
          </a:p>
          <a:p>
            <a:r>
              <a:rPr lang="en-GB" dirty="0"/>
              <a:t>Forensic SEN Consultant</a:t>
            </a:r>
          </a:p>
          <a:p>
            <a:r>
              <a:rPr lang="en-GB" dirty="0"/>
              <a:t>SEN Short Course Provider @ Bishop Grosseteste University, University of Lincoln</a:t>
            </a:r>
          </a:p>
        </p:txBody>
      </p:sp>
      <p:sp>
        <p:nvSpPr>
          <p:cNvPr id="3" name="Title 2">
            <a:extLst>
              <a:ext uri="{FF2B5EF4-FFF2-40B4-BE49-F238E27FC236}">
                <a16:creationId xmlns:a16="http://schemas.microsoft.com/office/drawing/2014/main" id="{F964931D-A779-459D-839D-0F6F6BB2915B}"/>
              </a:ext>
            </a:extLst>
          </p:cNvPr>
          <p:cNvSpPr>
            <a:spLocks noGrp="1"/>
          </p:cNvSpPr>
          <p:nvPr>
            <p:ph type="title"/>
          </p:nvPr>
        </p:nvSpPr>
        <p:spPr/>
        <p:txBody>
          <a:bodyPr/>
          <a:lstStyle/>
          <a:p>
            <a:endParaRPr lang="en-GB"/>
          </a:p>
        </p:txBody>
      </p:sp>
      <p:pic>
        <p:nvPicPr>
          <p:cNvPr id="8" name="Picture 7">
            <a:extLst>
              <a:ext uri="{FF2B5EF4-FFF2-40B4-BE49-F238E27FC236}">
                <a16:creationId xmlns:a16="http://schemas.microsoft.com/office/drawing/2014/main" id="{59E5C652-F113-44D0-86E0-BF7F2E1EB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972" y="274638"/>
            <a:ext cx="5076056" cy="2776765"/>
          </a:xfrm>
          <a:prstGeom prst="rect">
            <a:avLst/>
          </a:prstGeom>
        </p:spPr>
      </p:pic>
      <p:sp>
        <p:nvSpPr>
          <p:cNvPr id="5" name="Slide Number Placeholder 4">
            <a:extLst>
              <a:ext uri="{FF2B5EF4-FFF2-40B4-BE49-F238E27FC236}">
                <a16:creationId xmlns:a16="http://schemas.microsoft.com/office/drawing/2014/main" id="{50ED2369-6265-4312-B421-A764D41876F3}"/>
              </a:ext>
            </a:extLst>
          </p:cNvPr>
          <p:cNvSpPr>
            <a:spLocks noGrp="1"/>
          </p:cNvSpPr>
          <p:nvPr>
            <p:ph type="sldNum" sz="quarter" idx="12"/>
          </p:nvPr>
        </p:nvSpPr>
        <p:spPr/>
        <p:txBody>
          <a:bodyPr/>
          <a:lstStyle/>
          <a:p>
            <a:pPr>
              <a:defRPr/>
            </a:pPr>
            <a:fld id="{AE21B719-AD0A-4489-94F1-32783415CBE2}" type="slidenum">
              <a:rPr lang="en-US" smtClean="0"/>
              <a:pPr>
                <a:defRPr/>
              </a:pPr>
              <a:t>2</a:t>
            </a:fld>
            <a:endParaRPr lang="en-US" dirty="0"/>
          </a:p>
        </p:txBody>
      </p:sp>
    </p:spTree>
    <p:extLst>
      <p:ext uri="{BB962C8B-B14F-4D97-AF65-F5344CB8AC3E}">
        <p14:creationId xmlns:p14="http://schemas.microsoft.com/office/powerpoint/2010/main" val="990289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sz="2800" b="1" dirty="0">
                <a:latin typeface="Arial" charset="0"/>
                <a:cs typeface="Arial" charset="0"/>
              </a:rPr>
              <a:t>Auditory assimilation:</a:t>
            </a:r>
            <a:r>
              <a:rPr lang="en-US" sz="2800" dirty="0">
                <a:latin typeface="Arial" charset="0"/>
                <a:cs typeface="Arial" charset="0"/>
              </a:rPr>
              <a:t> difficulties in auditory short-term memory, remembering series (eg telephone numbers), polysyllabic words and remembering mathematical formulae</a:t>
            </a:r>
          </a:p>
          <a:p>
            <a:pPr>
              <a:lnSpc>
                <a:spcPct val="90000"/>
              </a:lnSpc>
            </a:pPr>
            <a:endParaRPr lang="en-US" sz="2800" dirty="0"/>
          </a:p>
          <a:p>
            <a:endParaRPr lang="en-GB" dirty="0"/>
          </a:p>
        </p:txBody>
      </p:sp>
      <p:sp>
        <p:nvSpPr>
          <p:cNvPr id="3" name="Title 2"/>
          <p:cNvSpPr>
            <a:spLocks noGrp="1"/>
          </p:cNvSpPr>
          <p:nvPr>
            <p:ph type="title"/>
          </p:nvPr>
        </p:nvSpPr>
        <p:spPr/>
        <p:txBody>
          <a:bodyPr/>
          <a:lstStyle/>
          <a:p>
            <a:r>
              <a:rPr lang="en-GB" dirty="0"/>
              <a:t>Effects on the learner</a:t>
            </a:r>
          </a:p>
        </p:txBody>
      </p:sp>
      <p:pic>
        <p:nvPicPr>
          <p:cNvPr id="5" name="Picture 4" descr="8510-2.jpg"/>
          <p:cNvPicPr>
            <a:picLocks noChangeAspect="1"/>
          </p:cNvPicPr>
          <p:nvPr/>
        </p:nvPicPr>
        <p:blipFill>
          <a:blip r:embed="rId3" cstate="print"/>
          <a:stretch>
            <a:fillRect/>
          </a:stretch>
        </p:blipFill>
        <p:spPr>
          <a:xfrm>
            <a:off x="4000496" y="3000372"/>
            <a:ext cx="4043586" cy="3373506"/>
          </a:xfrm>
          <a:prstGeom prst="rect">
            <a:avLst/>
          </a:prstGeom>
        </p:spPr>
      </p:pic>
      <p:sp>
        <p:nvSpPr>
          <p:cNvPr id="6" name="Slide Number Placeholder 5">
            <a:extLst>
              <a:ext uri="{FF2B5EF4-FFF2-40B4-BE49-F238E27FC236}">
                <a16:creationId xmlns:a16="http://schemas.microsoft.com/office/drawing/2014/main" id="{CFAC0CF9-957B-4D11-BD67-A4B8AF74BB43}"/>
              </a:ext>
            </a:extLst>
          </p:cNvPr>
          <p:cNvSpPr>
            <a:spLocks noGrp="1"/>
          </p:cNvSpPr>
          <p:nvPr>
            <p:ph type="sldNum" sz="quarter" idx="12"/>
          </p:nvPr>
        </p:nvSpPr>
        <p:spPr/>
        <p:txBody>
          <a:bodyPr/>
          <a:lstStyle/>
          <a:p>
            <a:pPr>
              <a:defRPr/>
            </a:pPr>
            <a:fld id="{AE21B719-AD0A-4489-94F1-32783415CBE2}"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sz="2800" b="1" dirty="0">
                <a:latin typeface="Arial" charset="0"/>
                <a:cs typeface="Arial" charset="0"/>
              </a:rPr>
              <a:t>Handwriting:</a:t>
            </a:r>
            <a:r>
              <a:rPr lang="en-US" sz="2800" dirty="0">
                <a:latin typeface="Arial" charset="0"/>
                <a:cs typeface="Arial" charset="0"/>
              </a:rPr>
              <a:t> letters may not be joined, printing may be found to be of help</a:t>
            </a:r>
            <a:endParaRPr lang="en-US" sz="2800" dirty="0"/>
          </a:p>
          <a:p>
            <a:endParaRPr lang="en-GB" dirty="0"/>
          </a:p>
        </p:txBody>
      </p:sp>
      <p:sp>
        <p:nvSpPr>
          <p:cNvPr id="3" name="Title 2"/>
          <p:cNvSpPr>
            <a:spLocks noGrp="1"/>
          </p:cNvSpPr>
          <p:nvPr>
            <p:ph type="title"/>
          </p:nvPr>
        </p:nvSpPr>
        <p:spPr/>
        <p:txBody>
          <a:bodyPr/>
          <a:lstStyle/>
          <a:p>
            <a:r>
              <a:rPr lang="en-GB" dirty="0"/>
              <a:t>Effects on the learner</a:t>
            </a:r>
          </a:p>
        </p:txBody>
      </p:sp>
      <p:pic>
        <p:nvPicPr>
          <p:cNvPr id="5" name="Picture 4" descr="Information about handwriting Before-printing.jpg"/>
          <p:cNvPicPr>
            <a:picLocks noChangeAspect="1"/>
          </p:cNvPicPr>
          <p:nvPr/>
        </p:nvPicPr>
        <p:blipFill>
          <a:blip r:embed="rId3" cstate="print"/>
          <a:stretch>
            <a:fillRect/>
          </a:stretch>
        </p:blipFill>
        <p:spPr>
          <a:xfrm>
            <a:off x="2857488" y="2317407"/>
            <a:ext cx="3357586" cy="3706775"/>
          </a:xfrm>
          <a:prstGeom prst="rect">
            <a:avLst/>
          </a:prstGeom>
        </p:spPr>
      </p:pic>
      <p:sp>
        <p:nvSpPr>
          <p:cNvPr id="6" name="Slide Number Placeholder 5">
            <a:extLst>
              <a:ext uri="{FF2B5EF4-FFF2-40B4-BE49-F238E27FC236}">
                <a16:creationId xmlns:a16="http://schemas.microsoft.com/office/drawing/2014/main" id="{B8C96259-DA48-45DC-B868-A59EE10BFF5B}"/>
              </a:ext>
            </a:extLst>
          </p:cNvPr>
          <p:cNvSpPr>
            <a:spLocks noGrp="1"/>
          </p:cNvSpPr>
          <p:nvPr>
            <p:ph type="sldNum" sz="quarter" idx="12"/>
          </p:nvPr>
        </p:nvSpPr>
        <p:spPr/>
        <p:txBody>
          <a:bodyPr/>
          <a:lstStyle/>
          <a:p>
            <a:pPr>
              <a:defRPr/>
            </a:pPr>
            <a:fld id="{AE21B719-AD0A-4489-94F1-32783415CBE2}"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3614734" cy="4525962"/>
          </a:xfrm>
        </p:spPr>
        <p:txBody>
          <a:bodyPr/>
          <a:lstStyle/>
          <a:p>
            <a:r>
              <a:rPr lang="en-US" sz="2400" b="1" dirty="0">
                <a:latin typeface="Arial" charset="0"/>
                <a:cs typeface="Arial" charset="0"/>
              </a:rPr>
              <a:t>Vocabulary:</a:t>
            </a:r>
            <a:r>
              <a:rPr lang="en-US" sz="2400" dirty="0">
                <a:latin typeface="Arial" charset="0"/>
                <a:cs typeface="Arial" charset="0"/>
              </a:rPr>
              <a:t> language acquisition will take longer as more examples of a new word or sentence structure are required before they are learned</a:t>
            </a:r>
            <a:endParaRPr lang="en-US" sz="2400" dirty="0"/>
          </a:p>
          <a:p>
            <a:endParaRPr lang="en-GB" dirty="0"/>
          </a:p>
        </p:txBody>
      </p:sp>
      <p:sp>
        <p:nvSpPr>
          <p:cNvPr id="3" name="Title 2"/>
          <p:cNvSpPr>
            <a:spLocks noGrp="1"/>
          </p:cNvSpPr>
          <p:nvPr>
            <p:ph type="title"/>
          </p:nvPr>
        </p:nvSpPr>
        <p:spPr/>
        <p:txBody>
          <a:bodyPr/>
          <a:lstStyle/>
          <a:p>
            <a:r>
              <a:rPr lang="en-GB" dirty="0"/>
              <a:t>Effects on the learner</a:t>
            </a:r>
          </a:p>
        </p:txBody>
      </p:sp>
      <p:pic>
        <p:nvPicPr>
          <p:cNvPr id="5" name="Picture 4" descr="hill2006_fig2.3.gif"/>
          <p:cNvPicPr>
            <a:picLocks noChangeAspect="1"/>
          </p:cNvPicPr>
          <p:nvPr/>
        </p:nvPicPr>
        <p:blipFill>
          <a:blip r:embed="rId3" cstate="print"/>
          <a:stretch>
            <a:fillRect/>
          </a:stretch>
        </p:blipFill>
        <p:spPr>
          <a:xfrm>
            <a:off x="4286248" y="1071546"/>
            <a:ext cx="3810000" cy="5400675"/>
          </a:xfrm>
          <a:prstGeom prst="rect">
            <a:avLst/>
          </a:prstGeom>
        </p:spPr>
      </p:pic>
      <p:sp>
        <p:nvSpPr>
          <p:cNvPr id="6" name="Slide Number Placeholder 5">
            <a:extLst>
              <a:ext uri="{FF2B5EF4-FFF2-40B4-BE49-F238E27FC236}">
                <a16:creationId xmlns:a16="http://schemas.microsoft.com/office/drawing/2014/main" id="{532F36BE-107A-4FB7-ABA0-8B2AC56A2ED5}"/>
              </a:ext>
            </a:extLst>
          </p:cNvPr>
          <p:cNvSpPr>
            <a:spLocks noGrp="1"/>
          </p:cNvSpPr>
          <p:nvPr>
            <p:ph type="sldNum" sz="quarter" idx="12"/>
          </p:nvPr>
        </p:nvSpPr>
        <p:spPr/>
        <p:txBody>
          <a:bodyPr/>
          <a:lstStyle/>
          <a:p>
            <a:pPr>
              <a:defRPr/>
            </a:pPr>
            <a:fld id="{AE21B719-AD0A-4489-94F1-32783415CBE2}"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4864"/>
            <a:ext cx="8229600" cy="3802236"/>
          </a:xfrm>
        </p:spPr>
        <p:txBody>
          <a:bodyPr/>
          <a:lstStyle/>
          <a:p>
            <a:r>
              <a:rPr lang="en-GB" dirty="0"/>
              <a:t>What are they?</a:t>
            </a:r>
          </a:p>
          <a:p>
            <a:endParaRPr lang="en-GB" dirty="0"/>
          </a:p>
          <a:p>
            <a:endParaRPr lang="en-GB" dirty="0"/>
          </a:p>
          <a:p>
            <a:endParaRPr lang="en-GB" dirty="0"/>
          </a:p>
          <a:p>
            <a:endParaRPr lang="en-GB" dirty="0"/>
          </a:p>
          <a:p>
            <a:endParaRPr lang="en-GB" dirty="0"/>
          </a:p>
          <a:p>
            <a:endParaRPr lang="en-GB" dirty="0"/>
          </a:p>
        </p:txBody>
      </p:sp>
      <p:sp>
        <p:nvSpPr>
          <p:cNvPr id="3" name="Title 2"/>
          <p:cNvSpPr>
            <a:spLocks noGrp="1"/>
          </p:cNvSpPr>
          <p:nvPr>
            <p:ph type="title"/>
          </p:nvPr>
        </p:nvSpPr>
        <p:spPr>
          <a:xfrm>
            <a:off x="457200" y="274638"/>
            <a:ext cx="8229600" cy="2074242"/>
          </a:xfrm>
        </p:spPr>
        <p:txBody>
          <a:bodyPr>
            <a:normAutofit fontScale="90000"/>
          </a:bodyPr>
          <a:lstStyle/>
          <a:p>
            <a:r>
              <a:rPr lang="en-GB" dirty="0"/>
              <a:t>5 times presentation of a word before being able to use it accurately/consistently </a:t>
            </a:r>
            <a:br>
              <a:rPr lang="en-GB" dirty="0"/>
            </a:br>
            <a:endParaRPr lang="en-GB" dirty="0"/>
          </a:p>
        </p:txBody>
      </p:sp>
      <p:sp>
        <p:nvSpPr>
          <p:cNvPr id="5" name="Slide Number Placeholder 4">
            <a:extLst>
              <a:ext uri="{FF2B5EF4-FFF2-40B4-BE49-F238E27FC236}">
                <a16:creationId xmlns:a16="http://schemas.microsoft.com/office/drawing/2014/main" id="{DAE2E405-443B-451E-9B19-2D125C17776E}"/>
              </a:ext>
            </a:extLst>
          </p:cNvPr>
          <p:cNvSpPr>
            <a:spLocks noGrp="1"/>
          </p:cNvSpPr>
          <p:nvPr>
            <p:ph type="sldNum" sz="quarter" idx="12"/>
          </p:nvPr>
        </p:nvSpPr>
        <p:spPr/>
        <p:txBody>
          <a:bodyPr/>
          <a:lstStyle/>
          <a:p>
            <a:pPr>
              <a:defRPr/>
            </a:pPr>
            <a:fld id="{AE21B719-AD0A-4489-94F1-32783415CBE2}" type="slidenum">
              <a:rPr lang="en-US" smtClean="0"/>
              <a:pPr>
                <a:defRPr/>
              </a:pPr>
              <a:t>23</a:t>
            </a:fld>
            <a:endParaRPr lang="en-US" dirty="0"/>
          </a:p>
        </p:txBody>
      </p:sp>
    </p:spTree>
    <p:extLst>
      <p:ext uri="{BB962C8B-B14F-4D97-AF65-F5344CB8AC3E}">
        <p14:creationId xmlns:p14="http://schemas.microsoft.com/office/powerpoint/2010/main" val="1316632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latin typeface="Arial" pitchFamily="34" charset="0"/>
                <a:cs typeface="Arial" pitchFamily="34" charset="0"/>
              </a:rPr>
              <a:t>Equipment </a:t>
            </a:r>
          </a:p>
          <a:p>
            <a:r>
              <a:rPr lang="en-GB" dirty="0">
                <a:latin typeface="Arial" pitchFamily="34" charset="0"/>
                <a:cs typeface="Arial" pitchFamily="34" charset="0"/>
              </a:rPr>
              <a:t>Highlighter </a:t>
            </a:r>
          </a:p>
          <a:p>
            <a:r>
              <a:rPr lang="en-GB" dirty="0">
                <a:latin typeface="Arial" pitchFamily="34" charset="0"/>
                <a:cs typeface="Arial" pitchFamily="34" charset="0"/>
              </a:rPr>
              <a:t>Post it notes to mark pages</a:t>
            </a:r>
          </a:p>
          <a:p>
            <a:r>
              <a:rPr lang="en-GB" dirty="0">
                <a:latin typeface="Arial" pitchFamily="34" charset="0"/>
                <a:cs typeface="Arial" pitchFamily="34" charset="0"/>
              </a:rPr>
              <a:t>Hole punch for handouts. </a:t>
            </a:r>
          </a:p>
          <a:p>
            <a:r>
              <a:rPr lang="en-GB" dirty="0">
                <a:latin typeface="Arial" pitchFamily="34" charset="0"/>
                <a:cs typeface="Arial" pitchFamily="34" charset="0"/>
              </a:rPr>
              <a:t>Date everything for easier retrieval.</a:t>
            </a:r>
          </a:p>
          <a:p>
            <a:endParaRPr lang="en-GB" dirty="0"/>
          </a:p>
        </p:txBody>
      </p:sp>
      <p:sp>
        <p:nvSpPr>
          <p:cNvPr id="3" name="Title 2"/>
          <p:cNvSpPr>
            <a:spLocks noGrp="1"/>
          </p:cNvSpPr>
          <p:nvPr>
            <p:ph type="title"/>
          </p:nvPr>
        </p:nvSpPr>
        <p:spPr/>
        <p:txBody>
          <a:bodyPr/>
          <a:lstStyle/>
          <a:p>
            <a:r>
              <a:rPr lang="en-GB" dirty="0"/>
              <a:t>Implications for teaching</a:t>
            </a:r>
          </a:p>
        </p:txBody>
      </p:sp>
      <p:pic>
        <p:nvPicPr>
          <p:cNvPr id="5" name="Picture 4" descr="post-it-notes.jpg"/>
          <p:cNvPicPr>
            <a:picLocks noChangeAspect="1"/>
          </p:cNvPicPr>
          <p:nvPr/>
        </p:nvPicPr>
        <p:blipFill>
          <a:blip r:embed="rId3" cstate="print"/>
          <a:stretch>
            <a:fillRect/>
          </a:stretch>
        </p:blipFill>
        <p:spPr>
          <a:xfrm>
            <a:off x="0" y="4674582"/>
            <a:ext cx="3428992" cy="2183418"/>
          </a:xfrm>
          <a:prstGeom prst="rect">
            <a:avLst/>
          </a:prstGeom>
        </p:spPr>
      </p:pic>
      <p:pic>
        <p:nvPicPr>
          <p:cNvPr id="6" name="Picture 5" descr="highlighter.jpg"/>
          <p:cNvPicPr>
            <a:picLocks noChangeAspect="1"/>
          </p:cNvPicPr>
          <p:nvPr/>
        </p:nvPicPr>
        <p:blipFill>
          <a:blip r:embed="rId4" cstate="print"/>
          <a:stretch>
            <a:fillRect/>
          </a:stretch>
        </p:blipFill>
        <p:spPr>
          <a:xfrm>
            <a:off x="3428992" y="4667234"/>
            <a:ext cx="3286148" cy="2190765"/>
          </a:xfrm>
          <a:prstGeom prst="rect">
            <a:avLst/>
          </a:prstGeom>
        </p:spPr>
      </p:pic>
      <p:pic>
        <p:nvPicPr>
          <p:cNvPr id="7" name="Picture 6" descr="hole_punch_2.jpg"/>
          <p:cNvPicPr>
            <a:picLocks noChangeAspect="1"/>
          </p:cNvPicPr>
          <p:nvPr/>
        </p:nvPicPr>
        <p:blipFill>
          <a:blip r:embed="rId5" cstate="print"/>
          <a:stretch>
            <a:fillRect/>
          </a:stretch>
        </p:blipFill>
        <p:spPr>
          <a:xfrm>
            <a:off x="6715139" y="4556974"/>
            <a:ext cx="2428861" cy="2301026"/>
          </a:xfrm>
          <a:prstGeom prst="rect">
            <a:avLst/>
          </a:prstGeom>
        </p:spPr>
      </p:pic>
      <p:sp>
        <p:nvSpPr>
          <p:cNvPr id="8" name="Slide Number Placeholder 7">
            <a:extLst>
              <a:ext uri="{FF2B5EF4-FFF2-40B4-BE49-F238E27FC236}">
                <a16:creationId xmlns:a16="http://schemas.microsoft.com/office/drawing/2014/main" id="{F506A5E8-2039-4888-BA53-03F883576A62}"/>
              </a:ext>
            </a:extLst>
          </p:cNvPr>
          <p:cNvSpPr>
            <a:spLocks noGrp="1"/>
          </p:cNvSpPr>
          <p:nvPr>
            <p:ph type="sldNum" sz="quarter" idx="12"/>
          </p:nvPr>
        </p:nvSpPr>
        <p:spPr/>
        <p:txBody>
          <a:bodyPr/>
          <a:lstStyle/>
          <a:p>
            <a:pPr>
              <a:defRPr/>
            </a:pPr>
            <a:fld id="{AE21B719-AD0A-4489-94F1-32783415CBE2}"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What do you do to spell words you aren’t sure of?</a:t>
            </a:r>
          </a:p>
          <a:p>
            <a:r>
              <a:rPr lang="en-GB" dirty="0"/>
              <a:t>How do you try to remember…  </a:t>
            </a:r>
          </a:p>
          <a:p>
            <a:r>
              <a:rPr lang="en-GB" dirty="0"/>
              <a:t>stuff?</a:t>
            </a:r>
          </a:p>
          <a:p>
            <a:endParaRPr lang="en-GB" dirty="0"/>
          </a:p>
        </p:txBody>
      </p:sp>
      <p:sp>
        <p:nvSpPr>
          <p:cNvPr id="3" name="Title 2"/>
          <p:cNvSpPr>
            <a:spLocks noGrp="1"/>
          </p:cNvSpPr>
          <p:nvPr>
            <p:ph type="title"/>
          </p:nvPr>
        </p:nvSpPr>
        <p:spPr/>
        <p:txBody>
          <a:bodyPr/>
          <a:lstStyle/>
          <a:p>
            <a:r>
              <a:rPr lang="en-GB" dirty="0"/>
              <a:t>Some questions: group</a:t>
            </a:r>
          </a:p>
        </p:txBody>
      </p:sp>
      <p:sp>
        <p:nvSpPr>
          <p:cNvPr id="5" name="Slide Number Placeholder 4">
            <a:extLst>
              <a:ext uri="{FF2B5EF4-FFF2-40B4-BE49-F238E27FC236}">
                <a16:creationId xmlns:a16="http://schemas.microsoft.com/office/drawing/2014/main" id="{A054A7F5-768B-4359-AEAA-C242A8B65AC5}"/>
              </a:ext>
            </a:extLst>
          </p:cNvPr>
          <p:cNvSpPr>
            <a:spLocks noGrp="1"/>
          </p:cNvSpPr>
          <p:nvPr>
            <p:ph type="sldNum" sz="quarter" idx="12"/>
          </p:nvPr>
        </p:nvSpPr>
        <p:spPr/>
        <p:txBody>
          <a:bodyPr/>
          <a:lstStyle/>
          <a:p>
            <a:pPr>
              <a:defRPr/>
            </a:pPr>
            <a:fld id="{AE21B719-AD0A-4489-94F1-32783415CBE2}"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It may not be enough to change what we do to include these learners</a:t>
            </a:r>
          </a:p>
          <a:p>
            <a:r>
              <a:rPr lang="en-GB" dirty="0"/>
              <a:t>We need to work on empowering the learner with dyslexia </a:t>
            </a:r>
          </a:p>
          <a:p>
            <a:r>
              <a:rPr lang="en-GB" dirty="0"/>
              <a:t>Strategies and interventions need to be intensive and adhered to by the learner and the educator</a:t>
            </a:r>
          </a:p>
          <a:p>
            <a:r>
              <a:rPr lang="en-GB" dirty="0"/>
              <a:t>What we are born with isn’t what we end up with</a:t>
            </a:r>
          </a:p>
          <a:p>
            <a:r>
              <a:rPr lang="en-GB" dirty="0"/>
              <a:t>Yale: re-educating the brain</a:t>
            </a:r>
          </a:p>
        </p:txBody>
      </p:sp>
      <p:sp>
        <p:nvSpPr>
          <p:cNvPr id="3" name="Title 2"/>
          <p:cNvSpPr>
            <a:spLocks noGrp="1"/>
          </p:cNvSpPr>
          <p:nvPr>
            <p:ph type="title"/>
          </p:nvPr>
        </p:nvSpPr>
        <p:spPr/>
        <p:txBody>
          <a:bodyPr/>
          <a:lstStyle/>
          <a:p>
            <a:r>
              <a:rPr lang="en-GB" dirty="0"/>
              <a:t>Yale</a:t>
            </a:r>
          </a:p>
        </p:txBody>
      </p:sp>
      <p:sp>
        <p:nvSpPr>
          <p:cNvPr id="5" name="Slide Number Placeholder 4">
            <a:extLst>
              <a:ext uri="{FF2B5EF4-FFF2-40B4-BE49-F238E27FC236}">
                <a16:creationId xmlns:a16="http://schemas.microsoft.com/office/drawing/2014/main" id="{AD86A632-D158-4D1A-8A64-1B7337997214}"/>
              </a:ext>
            </a:extLst>
          </p:cNvPr>
          <p:cNvSpPr>
            <a:spLocks noGrp="1"/>
          </p:cNvSpPr>
          <p:nvPr>
            <p:ph type="sldNum" sz="quarter" idx="12"/>
          </p:nvPr>
        </p:nvSpPr>
        <p:spPr/>
        <p:txBody>
          <a:bodyPr/>
          <a:lstStyle/>
          <a:p>
            <a:pPr>
              <a:defRPr/>
            </a:pPr>
            <a:fld id="{AE21B719-AD0A-4489-94F1-32783415CBE2}"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Text moving around</a:t>
            </a:r>
          </a:p>
          <a:p>
            <a:r>
              <a:rPr lang="en-GB" dirty="0"/>
              <a:t>Encourage learner to circle each letter/word in turn from left to right</a:t>
            </a:r>
          </a:p>
          <a:p>
            <a:r>
              <a:rPr lang="en-GB" dirty="0"/>
              <a:t>This encourages eye tracking movement</a:t>
            </a:r>
          </a:p>
          <a:p>
            <a:endParaRPr lang="en-GB" dirty="0"/>
          </a:p>
          <a:p>
            <a:endParaRPr lang="en-GB" dirty="0"/>
          </a:p>
          <a:p>
            <a:endParaRPr lang="en-GB" dirty="0"/>
          </a:p>
        </p:txBody>
      </p:sp>
      <p:sp>
        <p:nvSpPr>
          <p:cNvPr id="3" name="Title 2"/>
          <p:cNvSpPr>
            <a:spLocks noGrp="1"/>
          </p:cNvSpPr>
          <p:nvPr>
            <p:ph type="title"/>
          </p:nvPr>
        </p:nvSpPr>
        <p:spPr/>
        <p:txBody>
          <a:bodyPr/>
          <a:lstStyle/>
          <a:p>
            <a:r>
              <a:rPr lang="en-GB" dirty="0"/>
              <a:t>Visual issues</a:t>
            </a:r>
          </a:p>
        </p:txBody>
      </p:sp>
      <p:pic>
        <p:nvPicPr>
          <p:cNvPr id="5" name="Picture 4" descr="Highlighters_004-666x500.jpg"/>
          <p:cNvPicPr>
            <a:picLocks noChangeAspect="1"/>
          </p:cNvPicPr>
          <p:nvPr/>
        </p:nvPicPr>
        <p:blipFill>
          <a:blip r:embed="rId3" cstate="print"/>
          <a:stretch>
            <a:fillRect/>
          </a:stretch>
        </p:blipFill>
        <p:spPr>
          <a:xfrm>
            <a:off x="3500430" y="3286124"/>
            <a:ext cx="4129072" cy="3099904"/>
          </a:xfrm>
          <a:prstGeom prst="rect">
            <a:avLst/>
          </a:prstGeom>
        </p:spPr>
      </p:pic>
      <p:sp>
        <p:nvSpPr>
          <p:cNvPr id="6" name="Slide Number Placeholder 5">
            <a:extLst>
              <a:ext uri="{FF2B5EF4-FFF2-40B4-BE49-F238E27FC236}">
                <a16:creationId xmlns:a16="http://schemas.microsoft.com/office/drawing/2014/main" id="{C602D9A8-6699-43E0-8192-8BA161833FF3}"/>
              </a:ext>
            </a:extLst>
          </p:cNvPr>
          <p:cNvSpPr>
            <a:spLocks noGrp="1"/>
          </p:cNvSpPr>
          <p:nvPr>
            <p:ph type="sldNum" sz="quarter" idx="12"/>
          </p:nvPr>
        </p:nvSpPr>
        <p:spPr/>
        <p:txBody>
          <a:bodyPr/>
          <a:lstStyle/>
          <a:p>
            <a:pPr>
              <a:defRPr/>
            </a:pPr>
            <a:fld id="{AE21B719-AD0A-4489-94F1-32783415CBE2}"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Highlighters</a:t>
            </a:r>
          </a:p>
          <a:p>
            <a:r>
              <a:rPr lang="en-GB" dirty="0"/>
              <a:t>Post its</a:t>
            </a:r>
          </a:p>
          <a:p>
            <a:r>
              <a:rPr lang="en-GB" dirty="0"/>
              <a:t>Prompt/memory cards</a:t>
            </a:r>
          </a:p>
          <a:p>
            <a:r>
              <a:rPr lang="en-GB" dirty="0"/>
              <a:t>Multi coloured pens</a:t>
            </a:r>
          </a:p>
          <a:p>
            <a:r>
              <a:rPr lang="en-GB" dirty="0"/>
              <a:t>A squidgy something</a:t>
            </a:r>
          </a:p>
          <a:p>
            <a:r>
              <a:rPr lang="en-GB" dirty="0"/>
              <a:t>Word bank</a:t>
            </a:r>
          </a:p>
          <a:p>
            <a:pPr marL="109537" indent="0">
              <a:buNone/>
            </a:pPr>
            <a:endParaRPr lang="en-GB" dirty="0"/>
          </a:p>
        </p:txBody>
      </p:sp>
      <p:sp>
        <p:nvSpPr>
          <p:cNvPr id="3" name="Title 2"/>
          <p:cNvSpPr>
            <a:spLocks noGrp="1"/>
          </p:cNvSpPr>
          <p:nvPr>
            <p:ph type="title"/>
          </p:nvPr>
        </p:nvSpPr>
        <p:spPr/>
        <p:txBody>
          <a:bodyPr/>
          <a:lstStyle/>
          <a:p>
            <a:r>
              <a:rPr lang="en-GB" dirty="0"/>
              <a:t>Essential tools</a:t>
            </a:r>
          </a:p>
        </p:txBody>
      </p:sp>
      <p:sp>
        <p:nvSpPr>
          <p:cNvPr id="5" name="Slide Number Placeholder 4">
            <a:extLst>
              <a:ext uri="{FF2B5EF4-FFF2-40B4-BE49-F238E27FC236}">
                <a16:creationId xmlns:a16="http://schemas.microsoft.com/office/drawing/2014/main" id="{A269BB9E-5FC2-448F-9ED5-8C90F4F774EA}"/>
              </a:ext>
            </a:extLst>
          </p:cNvPr>
          <p:cNvSpPr>
            <a:spLocks noGrp="1"/>
          </p:cNvSpPr>
          <p:nvPr>
            <p:ph type="sldNum" sz="quarter" idx="12"/>
          </p:nvPr>
        </p:nvSpPr>
        <p:spPr/>
        <p:txBody>
          <a:bodyPr/>
          <a:lstStyle/>
          <a:p>
            <a:pPr>
              <a:defRPr/>
            </a:pPr>
            <a:fld id="{AE21B719-AD0A-4489-94F1-32783415CBE2}"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urs.jpg"/>
          <p:cNvPicPr>
            <a:picLocks noChangeAspect="1"/>
          </p:cNvPicPr>
          <p:nvPr/>
        </p:nvPicPr>
        <p:blipFill>
          <a:blip r:embed="rId3" cstate="print"/>
          <a:stretch>
            <a:fillRect/>
          </a:stretch>
        </p:blipFill>
        <p:spPr>
          <a:xfrm>
            <a:off x="0" y="0"/>
            <a:ext cx="9144000" cy="6858000"/>
          </a:xfrm>
          <a:prstGeom prst="rect">
            <a:avLst/>
          </a:prstGeom>
        </p:spPr>
      </p:pic>
      <p:sp>
        <p:nvSpPr>
          <p:cNvPr id="2" name="Content Placeholder 1"/>
          <p:cNvSpPr>
            <a:spLocks noGrp="1"/>
          </p:cNvSpPr>
          <p:nvPr>
            <p:ph idx="1"/>
          </p:nvPr>
        </p:nvSpPr>
        <p:spPr>
          <a:xfrm>
            <a:off x="5572132" y="214290"/>
            <a:ext cx="3114668" cy="3786214"/>
          </a:xfrm>
        </p:spPr>
        <p:txBody>
          <a:bodyPr/>
          <a:lstStyle/>
          <a:p>
            <a:r>
              <a:rPr lang="en-GB" dirty="0">
                <a:solidFill>
                  <a:srgbClr val="002060"/>
                </a:solidFill>
              </a:rPr>
              <a:t>Dyslexic learners often employ a strong visual approach to learning.</a:t>
            </a:r>
          </a:p>
          <a:p>
            <a:r>
              <a:rPr lang="en-GB" dirty="0">
                <a:solidFill>
                  <a:srgbClr val="002060"/>
                </a:solidFill>
              </a:rPr>
              <a:t>Using colours adds another visual element.</a:t>
            </a:r>
          </a:p>
          <a:p>
            <a:endParaRPr lang="en-GB" dirty="0"/>
          </a:p>
        </p:txBody>
      </p:sp>
      <p:sp>
        <p:nvSpPr>
          <p:cNvPr id="3" name="Title 2"/>
          <p:cNvSpPr>
            <a:spLocks noGrp="1"/>
          </p:cNvSpPr>
          <p:nvPr>
            <p:ph type="title"/>
          </p:nvPr>
        </p:nvSpPr>
        <p:spPr/>
        <p:txBody>
          <a:bodyPr/>
          <a:lstStyle/>
          <a:p>
            <a:r>
              <a:rPr lang="en-GB" dirty="0">
                <a:solidFill>
                  <a:srgbClr val="FFFF00"/>
                </a:solidFill>
              </a:rPr>
              <a:t>Using colours</a:t>
            </a:r>
          </a:p>
        </p:txBody>
      </p:sp>
      <p:sp>
        <p:nvSpPr>
          <p:cNvPr id="6" name="Slide Number Placeholder 5">
            <a:extLst>
              <a:ext uri="{FF2B5EF4-FFF2-40B4-BE49-F238E27FC236}">
                <a16:creationId xmlns:a16="http://schemas.microsoft.com/office/drawing/2014/main" id="{9C63C988-5E74-45F8-92EE-A549A6C3FA3D}"/>
              </a:ext>
            </a:extLst>
          </p:cNvPr>
          <p:cNvSpPr>
            <a:spLocks noGrp="1"/>
          </p:cNvSpPr>
          <p:nvPr>
            <p:ph type="sldNum" sz="quarter" idx="12"/>
          </p:nvPr>
        </p:nvSpPr>
        <p:spPr/>
        <p:txBody>
          <a:bodyPr/>
          <a:lstStyle/>
          <a:p>
            <a:pPr>
              <a:defRPr/>
            </a:pPr>
            <a:fld id="{AE21B719-AD0A-4489-94F1-32783415CBE2}"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GB" dirty="0"/>
              <a:t>It has been so fantastic to find Andrew who fully understands how my son will learn letters words and numbers.  As a parent, when Andrew discussed the various learning strategies, I found them to be very simple and straightforward.  When my six year old son started using these methods, his life changed instantly.  </a:t>
            </a:r>
          </a:p>
        </p:txBody>
      </p:sp>
      <p:sp>
        <p:nvSpPr>
          <p:cNvPr id="3" name="Title 2"/>
          <p:cNvSpPr>
            <a:spLocks noGrp="1"/>
          </p:cNvSpPr>
          <p:nvPr>
            <p:ph type="title"/>
          </p:nvPr>
        </p:nvSpPr>
        <p:spPr/>
        <p:txBody>
          <a:bodyPr/>
          <a:lstStyle/>
          <a:p>
            <a:r>
              <a:rPr lang="en-GB"/>
              <a:t>A quote:</a:t>
            </a:r>
          </a:p>
        </p:txBody>
      </p:sp>
      <p:sp>
        <p:nvSpPr>
          <p:cNvPr id="5" name="Slide Number Placeholder 4">
            <a:extLst>
              <a:ext uri="{FF2B5EF4-FFF2-40B4-BE49-F238E27FC236}">
                <a16:creationId xmlns:a16="http://schemas.microsoft.com/office/drawing/2014/main" id="{A7B17E3F-5C2D-4CE3-ADFF-DD36BE4B70FC}"/>
              </a:ext>
            </a:extLst>
          </p:cNvPr>
          <p:cNvSpPr>
            <a:spLocks noGrp="1"/>
          </p:cNvSpPr>
          <p:nvPr>
            <p:ph type="sldNum" sz="quarter" idx="12"/>
          </p:nvPr>
        </p:nvSpPr>
        <p:spPr/>
        <p:txBody>
          <a:bodyPr/>
          <a:lstStyle/>
          <a:p>
            <a:pPr>
              <a:defRPr/>
            </a:pPr>
            <a:fld id="{AE21B719-AD0A-4489-94F1-32783415CBE2}" type="slidenum">
              <a:rPr lang="en-US" smtClean="0"/>
              <a:pPr>
                <a:defRPr/>
              </a:pPr>
              <a:t>3</a:t>
            </a:fld>
            <a:endParaRPr lang="en-US" dirty="0"/>
          </a:p>
        </p:txBody>
      </p:sp>
    </p:spTree>
    <p:extLst>
      <p:ext uri="{BB962C8B-B14F-4D97-AF65-F5344CB8AC3E}">
        <p14:creationId xmlns:p14="http://schemas.microsoft.com/office/powerpoint/2010/main" val="2478419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a:p>
            <a:r>
              <a:rPr lang="en-GB" dirty="0"/>
              <a:t>Peace and quiet – for concentration</a:t>
            </a:r>
          </a:p>
          <a:p>
            <a:r>
              <a:rPr lang="en-GB" dirty="0"/>
              <a:t>Low sensory </a:t>
            </a:r>
          </a:p>
          <a:p>
            <a:r>
              <a:rPr lang="en-GB" dirty="0"/>
              <a:t>Freedom to experiment without being over pressured</a:t>
            </a:r>
          </a:p>
          <a:p>
            <a:r>
              <a:rPr lang="en-GB" dirty="0"/>
              <a:t>Respond quickly to my questions (allowing confidence)</a:t>
            </a:r>
          </a:p>
          <a:p>
            <a:r>
              <a:rPr lang="en-GB" dirty="0"/>
              <a:t>Pictures with text</a:t>
            </a:r>
          </a:p>
          <a:p>
            <a:r>
              <a:rPr lang="en-GB" dirty="0"/>
              <a:t>Word banks (alphabetical)</a:t>
            </a:r>
          </a:p>
          <a:p>
            <a:endParaRPr lang="en-GB" dirty="0"/>
          </a:p>
          <a:p>
            <a:endParaRPr lang="en-GB" dirty="0"/>
          </a:p>
        </p:txBody>
      </p:sp>
      <p:sp>
        <p:nvSpPr>
          <p:cNvPr id="3" name="Title 2"/>
          <p:cNvSpPr>
            <a:spLocks noGrp="1"/>
          </p:cNvSpPr>
          <p:nvPr>
            <p:ph type="title"/>
          </p:nvPr>
        </p:nvSpPr>
        <p:spPr/>
        <p:txBody>
          <a:bodyPr/>
          <a:lstStyle/>
          <a:p>
            <a:r>
              <a:rPr lang="en-GB" dirty="0"/>
              <a:t>The perfect world</a:t>
            </a:r>
          </a:p>
        </p:txBody>
      </p:sp>
      <p:sp>
        <p:nvSpPr>
          <p:cNvPr id="5" name="Slide Number Placeholder 4">
            <a:extLst>
              <a:ext uri="{FF2B5EF4-FFF2-40B4-BE49-F238E27FC236}">
                <a16:creationId xmlns:a16="http://schemas.microsoft.com/office/drawing/2014/main" id="{9614BBE7-D440-4603-979B-5F8514511193}"/>
              </a:ext>
            </a:extLst>
          </p:cNvPr>
          <p:cNvSpPr>
            <a:spLocks noGrp="1"/>
          </p:cNvSpPr>
          <p:nvPr>
            <p:ph type="sldNum" sz="quarter" idx="12"/>
          </p:nvPr>
        </p:nvSpPr>
        <p:spPr/>
        <p:txBody>
          <a:bodyPr/>
          <a:lstStyle/>
          <a:p>
            <a:pPr>
              <a:defRPr/>
            </a:pPr>
            <a:fld id="{AE21B719-AD0A-4489-94F1-32783415CBE2}" type="slidenum">
              <a:rPr lang="en-US" smtClean="0"/>
              <a:pPr>
                <a:defRPr/>
              </a:pPr>
              <a:t>30</a:t>
            </a:fld>
            <a:endParaRPr lang="en-US" dirty="0"/>
          </a:p>
        </p:txBody>
      </p:sp>
    </p:spTree>
    <p:extLst>
      <p:ext uri="{BB962C8B-B14F-4D97-AF65-F5344CB8AC3E}">
        <p14:creationId xmlns:p14="http://schemas.microsoft.com/office/powerpoint/2010/main" val="2596973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Highlighters:</a:t>
            </a:r>
          </a:p>
          <a:p>
            <a:r>
              <a:rPr lang="en-GB" dirty="0"/>
              <a:t>H</a:t>
            </a:r>
            <a:r>
              <a:rPr lang="en-GB" dirty="0">
                <a:solidFill>
                  <a:srgbClr val="FF0000"/>
                </a:solidFill>
              </a:rPr>
              <a:t>igh</a:t>
            </a:r>
            <a:r>
              <a:rPr lang="en-GB" dirty="0"/>
              <a:t>l</a:t>
            </a:r>
            <a:r>
              <a:rPr lang="en-GB" dirty="0">
                <a:solidFill>
                  <a:srgbClr val="FF0000"/>
                </a:solidFill>
              </a:rPr>
              <a:t>igh</a:t>
            </a:r>
            <a:r>
              <a:rPr lang="en-GB" dirty="0"/>
              <a:t>t difficult parts of a word – </a:t>
            </a:r>
          </a:p>
          <a:p>
            <a:r>
              <a:rPr lang="en-GB" dirty="0"/>
              <a:t>Two elements – shape and colour</a:t>
            </a:r>
          </a:p>
          <a:p>
            <a:r>
              <a:rPr lang="en-GB" dirty="0">
                <a:solidFill>
                  <a:srgbClr val="FF0000"/>
                </a:solidFill>
              </a:rPr>
              <a:t>Highlight</a:t>
            </a:r>
            <a:r>
              <a:rPr lang="en-GB" dirty="0"/>
              <a:t> important facts – visual memory</a:t>
            </a:r>
          </a:p>
          <a:p>
            <a:r>
              <a:rPr lang="en-GB" dirty="0"/>
              <a:t>Different coloured bullet points – differentiating lines</a:t>
            </a:r>
          </a:p>
          <a:p>
            <a:endParaRPr lang="en-GB" dirty="0"/>
          </a:p>
          <a:p>
            <a:endParaRPr lang="en-GB" dirty="0"/>
          </a:p>
        </p:txBody>
      </p:sp>
      <p:sp>
        <p:nvSpPr>
          <p:cNvPr id="3" name="Title 2"/>
          <p:cNvSpPr>
            <a:spLocks noGrp="1"/>
          </p:cNvSpPr>
          <p:nvPr>
            <p:ph type="title"/>
          </p:nvPr>
        </p:nvSpPr>
        <p:spPr/>
        <p:txBody>
          <a:bodyPr/>
          <a:lstStyle/>
          <a:p>
            <a:r>
              <a:rPr lang="en-GB" dirty="0"/>
              <a:t>Using colours</a:t>
            </a:r>
          </a:p>
        </p:txBody>
      </p:sp>
      <p:sp>
        <p:nvSpPr>
          <p:cNvPr id="5" name="Slide Number Placeholder 4">
            <a:extLst>
              <a:ext uri="{FF2B5EF4-FFF2-40B4-BE49-F238E27FC236}">
                <a16:creationId xmlns:a16="http://schemas.microsoft.com/office/drawing/2014/main" id="{8DB91023-BF0A-4719-83B1-5E97C1F8AF60}"/>
              </a:ext>
            </a:extLst>
          </p:cNvPr>
          <p:cNvSpPr>
            <a:spLocks noGrp="1"/>
          </p:cNvSpPr>
          <p:nvPr>
            <p:ph type="sldNum" sz="quarter" idx="12"/>
          </p:nvPr>
        </p:nvSpPr>
        <p:spPr/>
        <p:txBody>
          <a:bodyPr/>
          <a:lstStyle/>
          <a:p>
            <a:pPr>
              <a:defRPr/>
            </a:pPr>
            <a:fld id="{AE21B719-AD0A-4489-94F1-32783415CBE2}"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39952" y="183873"/>
            <a:ext cx="3744416" cy="6558693"/>
          </a:xfrm>
        </p:spPr>
      </p:pic>
      <p:sp>
        <p:nvSpPr>
          <p:cNvPr id="3" name="Title 2"/>
          <p:cNvSpPr>
            <a:spLocks noGrp="1"/>
          </p:cNvSpPr>
          <p:nvPr>
            <p:ph type="title"/>
          </p:nvPr>
        </p:nvSpPr>
        <p:spPr/>
        <p:txBody>
          <a:bodyPr/>
          <a:lstStyle/>
          <a:p>
            <a:endParaRPr lang="en-GB"/>
          </a:p>
        </p:txBody>
      </p:sp>
      <p:sp>
        <p:nvSpPr>
          <p:cNvPr id="2" name="Slide Number Placeholder 1">
            <a:extLst>
              <a:ext uri="{FF2B5EF4-FFF2-40B4-BE49-F238E27FC236}">
                <a16:creationId xmlns:a16="http://schemas.microsoft.com/office/drawing/2014/main" id="{6A5D070B-EA00-4262-B53B-28CC3958246C}"/>
              </a:ext>
            </a:extLst>
          </p:cNvPr>
          <p:cNvSpPr>
            <a:spLocks noGrp="1"/>
          </p:cNvSpPr>
          <p:nvPr>
            <p:ph type="sldNum" sz="quarter" idx="12"/>
          </p:nvPr>
        </p:nvSpPr>
        <p:spPr/>
        <p:txBody>
          <a:bodyPr/>
          <a:lstStyle/>
          <a:p>
            <a:pPr>
              <a:defRPr/>
            </a:pPr>
            <a:fld id="{AE21B719-AD0A-4489-94F1-32783415CBE2}" type="slidenum">
              <a:rPr lang="en-US" smtClean="0"/>
              <a:pPr>
                <a:defRPr/>
              </a:pPr>
              <a:t>32</a:t>
            </a:fld>
            <a:endParaRPr lang="en-US" dirty="0"/>
          </a:p>
        </p:txBody>
      </p:sp>
    </p:spTree>
    <p:extLst>
      <p:ext uri="{BB962C8B-B14F-4D97-AF65-F5344CB8AC3E}">
        <p14:creationId xmlns:p14="http://schemas.microsoft.com/office/powerpoint/2010/main" val="16780259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Black on white causes visual distortion</a:t>
            </a:r>
          </a:p>
          <a:p>
            <a:r>
              <a:rPr lang="en-GB" dirty="0"/>
              <a:t>Coloured paper</a:t>
            </a:r>
          </a:p>
          <a:p>
            <a:r>
              <a:rPr lang="en-GB" dirty="0"/>
              <a:t>Overlays</a:t>
            </a:r>
          </a:p>
          <a:p>
            <a:r>
              <a:rPr lang="en-GB" dirty="0"/>
              <a:t>IWB – change background colour</a:t>
            </a:r>
          </a:p>
          <a:p>
            <a:r>
              <a:rPr lang="en-GB" dirty="0"/>
              <a:t>Experiment with colours</a:t>
            </a:r>
          </a:p>
          <a:p>
            <a:r>
              <a:rPr lang="en-GB"/>
              <a:t>Worksheets?</a:t>
            </a:r>
            <a:endParaRPr lang="en-GB" dirty="0"/>
          </a:p>
          <a:p>
            <a:endParaRPr lang="en-GB" dirty="0"/>
          </a:p>
          <a:p>
            <a:endParaRPr lang="en-GB" dirty="0"/>
          </a:p>
        </p:txBody>
      </p:sp>
      <p:sp>
        <p:nvSpPr>
          <p:cNvPr id="3" name="Title 2"/>
          <p:cNvSpPr>
            <a:spLocks noGrp="1"/>
          </p:cNvSpPr>
          <p:nvPr>
            <p:ph type="title"/>
          </p:nvPr>
        </p:nvSpPr>
        <p:spPr/>
        <p:txBody>
          <a:bodyPr/>
          <a:lstStyle/>
          <a:p>
            <a:r>
              <a:rPr lang="en-GB" dirty="0"/>
              <a:t>Using colours</a:t>
            </a:r>
          </a:p>
        </p:txBody>
      </p:sp>
      <p:sp>
        <p:nvSpPr>
          <p:cNvPr id="5" name="Slide Number Placeholder 4">
            <a:extLst>
              <a:ext uri="{FF2B5EF4-FFF2-40B4-BE49-F238E27FC236}">
                <a16:creationId xmlns:a16="http://schemas.microsoft.com/office/drawing/2014/main" id="{5D8BA1F4-F800-400C-BA30-DBD1300DB55B}"/>
              </a:ext>
            </a:extLst>
          </p:cNvPr>
          <p:cNvSpPr>
            <a:spLocks noGrp="1"/>
          </p:cNvSpPr>
          <p:nvPr>
            <p:ph type="sldNum" sz="quarter" idx="12"/>
          </p:nvPr>
        </p:nvSpPr>
        <p:spPr/>
        <p:txBody>
          <a:bodyPr/>
          <a:lstStyle/>
          <a:p>
            <a:pPr>
              <a:defRPr/>
            </a:pPr>
            <a:fld id="{AE21B719-AD0A-4489-94F1-32783415CBE2}"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Small chunks of verbal</a:t>
            </a:r>
          </a:p>
          <a:p>
            <a:r>
              <a:rPr lang="en-GB" dirty="0"/>
              <a:t>Time to review</a:t>
            </a:r>
          </a:p>
          <a:p>
            <a:r>
              <a:rPr lang="en-GB" dirty="0"/>
              <a:t>Can physical movement go with the sound?</a:t>
            </a:r>
          </a:p>
          <a:p>
            <a:r>
              <a:rPr lang="en-GB" dirty="0"/>
              <a:t>(especially initial letter sounds)</a:t>
            </a:r>
          </a:p>
          <a:p>
            <a:r>
              <a:rPr lang="en-GB" dirty="0"/>
              <a:t>Encourage chanting,</a:t>
            </a:r>
          </a:p>
          <a:p>
            <a:r>
              <a:rPr lang="en-GB" dirty="0"/>
              <a:t>repeating (good assessment/monitoring)</a:t>
            </a:r>
          </a:p>
          <a:p>
            <a:endParaRPr lang="en-GB" dirty="0"/>
          </a:p>
        </p:txBody>
      </p:sp>
      <p:sp>
        <p:nvSpPr>
          <p:cNvPr id="3" name="Title 2"/>
          <p:cNvSpPr>
            <a:spLocks noGrp="1"/>
          </p:cNvSpPr>
          <p:nvPr>
            <p:ph type="title"/>
          </p:nvPr>
        </p:nvSpPr>
        <p:spPr/>
        <p:txBody>
          <a:bodyPr/>
          <a:lstStyle/>
          <a:p>
            <a:r>
              <a:rPr lang="en-GB" dirty="0"/>
              <a:t>Auditory/aural</a:t>
            </a:r>
          </a:p>
        </p:txBody>
      </p:sp>
      <p:sp>
        <p:nvSpPr>
          <p:cNvPr id="5" name="Slide Number Placeholder 4">
            <a:extLst>
              <a:ext uri="{FF2B5EF4-FFF2-40B4-BE49-F238E27FC236}">
                <a16:creationId xmlns:a16="http://schemas.microsoft.com/office/drawing/2014/main" id="{413D459C-CB83-463F-933E-2D10EE1E611B}"/>
              </a:ext>
            </a:extLst>
          </p:cNvPr>
          <p:cNvSpPr>
            <a:spLocks noGrp="1"/>
          </p:cNvSpPr>
          <p:nvPr>
            <p:ph type="sldNum" sz="quarter" idx="12"/>
          </p:nvPr>
        </p:nvSpPr>
        <p:spPr/>
        <p:txBody>
          <a:bodyPr/>
          <a:lstStyle/>
          <a:p>
            <a:pPr>
              <a:defRPr/>
            </a:pPr>
            <a:fld id="{AE21B719-AD0A-4489-94F1-32783415CBE2}"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Drawing in the air</a:t>
            </a:r>
          </a:p>
          <a:p>
            <a:r>
              <a:rPr lang="en-GB" dirty="0"/>
              <a:t>Writing on hands with fingers</a:t>
            </a:r>
          </a:p>
          <a:p>
            <a:r>
              <a:rPr lang="en-GB" dirty="0"/>
              <a:t>Writing on a friend with fingers</a:t>
            </a:r>
          </a:p>
          <a:p>
            <a:r>
              <a:rPr lang="en-GB" dirty="0"/>
              <a:t>Writing with squeezy bottles</a:t>
            </a:r>
          </a:p>
          <a:p>
            <a:r>
              <a:rPr lang="en-GB" dirty="0"/>
              <a:t>Tapping out syllables</a:t>
            </a:r>
          </a:p>
          <a:p>
            <a:r>
              <a:rPr lang="en-GB" dirty="0"/>
              <a:t>Trace letters on whiteboard rubbing out letters as they go</a:t>
            </a:r>
          </a:p>
          <a:p>
            <a:endParaRPr lang="en-GB" dirty="0"/>
          </a:p>
          <a:p>
            <a:pPr>
              <a:buNone/>
            </a:pPr>
            <a:endParaRPr lang="en-GB" dirty="0"/>
          </a:p>
        </p:txBody>
      </p:sp>
      <p:sp>
        <p:nvSpPr>
          <p:cNvPr id="3" name="Title 2"/>
          <p:cNvSpPr>
            <a:spLocks noGrp="1"/>
          </p:cNvSpPr>
          <p:nvPr>
            <p:ph type="title"/>
          </p:nvPr>
        </p:nvSpPr>
        <p:spPr/>
        <p:txBody>
          <a:bodyPr/>
          <a:lstStyle/>
          <a:p>
            <a:r>
              <a:rPr lang="en-GB" dirty="0"/>
              <a:t>Kinaesthetic</a:t>
            </a:r>
          </a:p>
        </p:txBody>
      </p:sp>
      <p:sp>
        <p:nvSpPr>
          <p:cNvPr id="5" name="Slide Number Placeholder 4">
            <a:extLst>
              <a:ext uri="{FF2B5EF4-FFF2-40B4-BE49-F238E27FC236}">
                <a16:creationId xmlns:a16="http://schemas.microsoft.com/office/drawing/2014/main" id="{BB5FA8D3-93FC-42F0-BF07-BCEED4E37B66}"/>
              </a:ext>
            </a:extLst>
          </p:cNvPr>
          <p:cNvSpPr>
            <a:spLocks noGrp="1"/>
          </p:cNvSpPr>
          <p:nvPr>
            <p:ph type="sldNum" sz="quarter" idx="12"/>
          </p:nvPr>
        </p:nvSpPr>
        <p:spPr/>
        <p:txBody>
          <a:bodyPr/>
          <a:lstStyle/>
          <a:p>
            <a:pPr>
              <a:defRPr/>
            </a:pPr>
            <a:fld id="{AE21B719-AD0A-4489-94F1-32783415CBE2}"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Cut out letters</a:t>
            </a:r>
          </a:p>
          <a:p>
            <a:r>
              <a:rPr lang="en-GB" dirty="0"/>
              <a:t>Sandpaper</a:t>
            </a:r>
          </a:p>
          <a:p>
            <a:r>
              <a:rPr lang="en-GB" dirty="0"/>
              <a:t>Brain gym</a:t>
            </a:r>
          </a:p>
          <a:p>
            <a:r>
              <a:rPr lang="en-GB" dirty="0"/>
              <a:t>Wake n shake</a:t>
            </a:r>
          </a:p>
          <a:p>
            <a:r>
              <a:rPr lang="en-GB" dirty="0"/>
              <a:t>Active8</a:t>
            </a:r>
          </a:p>
          <a:p>
            <a:r>
              <a:rPr lang="en-GB" dirty="0"/>
              <a:t>Move to a different spot in the classroom</a:t>
            </a:r>
          </a:p>
          <a:p>
            <a:endParaRPr lang="en-GB" dirty="0"/>
          </a:p>
          <a:p>
            <a:r>
              <a:rPr lang="en-GB" dirty="0"/>
              <a:t>Any other kinaesthetic ideas?</a:t>
            </a:r>
          </a:p>
          <a:p>
            <a:endParaRPr lang="en-GB" dirty="0"/>
          </a:p>
        </p:txBody>
      </p:sp>
      <p:sp>
        <p:nvSpPr>
          <p:cNvPr id="3" name="Title 2"/>
          <p:cNvSpPr>
            <a:spLocks noGrp="1"/>
          </p:cNvSpPr>
          <p:nvPr>
            <p:ph type="title"/>
          </p:nvPr>
        </p:nvSpPr>
        <p:spPr/>
        <p:txBody>
          <a:bodyPr/>
          <a:lstStyle/>
          <a:p>
            <a:r>
              <a:rPr lang="en-GB" dirty="0"/>
              <a:t>Kinaesthetic</a:t>
            </a:r>
          </a:p>
        </p:txBody>
      </p:sp>
      <p:sp>
        <p:nvSpPr>
          <p:cNvPr id="5" name="Slide Number Placeholder 4">
            <a:extLst>
              <a:ext uri="{FF2B5EF4-FFF2-40B4-BE49-F238E27FC236}">
                <a16:creationId xmlns:a16="http://schemas.microsoft.com/office/drawing/2014/main" id="{4AEC60EB-B3D5-45FD-8127-B64013131A0B}"/>
              </a:ext>
            </a:extLst>
          </p:cNvPr>
          <p:cNvSpPr>
            <a:spLocks noGrp="1"/>
          </p:cNvSpPr>
          <p:nvPr>
            <p:ph type="sldNum" sz="quarter" idx="12"/>
          </p:nvPr>
        </p:nvSpPr>
        <p:spPr/>
        <p:txBody>
          <a:bodyPr/>
          <a:lstStyle/>
          <a:p>
            <a:pPr>
              <a:defRPr/>
            </a:pPr>
            <a:fld id="{AE21B719-AD0A-4489-94F1-32783415CBE2}"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4043362" cy="4525962"/>
          </a:xfrm>
        </p:spPr>
        <p:txBody>
          <a:bodyPr/>
          <a:lstStyle/>
          <a:p>
            <a:r>
              <a:rPr lang="en-GB" dirty="0"/>
              <a:t>Teach learners to:</a:t>
            </a:r>
          </a:p>
          <a:p>
            <a:r>
              <a:rPr lang="en-GB" dirty="0"/>
              <a:t>Track their thinking</a:t>
            </a:r>
          </a:p>
          <a:p>
            <a:r>
              <a:rPr lang="en-GB" dirty="0"/>
              <a:t>Notice when they lose focus</a:t>
            </a:r>
          </a:p>
          <a:p>
            <a:r>
              <a:rPr lang="en-GB" dirty="0"/>
              <a:t>Stop and go back</a:t>
            </a:r>
          </a:p>
          <a:p>
            <a:r>
              <a:rPr lang="en-GB" dirty="0"/>
              <a:t>Reread</a:t>
            </a:r>
          </a:p>
          <a:p>
            <a:r>
              <a:rPr lang="en-GB" dirty="0"/>
              <a:t>Identify what is confusing</a:t>
            </a:r>
          </a:p>
          <a:p>
            <a:r>
              <a:rPr lang="en-GB" dirty="0"/>
              <a:t>Select the best strategy</a:t>
            </a:r>
          </a:p>
          <a:p>
            <a:endParaRPr lang="en-GB" dirty="0"/>
          </a:p>
          <a:p>
            <a:endParaRPr lang="en-GB" dirty="0"/>
          </a:p>
          <a:p>
            <a:endParaRPr lang="en-GB" dirty="0"/>
          </a:p>
        </p:txBody>
      </p:sp>
      <p:sp>
        <p:nvSpPr>
          <p:cNvPr id="3" name="Title 2"/>
          <p:cNvSpPr>
            <a:spLocks noGrp="1"/>
          </p:cNvSpPr>
          <p:nvPr>
            <p:ph type="title"/>
          </p:nvPr>
        </p:nvSpPr>
        <p:spPr/>
        <p:txBody>
          <a:bodyPr/>
          <a:lstStyle/>
          <a:p>
            <a:r>
              <a:rPr lang="en-GB" dirty="0"/>
              <a:t>Monitoring comprehension</a:t>
            </a:r>
          </a:p>
        </p:txBody>
      </p:sp>
      <p:pic>
        <p:nvPicPr>
          <p:cNvPr id="5" name="Picture 4" descr="thinkboy.gif"/>
          <p:cNvPicPr>
            <a:picLocks noChangeAspect="1"/>
          </p:cNvPicPr>
          <p:nvPr/>
        </p:nvPicPr>
        <p:blipFill>
          <a:blip r:embed="rId3" cstate="print"/>
          <a:stretch>
            <a:fillRect/>
          </a:stretch>
        </p:blipFill>
        <p:spPr>
          <a:xfrm>
            <a:off x="4286248" y="1357298"/>
            <a:ext cx="3810000" cy="3810000"/>
          </a:xfrm>
          <a:prstGeom prst="rect">
            <a:avLst/>
          </a:prstGeom>
        </p:spPr>
      </p:pic>
      <p:sp>
        <p:nvSpPr>
          <p:cNvPr id="6" name="Slide Number Placeholder 5">
            <a:extLst>
              <a:ext uri="{FF2B5EF4-FFF2-40B4-BE49-F238E27FC236}">
                <a16:creationId xmlns:a16="http://schemas.microsoft.com/office/drawing/2014/main" id="{3BF2F38D-750A-4D0B-86BC-C394E46A01A7}"/>
              </a:ext>
            </a:extLst>
          </p:cNvPr>
          <p:cNvSpPr>
            <a:spLocks noGrp="1"/>
          </p:cNvSpPr>
          <p:nvPr>
            <p:ph type="sldNum" sz="quarter" idx="12"/>
          </p:nvPr>
        </p:nvSpPr>
        <p:spPr/>
        <p:txBody>
          <a:bodyPr/>
          <a:lstStyle/>
          <a:p>
            <a:pPr>
              <a:defRPr/>
            </a:pPr>
            <a:fld id="{AE21B719-AD0A-4489-94F1-32783415CBE2}"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GB" dirty="0"/>
              <a:t>Describe different reading techniques</a:t>
            </a:r>
          </a:p>
          <a:p>
            <a:endParaRPr lang="en-GB" dirty="0"/>
          </a:p>
          <a:p>
            <a:r>
              <a:rPr lang="en-GB" dirty="0"/>
              <a:t>Skimming</a:t>
            </a:r>
          </a:p>
          <a:p>
            <a:r>
              <a:rPr lang="en-GB" dirty="0"/>
              <a:t>Scanning</a:t>
            </a:r>
          </a:p>
          <a:p>
            <a:r>
              <a:rPr lang="en-GB" dirty="0"/>
              <a:t>Reading for pleasure</a:t>
            </a:r>
          </a:p>
          <a:p>
            <a:r>
              <a:rPr lang="en-GB" dirty="0"/>
              <a:t>Reading for detail</a:t>
            </a:r>
          </a:p>
          <a:p>
            <a:endParaRPr lang="en-GB" dirty="0"/>
          </a:p>
        </p:txBody>
      </p:sp>
      <p:sp>
        <p:nvSpPr>
          <p:cNvPr id="3" name="Title 2"/>
          <p:cNvSpPr>
            <a:spLocks noGrp="1"/>
          </p:cNvSpPr>
          <p:nvPr>
            <p:ph type="title"/>
          </p:nvPr>
        </p:nvSpPr>
        <p:spPr/>
        <p:txBody>
          <a:bodyPr/>
          <a:lstStyle/>
          <a:p>
            <a:r>
              <a:rPr lang="en-GB" dirty="0"/>
              <a:t>Monitoring comprehension</a:t>
            </a:r>
          </a:p>
        </p:txBody>
      </p:sp>
      <p:sp>
        <p:nvSpPr>
          <p:cNvPr id="5" name="Slide Number Placeholder 4">
            <a:extLst>
              <a:ext uri="{FF2B5EF4-FFF2-40B4-BE49-F238E27FC236}">
                <a16:creationId xmlns:a16="http://schemas.microsoft.com/office/drawing/2014/main" id="{36B52EA1-7405-4CA4-8B4F-912BACF64CBC}"/>
              </a:ext>
            </a:extLst>
          </p:cNvPr>
          <p:cNvSpPr>
            <a:spLocks noGrp="1"/>
          </p:cNvSpPr>
          <p:nvPr>
            <p:ph type="sldNum" sz="quarter" idx="12"/>
          </p:nvPr>
        </p:nvSpPr>
        <p:spPr/>
        <p:txBody>
          <a:bodyPr/>
          <a:lstStyle/>
          <a:p>
            <a:pPr>
              <a:defRPr/>
            </a:pPr>
            <a:fld id="{AE21B719-AD0A-4489-94F1-32783415CBE2}"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Skimming: reading main headings, introduction and conclusion.  Use skimming to check whether you want to read more of the text.</a:t>
            </a:r>
          </a:p>
          <a:p>
            <a:endParaRPr lang="en-GB" dirty="0"/>
          </a:p>
          <a:p>
            <a:endParaRPr lang="en-GB" dirty="0"/>
          </a:p>
        </p:txBody>
      </p:sp>
      <p:sp>
        <p:nvSpPr>
          <p:cNvPr id="3" name="Title 2"/>
          <p:cNvSpPr>
            <a:spLocks noGrp="1"/>
          </p:cNvSpPr>
          <p:nvPr>
            <p:ph type="title"/>
          </p:nvPr>
        </p:nvSpPr>
        <p:spPr/>
        <p:txBody>
          <a:bodyPr/>
          <a:lstStyle/>
          <a:p>
            <a:r>
              <a:rPr lang="en-GB" dirty="0"/>
              <a:t>Monitoring comprehension</a:t>
            </a:r>
          </a:p>
        </p:txBody>
      </p:sp>
      <p:sp>
        <p:nvSpPr>
          <p:cNvPr id="5" name="Slide Number Placeholder 4">
            <a:extLst>
              <a:ext uri="{FF2B5EF4-FFF2-40B4-BE49-F238E27FC236}">
                <a16:creationId xmlns:a16="http://schemas.microsoft.com/office/drawing/2014/main" id="{271E9F18-65D7-4764-AFD2-24424FE4BDF5}"/>
              </a:ext>
            </a:extLst>
          </p:cNvPr>
          <p:cNvSpPr>
            <a:spLocks noGrp="1"/>
          </p:cNvSpPr>
          <p:nvPr>
            <p:ph type="sldNum" sz="quarter" idx="12"/>
          </p:nvPr>
        </p:nvSpPr>
        <p:spPr/>
        <p:txBody>
          <a:bodyPr/>
          <a:lstStyle/>
          <a:p>
            <a:pPr>
              <a:defRPr/>
            </a:pPr>
            <a:fld id="{AE21B719-AD0A-4489-94F1-32783415CBE2}"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GB" dirty="0"/>
              <a:t>It was as if an orchestra was playing the most fantastic music and it was the first time he had ever heard a sound.  My son's eyes, his facial expression, he was amazed at what the written word could do.  Not just a lot of jumbled up letters in no particular order, but words in rows in straight lines.</a:t>
            </a:r>
          </a:p>
          <a:p>
            <a:pPr marL="109537" indent="0">
              <a:buNone/>
            </a:pPr>
            <a:r>
              <a:rPr lang="en-GB" dirty="0"/>
              <a:t>It's amazing!  My son is able to read books!</a:t>
            </a:r>
          </a:p>
          <a:p>
            <a:endParaRPr lang="en-GB" dirty="0"/>
          </a:p>
          <a:p>
            <a:r>
              <a:rPr lang="en-GB" dirty="0"/>
              <a:t>Joanne, NHS Professional</a:t>
            </a:r>
          </a:p>
        </p:txBody>
      </p:sp>
      <p:sp>
        <p:nvSpPr>
          <p:cNvPr id="3" name="Title 2"/>
          <p:cNvSpPr>
            <a:spLocks noGrp="1"/>
          </p:cNvSpPr>
          <p:nvPr>
            <p:ph type="title"/>
          </p:nvPr>
        </p:nvSpPr>
        <p:spPr/>
        <p:txBody>
          <a:bodyPr/>
          <a:lstStyle/>
          <a:p>
            <a:endParaRPr lang="en-GB"/>
          </a:p>
        </p:txBody>
      </p:sp>
      <p:sp>
        <p:nvSpPr>
          <p:cNvPr id="5" name="Slide Number Placeholder 4">
            <a:extLst>
              <a:ext uri="{FF2B5EF4-FFF2-40B4-BE49-F238E27FC236}">
                <a16:creationId xmlns:a16="http://schemas.microsoft.com/office/drawing/2014/main" id="{BE990970-97F2-4EA2-AADC-03BBFD323051}"/>
              </a:ext>
            </a:extLst>
          </p:cNvPr>
          <p:cNvSpPr>
            <a:spLocks noGrp="1"/>
          </p:cNvSpPr>
          <p:nvPr>
            <p:ph type="sldNum" sz="quarter" idx="12"/>
          </p:nvPr>
        </p:nvSpPr>
        <p:spPr/>
        <p:txBody>
          <a:bodyPr/>
          <a:lstStyle/>
          <a:p>
            <a:pPr>
              <a:defRPr/>
            </a:pPr>
            <a:fld id="{AE21B719-AD0A-4489-94F1-32783415CBE2}" type="slidenum">
              <a:rPr lang="en-US" smtClean="0"/>
              <a:pPr>
                <a:defRPr/>
              </a:pPr>
              <a:t>4</a:t>
            </a:fld>
            <a:endParaRPr lang="en-US" dirty="0"/>
          </a:p>
        </p:txBody>
      </p:sp>
    </p:spTree>
    <p:extLst>
      <p:ext uri="{BB962C8B-B14F-4D97-AF65-F5344CB8AC3E}">
        <p14:creationId xmlns:p14="http://schemas.microsoft.com/office/powerpoint/2010/main" val="10541659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Scanning: looking for a key word or phrase.  Before you start scanning, ‘see’ the word in your mind, then look down the page.  Focus on the middle of each line as you look down the page</a:t>
            </a:r>
          </a:p>
        </p:txBody>
      </p:sp>
      <p:sp>
        <p:nvSpPr>
          <p:cNvPr id="3" name="Title 2"/>
          <p:cNvSpPr>
            <a:spLocks noGrp="1"/>
          </p:cNvSpPr>
          <p:nvPr>
            <p:ph type="title"/>
          </p:nvPr>
        </p:nvSpPr>
        <p:spPr/>
        <p:txBody>
          <a:bodyPr/>
          <a:lstStyle/>
          <a:p>
            <a:r>
              <a:rPr lang="en-GB" dirty="0"/>
              <a:t>Monitoring comprehension</a:t>
            </a:r>
          </a:p>
        </p:txBody>
      </p:sp>
      <p:sp>
        <p:nvSpPr>
          <p:cNvPr id="5" name="Slide Number Placeholder 4">
            <a:extLst>
              <a:ext uri="{FF2B5EF4-FFF2-40B4-BE49-F238E27FC236}">
                <a16:creationId xmlns:a16="http://schemas.microsoft.com/office/drawing/2014/main" id="{F2B28C38-4B7C-4957-9D45-F8221E9C3797}"/>
              </a:ext>
            </a:extLst>
          </p:cNvPr>
          <p:cNvSpPr>
            <a:spLocks noGrp="1"/>
          </p:cNvSpPr>
          <p:nvPr>
            <p:ph type="sldNum" sz="quarter" idx="12"/>
          </p:nvPr>
        </p:nvSpPr>
        <p:spPr/>
        <p:txBody>
          <a:bodyPr/>
          <a:lstStyle/>
          <a:p>
            <a:pPr>
              <a:defRPr/>
            </a:pPr>
            <a:fld id="{AE21B719-AD0A-4489-94F1-32783415CBE2}"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Reading for pleasure: you may want to take longer, use more visual imagery.  Reading for escapism.  You should be relaxed.</a:t>
            </a:r>
          </a:p>
        </p:txBody>
      </p:sp>
      <p:sp>
        <p:nvSpPr>
          <p:cNvPr id="3" name="Title 2"/>
          <p:cNvSpPr>
            <a:spLocks noGrp="1"/>
          </p:cNvSpPr>
          <p:nvPr>
            <p:ph type="title"/>
          </p:nvPr>
        </p:nvSpPr>
        <p:spPr/>
        <p:txBody>
          <a:bodyPr/>
          <a:lstStyle/>
          <a:p>
            <a:r>
              <a:rPr lang="en-GB" dirty="0"/>
              <a:t>Monitoring comprehension</a:t>
            </a:r>
          </a:p>
        </p:txBody>
      </p:sp>
      <p:sp>
        <p:nvSpPr>
          <p:cNvPr id="5" name="Slide Number Placeholder 4">
            <a:extLst>
              <a:ext uri="{FF2B5EF4-FFF2-40B4-BE49-F238E27FC236}">
                <a16:creationId xmlns:a16="http://schemas.microsoft.com/office/drawing/2014/main" id="{B7B7E230-A0A3-4431-9803-915DF9ADEF5F}"/>
              </a:ext>
            </a:extLst>
          </p:cNvPr>
          <p:cNvSpPr>
            <a:spLocks noGrp="1"/>
          </p:cNvSpPr>
          <p:nvPr>
            <p:ph type="sldNum" sz="quarter" idx="12"/>
          </p:nvPr>
        </p:nvSpPr>
        <p:spPr/>
        <p:txBody>
          <a:bodyPr/>
          <a:lstStyle/>
          <a:p>
            <a:pPr>
              <a:defRPr/>
            </a:pPr>
            <a:fld id="{AE21B719-AD0A-4489-94F1-32783415CBE2}"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Reading for detail: reading every word very carefully and even rereading some words or sentences to ensure accurate comprehension. </a:t>
            </a:r>
          </a:p>
          <a:p>
            <a:r>
              <a:rPr lang="en-GB" dirty="0"/>
              <a:t>Focus: accuracy </a:t>
            </a:r>
          </a:p>
        </p:txBody>
      </p:sp>
      <p:sp>
        <p:nvSpPr>
          <p:cNvPr id="3" name="Title 2"/>
          <p:cNvSpPr>
            <a:spLocks noGrp="1"/>
          </p:cNvSpPr>
          <p:nvPr>
            <p:ph type="title"/>
          </p:nvPr>
        </p:nvSpPr>
        <p:spPr/>
        <p:txBody>
          <a:bodyPr/>
          <a:lstStyle/>
          <a:p>
            <a:r>
              <a:rPr lang="en-GB" dirty="0"/>
              <a:t>Monitoring comprehension</a:t>
            </a:r>
          </a:p>
        </p:txBody>
      </p:sp>
      <p:sp>
        <p:nvSpPr>
          <p:cNvPr id="5" name="Slide Number Placeholder 4">
            <a:extLst>
              <a:ext uri="{FF2B5EF4-FFF2-40B4-BE49-F238E27FC236}">
                <a16:creationId xmlns:a16="http://schemas.microsoft.com/office/drawing/2014/main" id="{C7E79420-92A8-42BA-AA79-2477E0C844AC}"/>
              </a:ext>
            </a:extLst>
          </p:cNvPr>
          <p:cNvSpPr>
            <a:spLocks noGrp="1"/>
          </p:cNvSpPr>
          <p:nvPr>
            <p:ph type="sldNum" sz="quarter" idx="12"/>
          </p:nvPr>
        </p:nvSpPr>
        <p:spPr/>
        <p:txBody>
          <a:bodyPr/>
          <a:lstStyle/>
          <a:p>
            <a:pPr>
              <a:defRPr/>
            </a:pPr>
            <a:fld id="{AE21B719-AD0A-4489-94F1-32783415CBE2}"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51EH08RG2RL._BO2,204,203,200_PIsitb-sticker-arrow-click,TopRight,35,-76_AA300_SH20_OU02_.jpg"/>
          <p:cNvPicPr>
            <a:picLocks noGrp="1" noChangeAspect="1"/>
          </p:cNvPicPr>
          <p:nvPr>
            <p:ph idx="1"/>
          </p:nvPr>
        </p:nvPicPr>
        <p:blipFill>
          <a:blip r:embed="rId3" cstate="print"/>
          <a:stretch>
            <a:fillRect/>
          </a:stretch>
        </p:blipFill>
        <p:spPr>
          <a:xfrm>
            <a:off x="1857356" y="-928718"/>
            <a:ext cx="6643734" cy="6643734"/>
          </a:xfrm>
        </p:spPr>
      </p:pic>
      <p:sp>
        <p:nvSpPr>
          <p:cNvPr id="3" name="Title 2"/>
          <p:cNvSpPr>
            <a:spLocks noGrp="1"/>
          </p:cNvSpPr>
          <p:nvPr>
            <p:ph type="title"/>
          </p:nvPr>
        </p:nvSpPr>
        <p:spPr/>
        <p:txBody>
          <a:bodyPr/>
          <a:lstStyle/>
          <a:p>
            <a:endParaRPr lang="en-GB" dirty="0"/>
          </a:p>
        </p:txBody>
      </p:sp>
      <p:sp>
        <p:nvSpPr>
          <p:cNvPr id="2" name="Slide Number Placeholder 1">
            <a:extLst>
              <a:ext uri="{FF2B5EF4-FFF2-40B4-BE49-F238E27FC236}">
                <a16:creationId xmlns:a16="http://schemas.microsoft.com/office/drawing/2014/main" id="{1B5F4DDD-1B8C-4A1A-8006-246EC79A3E57}"/>
              </a:ext>
            </a:extLst>
          </p:cNvPr>
          <p:cNvSpPr>
            <a:spLocks noGrp="1"/>
          </p:cNvSpPr>
          <p:nvPr>
            <p:ph type="sldNum" sz="quarter" idx="12"/>
          </p:nvPr>
        </p:nvSpPr>
        <p:spPr/>
        <p:txBody>
          <a:bodyPr/>
          <a:lstStyle/>
          <a:p>
            <a:pPr>
              <a:defRPr/>
            </a:pPr>
            <a:fld id="{AE21B719-AD0A-4489-94F1-32783415CBE2}"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61LGo+2enUL._SL500_AA300_.jpg"/>
          <p:cNvPicPr>
            <a:picLocks noGrp="1" noChangeAspect="1"/>
          </p:cNvPicPr>
          <p:nvPr>
            <p:ph idx="1"/>
          </p:nvPr>
        </p:nvPicPr>
        <p:blipFill>
          <a:blip r:embed="rId3" cstate="print"/>
          <a:stretch>
            <a:fillRect/>
          </a:stretch>
        </p:blipFill>
        <p:spPr>
          <a:xfrm>
            <a:off x="1714480" y="214290"/>
            <a:ext cx="5786478" cy="5786478"/>
          </a:xfrm>
        </p:spPr>
      </p:pic>
      <p:sp>
        <p:nvSpPr>
          <p:cNvPr id="3" name="Title 2"/>
          <p:cNvSpPr>
            <a:spLocks noGrp="1"/>
          </p:cNvSpPr>
          <p:nvPr>
            <p:ph type="title"/>
          </p:nvPr>
        </p:nvSpPr>
        <p:spPr/>
        <p:txBody>
          <a:bodyPr/>
          <a:lstStyle/>
          <a:p>
            <a:endParaRPr lang="en-GB" dirty="0"/>
          </a:p>
        </p:txBody>
      </p:sp>
      <p:sp>
        <p:nvSpPr>
          <p:cNvPr id="2" name="Slide Number Placeholder 1">
            <a:extLst>
              <a:ext uri="{FF2B5EF4-FFF2-40B4-BE49-F238E27FC236}">
                <a16:creationId xmlns:a16="http://schemas.microsoft.com/office/drawing/2014/main" id="{7BC405B2-37A8-4029-8F55-7996C57A477F}"/>
              </a:ext>
            </a:extLst>
          </p:cNvPr>
          <p:cNvSpPr>
            <a:spLocks noGrp="1"/>
          </p:cNvSpPr>
          <p:nvPr>
            <p:ph type="sldNum" sz="quarter" idx="12"/>
          </p:nvPr>
        </p:nvSpPr>
        <p:spPr/>
        <p:txBody>
          <a:bodyPr/>
          <a:lstStyle/>
          <a:p>
            <a:pPr>
              <a:defRPr/>
            </a:pPr>
            <a:fld id="{AE21B719-AD0A-4489-94F1-32783415CBE2}"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418FNZD462L._SS500_.jpg"/>
          <p:cNvPicPr>
            <a:picLocks noGrp="1" noChangeAspect="1"/>
          </p:cNvPicPr>
          <p:nvPr>
            <p:ph idx="1"/>
          </p:nvPr>
        </p:nvPicPr>
        <p:blipFill>
          <a:blip r:embed="rId3" cstate="print"/>
          <a:stretch>
            <a:fillRect/>
          </a:stretch>
        </p:blipFill>
        <p:spPr>
          <a:xfrm>
            <a:off x="1571604" y="214290"/>
            <a:ext cx="6000768" cy="6000768"/>
          </a:xfrm>
        </p:spPr>
      </p:pic>
      <p:sp>
        <p:nvSpPr>
          <p:cNvPr id="3" name="Title 2"/>
          <p:cNvSpPr>
            <a:spLocks noGrp="1"/>
          </p:cNvSpPr>
          <p:nvPr>
            <p:ph type="title"/>
          </p:nvPr>
        </p:nvSpPr>
        <p:spPr/>
        <p:txBody>
          <a:bodyPr/>
          <a:lstStyle/>
          <a:p>
            <a:endParaRPr lang="en-GB" dirty="0"/>
          </a:p>
        </p:txBody>
      </p:sp>
      <p:sp>
        <p:nvSpPr>
          <p:cNvPr id="2" name="Slide Number Placeholder 1">
            <a:extLst>
              <a:ext uri="{FF2B5EF4-FFF2-40B4-BE49-F238E27FC236}">
                <a16:creationId xmlns:a16="http://schemas.microsoft.com/office/drawing/2014/main" id="{3C49AE15-35EA-4BC8-9BE3-EE5116F8CCBC}"/>
              </a:ext>
            </a:extLst>
          </p:cNvPr>
          <p:cNvSpPr>
            <a:spLocks noGrp="1"/>
          </p:cNvSpPr>
          <p:nvPr>
            <p:ph type="sldNum" sz="quarter" idx="12"/>
          </p:nvPr>
        </p:nvSpPr>
        <p:spPr/>
        <p:txBody>
          <a:bodyPr/>
          <a:lstStyle/>
          <a:p>
            <a:pPr>
              <a:defRPr/>
            </a:pPr>
            <a:fld id="{AE21B719-AD0A-4489-94F1-32783415CBE2}"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ewspaper_guardian.jpg"/>
          <p:cNvPicPr>
            <a:picLocks noGrp="1" noChangeAspect="1"/>
          </p:cNvPicPr>
          <p:nvPr>
            <p:ph idx="1"/>
          </p:nvPr>
        </p:nvPicPr>
        <p:blipFill>
          <a:blip r:embed="rId3" cstate="print"/>
          <a:stretch>
            <a:fillRect/>
          </a:stretch>
        </p:blipFill>
        <p:spPr>
          <a:xfrm>
            <a:off x="2643174" y="571480"/>
            <a:ext cx="3855594" cy="5823977"/>
          </a:xfrm>
        </p:spPr>
      </p:pic>
      <p:sp>
        <p:nvSpPr>
          <p:cNvPr id="3" name="Title 2"/>
          <p:cNvSpPr>
            <a:spLocks noGrp="1"/>
          </p:cNvSpPr>
          <p:nvPr>
            <p:ph type="title"/>
          </p:nvPr>
        </p:nvSpPr>
        <p:spPr/>
        <p:txBody>
          <a:bodyPr/>
          <a:lstStyle/>
          <a:p>
            <a:endParaRPr lang="en-GB" dirty="0"/>
          </a:p>
        </p:txBody>
      </p:sp>
      <p:sp>
        <p:nvSpPr>
          <p:cNvPr id="2" name="Slide Number Placeholder 1">
            <a:extLst>
              <a:ext uri="{FF2B5EF4-FFF2-40B4-BE49-F238E27FC236}">
                <a16:creationId xmlns:a16="http://schemas.microsoft.com/office/drawing/2014/main" id="{03142C7F-BBD6-4559-9014-D589D632E53C}"/>
              </a:ext>
            </a:extLst>
          </p:cNvPr>
          <p:cNvSpPr>
            <a:spLocks noGrp="1"/>
          </p:cNvSpPr>
          <p:nvPr>
            <p:ph type="sldNum" sz="quarter" idx="12"/>
          </p:nvPr>
        </p:nvSpPr>
        <p:spPr/>
        <p:txBody>
          <a:bodyPr/>
          <a:lstStyle/>
          <a:p>
            <a:pPr>
              <a:defRPr/>
            </a:pPr>
            <a:fld id="{AE21B719-AD0A-4489-94F1-32783415CBE2}"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7" name="Content Placeholder 6" descr="year7maths.jpg"/>
          <p:cNvPicPr>
            <a:picLocks noGrp="1" noChangeAspect="1"/>
          </p:cNvPicPr>
          <p:nvPr>
            <p:ph idx="1"/>
          </p:nvPr>
        </p:nvPicPr>
        <p:blipFill>
          <a:blip r:embed="rId3" cstate="print"/>
          <a:stretch>
            <a:fillRect/>
          </a:stretch>
        </p:blipFill>
        <p:spPr>
          <a:xfrm>
            <a:off x="2857488" y="214290"/>
            <a:ext cx="4357718" cy="6136281"/>
          </a:xfrm>
        </p:spPr>
      </p:pic>
      <p:sp>
        <p:nvSpPr>
          <p:cNvPr id="2" name="Slide Number Placeholder 1">
            <a:extLst>
              <a:ext uri="{FF2B5EF4-FFF2-40B4-BE49-F238E27FC236}">
                <a16:creationId xmlns:a16="http://schemas.microsoft.com/office/drawing/2014/main" id="{DA9E8E98-F656-4360-8B8E-89E63CC91636}"/>
              </a:ext>
            </a:extLst>
          </p:cNvPr>
          <p:cNvSpPr>
            <a:spLocks noGrp="1"/>
          </p:cNvSpPr>
          <p:nvPr>
            <p:ph type="sldNum" sz="quarter" idx="12"/>
          </p:nvPr>
        </p:nvSpPr>
        <p:spPr/>
        <p:txBody>
          <a:bodyPr/>
          <a:lstStyle/>
          <a:p>
            <a:pPr>
              <a:defRPr/>
            </a:pPr>
            <a:fld id="{AE21B719-AD0A-4489-94F1-32783415CBE2}"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Please look at these texts</a:t>
            </a:r>
          </a:p>
          <a:p>
            <a:r>
              <a:rPr lang="en-GB" dirty="0"/>
              <a:t>What makes them appropriate for learners with dyslexia?</a:t>
            </a:r>
          </a:p>
          <a:p>
            <a:r>
              <a:rPr lang="en-GB" dirty="0"/>
              <a:t>What are the benefits?</a:t>
            </a:r>
          </a:p>
          <a:p>
            <a:r>
              <a:rPr lang="en-GB" dirty="0"/>
              <a:t>What are the downfalls?</a:t>
            </a:r>
          </a:p>
        </p:txBody>
      </p:sp>
      <p:sp>
        <p:nvSpPr>
          <p:cNvPr id="3" name="Title 2"/>
          <p:cNvSpPr>
            <a:spLocks noGrp="1"/>
          </p:cNvSpPr>
          <p:nvPr>
            <p:ph type="title"/>
          </p:nvPr>
        </p:nvSpPr>
        <p:spPr/>
        <p:txBody>
          <a:bodyPr/>
          <a:lstStyle/>
          <a:p>
            <a:endParaRPr lang="en-GB" dirty="0"/>
          </a:p>
        </p:txBody>
      </p:sp>
      <p:sp>
        <p:nvSpPr>
          <p:cNvPr id="5" name="Slide Number Placeholder 4">
            <a:extLst>
              <a:ext uri="{FF2B5EF4-FFF2-40B4-BE49-F238E27FC236}">
                <a16:creationId xmlns:a16="http://schemas.microsoft.com/office/drawing/2014/main" id="{109530B6-2E3B-410F-B554-E112E85D9DF1}"/>
              </a:ext>
            </a:extLst>
          </p:cNvPr>
          <p:cNvSpPr>
            <a:spLocks noGrp="1"/>
          </p:cNvSpPr>
          <p:nvPr>
            <p:ph type="sldNum" sz="quarter" idx="12"/>
          </p:nvPr>
        </p:nvSpPr>
        <p:spPr/>
        <p:txBody>
          <a:bodyPr/>
          <a:lstStyle/>
          <a:p>
            <a:pPr>
              <a:defRPr/>
            </a:pPr>
            <a:fld id="{AE21B719-AD0A-4489-94F1-32783415CBE2}"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s1.jpeg"/>
          <p:cNvPicPr>
            <a:picLocks noGrp="1" noChangeAspect="1"/>
          </p:cNvPicPr>
          <p:nvPr>
            <p:ph idx="1"/>
          </p:nvPr>
        </p:nvPicPr>
        <p:blipFill>
          <a:blip r:embed="rId3" cstate="print"/>
          <a:stretch>
            <a:fillRect/>
          </a:stretch>
        </p:blipFill>
        <p:spPr>
          <a:xfrm>
            <a:off x="2240657" y="1412776"/>
            <a:ext cx="4563591" cy="4563591"/>
          </a:xfrm>
        </p:spPr>
      </p:pic>
      <p:sp>
        <p:nvSpPr>
          <p:cNvPr id="3" name="Title 2"/>
          <p:cNvSpPr>
            <a:spLocks noGrp="1"/>
          </p:cNvSpPr>
          <p:nvPr>
            <p:ph type="title"/>
          </p:nvPr>
        </p:nvSpPr>
        <p:spPr/>
        <p:txBody>
          <a:bodyPr/>
          <a:lstStyle/>
          <a:p>
            <a:r>
              <a:rPr lang="en-GB" dirty="0"/>
              <a:t>b/d Confusion</a:t>
            </a:r>
          </a:p>
        </p:txBody>
      </p:sp>
      <p:sp>
        <p:nvSpPr>
          <p:cNvPr id="2" name="Slide Number Placeholder 1">
            <a:extLst>
              <a:ext uri="{FF2B5EF4-FFF2-40B4-BE49-F238E27FC236}">
                <a16:creationId xmlns:a16="http://schemas.microsoft.com/office/drawing/2014/main" id="{FB6B900D-7F26-4399-A5B2-E4FD127CC67E}"/>
              </a:ext>
            </a:extLst>
          </p:cNvPr>
          <p:cNvSpPr>
            <a:spLocks noGrp="1"/>
          </p:cNvSpPr>
          <p:nvPr>
            <p:ph type="sldNum" sz="quarter" idx="12"/>
          </p:nvPr>
        </p:nvSpPr>
        <p:spPr/>
        <p:txBody>
          <a:bodyPr/>
          <a:lstStyle/>
          <a:p>
            <a:pPr>
              <a:defRPr/>
            </a:pPr>
            <a:fld id="{AE21B719-AD0A-4489-94F1-32783415CBE2}"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263604"/>
            <a:ext cx="7541155" cy="6317978"/>
          </a:xfrm>
        </p:spPr>
      </p:pic>
      <p:sp>
        <p:nvSpPr>
          <p:cNvPr id="3" name="Title 2"/>
          <p:cNvSpPr>
            <a:spLocks noGrp="1"/>
          </p:cNvSpPr>
          <p:nvPr>
            <p:ph type="title"/>
          </p:nvPr>
        </p:nvSpPr>
        <p:spPr/>
        <p:txBody>
          <a:bodyPr/>
          <a:lstStyle/>
          <a:p>
            <a:endParaRPr lang="en-GB"/>
          </a:p>
        </p:txBody>
      </p:sp>
      <p:sp>
        <p:nvSpPr>
          <p:cNvPr id="2" name="Slide Number Placeholder 1">
            <a:extLst>
              <a:ext uri="{FF2B5EF4-FFF2-40B4-BE49-F238E27FC236}">
                <a16:creationId xmlns:a16="http://schemas.microsoft.com/office/drawing/2014/main" id="{44D38B29-20FA-4885-BBDA-2EAC3B32EDA1}"/>
              </a:ext>
            </a:extLst>
          </p:cNvPr>
          <p:cNvSpPr>
            <a:spLocks noGrp="1"/>
          </p:cNvSpPr>
          <p:nvPr>
            <p:ph type="sldNum" sz="quarter" idx="12"/>
          </p:nvPr>
        </p:nvSpPr>
        <p:spPr/>
        <p:txBody>
          <a:bodyPr/>
          <a:lstStyle/>
          <a:p>
            <a:pPr>
              <a:defRPr/>
            </a:pPr>
            <a:fld id="{AE21B719-AD0A-4489-94F1-32783415CBE2}" type="slidenum">
              <a:rPr lang="en-US" smtClean="0"/>
              <a:pPr>
                <a:defRPr/>
              </a:pPr>
              <a:t>5</a:t>
            </a:fld>
            <a:endParaRPr lang="en-US" dirty="0"/>
          </a:p>
        </p:txBody>
      </p:sp>
    </p:spTree>
    <p:extLst>
      <p:ext uri="{BB962C8B-B14F-4D97-AF65-F5344CB8AC3E}">
        <p14:creationId xmlns:p14="http://schemas.microsoft.com/office/powerpoint/2010/main" val="8065755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b/d /p/q Confusion</a:t>
            </a:r>
            <a:endParaRPr lang="en-GB" dirty="0"/>
          </a:p>
        </p:txBody>
      </p:sp>
      <p:sp>
        <p:nvSpPr>
          <p:cNvPr id="3" name="Content Placeholder 2"/>
          <p:cNvSpPr>
            <a:spLocks noGrp="1"/>
          </p:cNvSpPr>
          <p:nvPr>
            <p:ph idx="1"/>
          </p:nvPr>
        </p:nvSpPr>
        <p:spPr/>
        <p:txBody>
          <a:bodyPr>
            <a:normAutofit fontScale="85000" lnSpcReduction="20000"/>
          </a:bodyPr>
          <a:lstStyle/>
          <a:p>
            <a:r>
              <a:rPr lang="en-GB" dirty="0"/>
              <a:t>Focus on the correct letter formation with lots of hand writing practice on paper and in the sand/salt tray. </a:t>
            </a:r>
          </a:p>
          <a:p>
            <a:r>
              <a:rPr lang="en-GB" dirty="0"/>
              <a:t>With eyes open </a:t>
            </a:r>
          </a:p>
          <a:p>
            <a:r>
              <a:rPr lang="en-GB" dirty="0"/>
              <a:t>With eyes closed. </a:t>
            </a:r>
          </a:p>
          <a:p>
            <a:r>
              <a:rPr lang="en-GB" dirty="0"/>
              <a:t>Every time the learner writes the letter they have to say the letter name and sound. </a:t>
            </a:r>
          </a:p>
          <a:p>
            <a:r>
              <a:rPr lang="en-GB" dirty="0"/>
              <a:t>The mnemonic we have been using is the word "puppy". </a:t>
            </a:r>
          </a:p>
          <a:p>
            <a:r>
              <a:rPr lang="en-GB" dirty="0"/>
              <a:t>Talk about the shape of the letter resembling the puppy's head</a:t>
            </a:r>
          </a:p>
          <a:p>
            <a:r>
              <a:rPr lang="en-GB" dirty="0"/>
              <a:t>The descender being the floppy ears </a:t>
            </a:r>
          </a:p>
          <a:p>
            <a:r>
              <a:rPr lang="en-GB" dirty="0"/>
              <a:t>The "face" , being ......</a:t>
            </a:r>
          </a:p>
          <a:p>
            <a:r>
              <a:rPr lang="en-GB" dirty="0"/>
              <a:t>the round bit!! ( sorry)</a:t>
            </a:r>
          </a:p>
        </p:txBody>
      </p:sp>
      <p:sp>
        <p:nvSpPr>
          <p:cNvPr id="4" name="Slide Number Placeholder 3">
            <a:extLst>
              <a:ext uri="{FF2B5EF4-FFF2-40B4-BE49-F238E27FC236}">
                <a16:creationId xmlns:a16="http://schemas.microsoft.com/office/drawing/2014/main" id="{C1A68EC1-7364-46FC-8FD5-9B8D60AC862A}"/>
              </a:ext>
            </a:extLst>
          </p:cNvPr>
          <p:cNvSpPr>
            <a:spLocks noGrp="1"/>
          </p:cNvSpPr>
          <p:nvPr>
            <p:ph type="sldNum" sz="quarter" idx="12"/>
          </p:nvPr>
        </p:nvSpPr>
        <p:spPr/>
        <p:txBody>
          <a:bodyPr/>
          <a:lstStyle/>
          <a:p>
            <a:pPr>
              <a:defRPr/>
            </a:pPr>
            <a:fld id="{AE21B719-AD0A-4489-94F1-32783415CBE2}" type="slidenum">
              <a:rPr lang="en-US" smtClean="0"/>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dirty="0"/>
              <a:t>"puppy" always looks towards the next letter because puppies love to meet new friends. </a:t>
            </a:r>
          </a:p>
          <a:p>
            <a:r>
              <a:rPr lang="en-GB" dirty="0"/>
              <a:t>Puppies also like you to "stroke"(write) their ears first ( - they droop below the face/ line) then around their face.</a:t>
            </a:r>
          </a:p>
          <a:p>
            <a:endParaRPr lang="en-GB" dirty="0"/>
          </a:p>
        </p:txBody>
      </p:sp>
      <p:sp>
        <p:nvSpPr>
          <p:cNvPr id="4" name="Slide Number Placeholder 3">
            <a:extLst>
              <a:ext uri="{FF2B5EF4-FFF2-40B4-BE49-F238E27FC236}">
                <a16:creationId xmlns:a16="http://schemas.microsoft.com/office/drawing/2014/main" id="{F1E2D60A-04D0-4385-AEFB-B6D46689E800}"/>
              </a:ext>
            </a:extLst>
          </p:cNvPr>
          <p:cNvSpPr>
            <a:spLocks noGrp="1"/>
          </p:cNvSpPr>
          <p:nvPr>
            <p:ph type="sldNum" sz="quarter" idx="12"/>
          </p:nvPr>
        </p:nvSpPr>
        <p:spPr/>
        <p:txBody>
          <a:bodyPr/>
          <a:lstStyle/>
          <a:p>
            <a:pPr>
              <a:defRPr/>
            </a:pPr>
            <a:fld id="{AE21B719-AD0A-4489-94F1-32783415CBE2}"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lnSpcReduction="10000"/>
          </a:bodyPr>
          <a:lstStyle/>
          <a:p>
            <a:r>
              <a:rPr lang="en-GB" dirty="0"/>
              <a:t>Other activities:</a:t>
            </a:r>
          </a:p>
          <a:p>
            <a:r>
              <a:rPr lang="en-GB" dirty="0"/>
              <a:t>Circle 'p' in words </a:t>
            </a:r>
          </a:p>
          <a:p>
            <a:r>
              <a:rPr lang="en-GB" dirty="0"/>
              <a:t>Circle the letter using the 'p' shape </a:t>
            </a:r>
          </a:p>
          <a:p>
            <a:r>
              <a:rPr lang="en-GB" dirty="0"/>
              <a:t>Adding 'p' to complete words</a:t>
            </a:r>
          </a:p>
          <a:p>
            <a:r>
              <a:rPr lang="en-GB" dirty="0"/>
              <a:t>Listening for 'p' in words </a:t>
            </a:r>
          </a:p>
          <a:p>
            <a:r>
              <a:rPr lang="en-GB" dirty="0"/>
              <a:t>Writing it in the correct box </a:t>
            </a:r>
          </a:p>
          <a:p>
            <a:r>
              <a:rPr lang="en-GB" dirty="0"/>
              <a:t>Colouring a hollow 'p' by writing the shape inside with lots of different colours so it resembles a rainbow - this way they write 'p' loads of times. </a:t>
            </a:r>
          </a:p>
          <a:p>
            <a:r>
              <a:rPr lang="en-GB" dirty="0"/>
              <a:t>Making 'p' out of plasticine - pink or purple if you can get it.</a:t>
            </a:r>
          </a:p>
          <a:p>
            <a:endParaRPr lang="en-GB" dirty="0"/>
          </a:p>
        </p:txBody>
      </p:sp>
      <p:sp>
        <p:nvSpPr>
          <p:cNvPr id="4" name="Slide Number Placeholder 3">
            <a:extLst>
              <a:ext uri="{FF2B5EF4-FFF2-40B4-BE49-F238E27FC236}">
                <a16:creationId xmlns:a16="http://schemas.microsoft.com/office/drawing/2014/main" id="{439F0DC3-E555-4BED-8A61-F13E99436ADC}"/>
              </a:ext>
            </a:extLst>
          </p:cNvPr>
          <p:cNvSpPr>
            <a:spLocks noGrp="1"/>
          </p:cNvSpPr>
          <p:nvPr>
            <p:ph type="sldNum" sz="quarter" idx="12"/>
          </p:nvPr>
        </p:nvSpPr>
        <p:spPr/>
        <p:txBody>
          <a:bodyPr/>
          <a:lstStyle/>
          <a:p>
            <a:pPr>
              <a:defRPr/>
            </a:pPr>
            <a:fld id="{AE21B719-AD0A-4489-94F1-32783415CBE2}"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jpeg"/>
          <p:cNvPicPr>
            <a:picLocks noGrp="1" noChangeAspect="1"/>
          </p:cNvPicPr>
          <p:nvPr>
            <p:ph idx="1"/>
          </p:nvPr>
        </p:nvPicPr>
        <p:blipFill>
          <a:blip r:embed="rId3" cstate="print"/>
          <a:stretch>
            <a:fillRect/>
          </a:stretch>
        </p:blipFill>
        <p:spPr>
          <a:xfrm>
            <a:off x="2339752" y="332656"/>
            <a:ext cx="4629355" cy="5856134"/>
          </a:xfrm>
        </p:spPr>
      </p:pic>
      <p:sp>
        <p:nvSpPr>
          <p:cNvPr id="3" name="Title 2"/>
          <p:cNvSpPr>
            <a:spLocks noGrp="1"/>
          </p:cNvSpPr>
          <p:nvPr>
            <p:ph type="title"/>
          </p:nvPr>
        </p:nvSpPr>
        <p:spPr/>
        <p:txBody>
          <a:bodyPr/>
          <a:lstStyle/>
          <a:p>
            <a:endParaRPr lang="en-GB"/>
          </a:p>
        </p:txBody>
      </p:sp>
      <p:sp>
        <p:nvSpPr>
          <p:cNvPr id="2" name="Slide Number Placeholder 1">
            <a:extLst>
              <a:ext uri="{FF2B5EF4-FFF2-40B4-BE49-F238E27FC236}">
                <a16:creationId xmlns:a16="http://schemas.microsoft.com/office/drawing/2014/main" id="{23AA1EB6-00A3-43D6-A784-1D8504E51B37}"/>
              </a:ext>
            </a:extLst>
          </p:cNvPr>
          <p:cNvSpPr>
            <a:spLocks noGrp="1"/>
          </p:cNvSpPr>
          <p:nvPr>
            <p:ph type="sldNum" sz="quarter" idx="12"/>
          </p:nvPr>
        </p:nvSpPr>
        <p:spPr/>
        <p:txBody>
          <a:bodyPr/>
          <a:lstStyle/>
          <a:p>
            <a:pPr>
              <a:defRPr/>
            </a:pPr>
            <a:fld id="{AE21B719-AD0A-4489-94F1-32783415CBE2}"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s4.jpeg"/>
          <p:cNvPicPr>
            <a:picLocks noGrp="1" noChangeAspect="1"/>
          </p:cNvPicPr>
          <p:nvPr>
            <p:ph idx="1"/>
          </p:nvPr>
        </p:nvPicPr>
        <p:blipFill>
          <a:blip r:embed="rId3" cstate="print"/>
          <a:stretch>
            <a:fillRect/>
          </a:stretch>
        </p:blipFill>
        <p:spPr>
          <a:xfrm>
            <a:off x="2150815" y="332656"/>
            <a:ext cx="5832648" cy="5832648"/>
          </a:xfrm>
        </p:spPr>
      </p:pic>
      <p:sp>
        <p:nvSpPr>
          <p:cNvPr id="3" name="Title 2"/>
          <p:cNvSpPr>
            <a:spLocks noGrp="1"/>
          </p:cNvSpPr>
          <p:nvPr>
            <p:ph type="title"/>
          </p:nvPr>
        </p:nvSpPr>
        <p:spPr/>
        <p:txBody>
          <a:bodyPr/>
          <a:lstStyle/>
          <a:p>
            <a:endParaRPr lang="en-GB"/>
          </a:p>
        </p:txBody>
      </p:sp>
      <p:sp>
        <p:nvSpPr>
          <p:cNvPr id="2" name="Slide Number Placeholder 1">
            <a:extLst>
              <a:ext uri="{FF2B5EF4-FFF2-40B4-BE49-F238E27FC236}">
                <a16:creationId xmlns:a16="http://schemas.microsoft.com/office/drawing/2014/main" id="{2B20274B-EC0A-4842-A68F-FB50608A823E}"/>
              </a:ext>
            </a:extLst>
          </p:cNvPr>
          <p:cNvSpPr>
            <a:spLocks noGrp="1"/>
          </p:cNvSpPr>
          <p:nvPr>
            <p:ph type="sldNum" sz="quarter" idx="12"/>
          </p:nvPr>
        </p:nvSpPr>
        <p:spPr/>
        <p:txBody>
          <a:bodyPr/>
          <a:lstStyle/>
          <a:p>
            <a:pPr>
              <a:defRPr/>
            </a:pPr>
            <a:fld id="{AE21B719-AD0A-4489-94F1-32783415CBE2}" type="slidenum">
              <a:rPr lang="en-US" smtClean="0"/>
              <a:pPr>
                <a:defRPr/>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snj.jpeg"/>
          <p:cNvPicPr>
            <a:picLocks noGrp="1" noChangeAspect="1"/>
          </p:cNvPicPr>
          <p:nvPr>
            <p:ph idx="1"/>
          </p:nvPr>
        </p:nvPicPr>
        <p:blipFill>
          <a:blip r:embed="rId3" cstate="print"/>
          <a:stretch>
            <a:fillRect/>
          </a:stretch>
        </p:blipFill>
        <p:spPr>
          <a:xfrm>
            <a:off x="2339752" y="332656"/>
            <a:ext cx="4491037" cy="5888758"/>
          </a:xfrm>
        </p:spPr>
      </p:pic>
      <p:sp>
        <p:nvSpPr>
          <p:cNvPr id="3" name="Title 2"/>
          <p:cNvSpPr>
            <a:spLocks noGrp="1"/>
          </p:cNvSpPr>
          <p:nvPr>
            <p:ph type="title"/>
          </p:nvPr>
        </p:nvSpPr>
        <p:spPr/>
        <p:txBody>
          <a:bodyPr/>
          <a:lstStyle/>
          <a:p>
            <a:endParaRPr lang="en-GB"/>
          </a:p>
        </p:txBody>
      </p:sp>
      <p:sp>
        <p:nvSpPr>
          <p:cNvPr id="2" name="Slide Number Placeholder 1">
            <a:extLst>
              <a:ext uri="{FF2B5EF4-FFF2-40B4-BE49-F238E27FC236}">
                <a16:creationId xmlns:a16="http://schemas.microsoft.com/office/drawing/2014/main" id="{723B034A-BF9B-4990-8AF9-B506990E4760}"/>
              </a:ext>
            </a:extLst>
          </p:cNvPr>
          <p:cNvSpPr>
            <a:spLocks noGrp="1"/>
          </p:cNvSpPr>
          <p:nvPr>
            <p:ph type="sldNum" sz="quarter" idx="12"/>
          </p:nvPr>
        </p:nvSpPr>
        <p:spPr/>
        <p:txBody>
          <a:bodyPr/>
          <a:lstStyle/>
          <a:p>
            <a:pPr>
              <a:defRPr/>
            </a:pPr>
            <a:fld id="{AE21B719-AD0A-4489-94F1-32783415CBE2}" type="slidenum">
              <a:rPr lang="en-US" smtClean="0"/>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fgyj;k.jpeg"/>
          <p:cNvPicPr>
            <a:picLocks noGrp="1" noChangeAspect="1"/>
          </p:cNvPicPr>
          <p:nvPr>
            <p:ph idx="1"/>
          </p:nvPr>
        </p:nvPicPr>
        <p:blipFill>
          <a:blip r:embed="rId3" cstate="print"/>
          <a:stretch>
            <a:fillRect/>
          </a:stretch>
        </p:blipFill>
        <p:spPr>
          <a:xfrm>
            <a:off x="1907704" y="620688"/>
            <a:ext cx="5385270" cy="5457718"/>
          </a:xfrm>
        </p:spPr>
      </p:pic>
      <p:sp>
        <p:nvSpPr>
          <p:cNvPr id="3" name="Title 2"/>
          <p:cNvSpPr>
            <a:spLocks noGrp="1"/>
          </p:cNvSpPr>
          <p:nvPr>
            <p:ph type="title"/>
          </p:nvPr>
        </p:nvSpPr>
        <p:spPr/>
        <p:txBody>
          <a:bodyPr/>
          <a:lstStyle/>
          <a:p>
            <a:endParaRPr lang="en-GB"/>
          </a:p>
        </p:txBody>
      </p:sp>
      <p:sp>
        <p:nvSpPr>
          <p:cNvPr id="2" name="Slide Number Placeholder 1">
            <a:extLst>
              <a:ext uri="{FF2B5EF4-FFF2-40B4-BE49-F238E27FC236}">
                <a16:creationId xmlns:a16="http://schemas.microsoft.com/office/drawing/2014/main" id="{D507FEEC-F1F3-46A8-8E91-2AF0D4E23B62}"/>
              </a:ext>
            </a:extLst>
          </p:cNvPr>
          <p:cNvSpPr>
            <a:spLocks noGrp="1"/>
          </p:cNvSpPr>
          <p:nvPr>
            <p:ph type="sldNum" sz="quarter" idx="12"/>
          </p:nvPr>
        </p:nvSpPr>
        <p:spPr/>
        <p:txBody>
          <a:bodyPr/>
          <a:lstStyle/>
          <a:p>
            <a:pPr>
              <a:defRPr/>
            </a:pPr>
            <a:fld id="{AE21B719-AD0A-4489-94F1-32783415CBE2}" type="slidenum">
              <a:rPr lang="en-US" smtClean="0"/>
              <a:pPr>
                <a:defRPr/>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kghjk.jpeg"/>
          <p:cNvPicPr>
            <a:picLocks noGrp="1" noChangeAspect="1"/>
          </p:cNvPicPr>
          <p:nvPr>
            <p:ph idx="1"/>
          </p:nvPr>
        </p:nvPicPr>
        <p:blipFill>
          <a:blip r:embed="rId3" cstate="print"/>
          <a:stretch>
            <a:fillRect/>
          </a:stretch>
        </p:blipFill>
        <p:spPr>
          <a:xfrm>
            <a:off x="1907704" y="332656"/>
            <a:ext cx="5484532" cy="5509017"/>
          </a:xfrm>
        </p:spPr>
      </p:pic>
      <p:sp>
        <p:nvSpPr>
          <p:cNvPr id="3" name="Title 2"/>
          <p:cNvSpPr>
            <a:spLocks noGrp="1"/>
          </p:cNvSpPr>
          <p:nvPr>
            <p:ph type="title"/>
          </p:nvPr>
        </p:nvSpPr>
        <p:spPr/>
        <p:txBody>
          <a:bodyPr/>
          <a:lstStyle/>
          <a:p>
            <a:endParaRPr lang="en-GB"/>
          </a:p>
        </p:txBody>
      </p:sp>
      <p:sp>
        <p:nvSpPr>
          <p:cNvPr id="2" name="Slide Number Placeholder 1">
            <a:extLst>
              <a:ext uri="{FF2B5EF4-FFF2-40B4-BE49-F238E27FC236}">
                <a16:creationId xmlns:a16="http://schemas.microsoft.com/office/drawing/2014/main" id="{A263FD13-8041-42E0-BFAC-7680A3138326}"/>
              </a:ext>
            </a:extLst>
          </p:cNvPr>
          <p:cNvSpPr>
            <a:spLocks noGrp="1"/>
          </p:cNvSpPr>
          <p:nvPr>
            <p:ph type="sldNum" sz="quarter" idx="12"/>
          </p:nvPr>
        </p:nvSpPr>
        <p:spPr/>
        <p:txBody>
          <a:bodyPr/>
          <a:lstStyle/>
          <a:p>
            <a:pPr>
              <a:defRPr/>
            </a:pPr>
            <a:fld id="{AE21B719-AD0A-4489-94F1-32783415CBE2}"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dirty="0"/>
              <a:t>The confusion with bdp nu etc suggests weakness in visual skills – </a:t>
            </a:r>
          </a:p>
          <a:p>
            <a:r>
              <a:rPr lang="en-GB" dirty="0"/>
              <a:t>Discrimination </a:t>
            </a:r>
          </a:p>
          <a:p>
            <a:r>
              <a:rPr lang="en-GB" dirty="0"/>
              <a:t>Memory </a:t>
            </a:r>
          </a:p>
          <a:p>
            <a:r>
              <a:rPr lang="en-GB" dirty="0"/>
              <a:t>Tend not use the computer for letter confusion</a:t>
            </a:r>
          </a:p>
          <a:p>
            <a:r>
              <a:rPr lang="en-GB" dirty="0"/>
              <a:t>Multisensory - "hands on" approach more effective. </a:t>
            </a:r>
          </a:p>
          <a:p>
            <a:r>
              <a:rPr lang="en-GB" dirty="0"/>
              <a:t>Computer programmes are good revision/ reinforcement activities.</a:t>
            </a:r>
          </a:p>
          <a:p>
            <a:endParaRPr lang="en-GB" dirty="0"/>
          </a:p>
        </p:txBody>
      </p:sp>
      <p:sp>
        <p:nvSpPr>
          <p:cNvPr id="4" name="Slide Number Placeholder 3">
            <a:extLst>
              <a:ext uri="{FF2B5EF4-FFF2-40B4-BE49-F238E27FC236}">
                <a16:creationId xmlns:a16="http://schemas.microsoft.com/office/drawing/2014/main" id="{59F76D28-FD58-4EBD-94A8-A48BFD9A2DA1}"/>
              </a:ext>
            </a:extLst>
          </p:cNvPr>
          <p:cNvSpPr>
            <a:spLocks noGrp="1"/>
          </p:cNvSpPr>
          <p:nvPr>
            <p:ph type="sldNum" sz="quarter" idx="12"/>
          </p:nvPr>
        </p:nvSpPr>
        <p:spPr/>
        <p:txBody>
          <a:bodyPr/>
          <a:lstStyle/>
          <a:p>
            <a:pPr>
              <a:defRPr/>
            </a:pPr>
            <a:fld id="{AE21B719-AD0A-4489-94F1-32783415CBE2}"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t>Can you design activities for:</a:t>
            </a:r>
          </a:p>
          <a:p>
            <a:r>
              <a:rPr lang="en-GB" dirty="0"/>
              <a:t>b </a:t>
            </a:r>
          </a:p>
          <a:p>
            <a:r>
              <a:rPr lang="en-GB" dirty="0"/>
              <a:t>d </a:t>
            </a:r>
          </a:p>
          <a:p>
            <a:r>
              <a:rPr lang="en-GB" dirty="0"/>
              <a:t>q </a:t>
            </a:r>
          </a:p>
          <a:p>
            <a:pPr>
              <a:buNone/>
            </a:pPr>
            <a:endParaRPr lang="en-GB" dirty="0"/>
          </a:p>
        </p:txBody>
      </p:sp>
      <p:sp>
        <p:nvSpPr>
          <p:cNvPr id="4" name="Slide Number Placeholder 3">
            <a:extLst>
              <a:ext uri="{FF2B5EF4-FFF2-40B4-BE49-F238E27FC236}">
                <a16:creationId xmlns:a16="http://schemas.microsoft.com/office/drawing/2014/main" id="{64938D74-BDD6-4093-B5AB-BCBA8D41D1BF}"/>
              </a:ext>
            </a:extLst>
          </p:cNvPr>
          <p:cNvSpPr>
            <a:spLocks noGrp="1"/>
          </p:cNvSpPr>
          <p:nvPr>
            <p:ph type="sldNum" sz="quarter" idx="12"/>
          </p:nvPr>
        </p:nvSpPr>
        <p:spPr/>
        <p:txBody>
          <a:bodyPr/>
          <a:lstStyle/>
          <a:p>
            <a:pPr>
              <a:defRPr/>
            </a:pPr>
            <a:fld id="{AE21B719-AD0A-4489-94F1-32783415CBE2}"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9519" y="88901"/>
            <a:ext cx="6684962" cy="6684962"/>
          </a:xfrm>
        </p:spPr>
      </p:pic>
      <p:sp>
        <p:nvSpPr>
          <p:cNvPr id="3" name="Title 2"/>
          <p:cNvSpPr>
            <a:spLocks noGrp="1"/>
          </p:cNvSpPr>
          <p:nvPr>
            <p:ph type="title"/>
          </p:nvPr>
        </p:nvSpPr>
        <p:spPr/>
        <p:txBody>
          <a:bodyPr/>
          <a:lstStyle/>
          <a:p>
            <a:endParaRPr lang="en-GB"/>
          </a:p>
        </p:txBody>
      </p:sp>
      <p:sp>
        <p:nvSpPr>
          <p:cNvPr id="2" name="Slide Number Placeholder 1">
            <a:extLst>
              <a:ext uri="{FF2B5EF4-FFF2-40B4-BE49-F238E27FC236}">
                <a16:creationId xmlns:a16="http://schemas.microsoft.com/office/drawing/2014/main" id="{7E5BA426-6367-4F55-B7E8-A3761B14E512}"/>
              </a:ext>
            </a:extLst>
          </p:cNvPr>
          <p:cNvSpPr>
            <a:spLocks noGrp="1"/>
          </p:cNvSpPr>
          <p:nvPr>
            <p:ph type="sldNum" sz="quarter" idx="12"/>
          </p:nvPr>
        </p:nvSpPr>
        <p:spPr/>
        <p:txBody>
          <a:bodyPr/>
          <a:lstStyle/>
          <a:p>
            <a:pPr>
              <a:defRPr/>
            </a:pPr>
            <a:fld id="{AE21B719-AD0A-4489-94F1-32783415CBE2}" type="slidenum">
              <a:rPr lang="en-US" smtClean="0"/>
              <a:pPr>
                <a:defRPr/>
              </a:pPr>
              <a:t>6</a:t>
            </a:fld>
            <a:endParaRPr lang="en-US" dirty="0"/>
          </a:p>
        </p:txBody>
      </p:sp>
    </p:spTree>
    <p:extLst>
      <p:ext uri="{BB962C8B-B14F-4D97-AF65-F5344CB8AC3E}">
        <p14:creationId xmlns:p14="http://schemas.microsoft.com/office/powerpoint/2010/main" val="10472737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"Battleword"</a:t>
            </a:r>
            <a:r>
              <a:rPr lang="en-GB" dirty="0"/>
              <a:t> </a:t>
            </a:r>
          </a:p>
        </p:txBody>
      </p:sp>
      <p:sp>
        <p:nvSpPr>
          <p:cNvPr id="3" name="Subtitle 2"/>
          <p:cNvSpPr>
            <a:spLocks noGrp="1"/>
          </p:cNvSpPr>
          <p:nvPr>
            <p:ph type="subTitle" idx="1"/>
          </p:nvPr>
        </p:nvSpPr>
        <p:spPr/>
        <p:txBody>
          <a:bodyPr/>
          <a:lstStyle/>
          <a:p>
            <a:endParaRPr lang="en-GB" dirty="0"/>
          </a:p>
        </p:txBody>
      </p:sp>
      <p:sp>
        <p:nvSpPr>
          <p:cNvPr id="4" name="Slide Number Placeholder 3">
            <a:extLst>
              <a:ext uri="{FF2B5EF4-FFF2-40B4-BE49-F238E27FC236}">
                <a16:creationId xmlns:a16="http://schemas.microsoft.com/office/drawing/2014/main" id="{731B985A-1D0D-4CA1-8AC2-9B962C7B3BD4}"/>
              </a:ext>
            </a:extLst>
          </p:cNvPr>
          <p:cNvSpPr>
            <a:spLocks noGrp="1"/>
          </p:cNvSpPr>
          <p:nvPr>
            <p:ph type="sldNum" sz="quarter" idx="12"/>
          </p:nvPr>
        </p:nvSpPr>
        <p:spPr/>
        <p:txBody>
          <a:bodyPr/>
          <a:lstStyle/>
          <a:p>
            <a:pPr>
              <a:defRPr/>
            </a:pPr>
            <a:fld id="{4742383D-3BDC-4EC4-A2D9-C2D58982608A}" type="slidenum">
              <a:rPr lang="en-US" smtClean="0"/>
              <a:pPr>
                <a:defRPr/>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b="1" dirty="0"/>
              <a:t>Purpose: to practise spellings that have already been taught.</a:t>
            </a:r>
          </a:p>
          <a:p>
            <a:endParaRPr lang="en-GB" b="1" dirty="0"/>
          </a:p>
          <a:p>
            <a:r>
              <a:rPr lang="en-GB" b="1" dirty="0"/>
              <a:t>Aim: to find out where your opponent has hidden their words in the grid.</a:t>
            </a:r>
            <a:r>
              <a:rPr lang="en-GB" dirty="0"/>
              <a:t> </a:t>
            </a:r>
          </a:p>
        </p:txBody>
      </p:sp>
      <p:sp>
        <p:nvSpPr>
          <p:cNvPr id="4" name="Slide Number Placeholder 3">
            <a:extLst>
              <a:ext uri="{FF2B5EF4-FFF2-40B4-BE49-F238E27FC236}">
                <a16:creationId xmlns:a16="http://schemas.microsoft.com/office/drawing/2014/main" id="{39AD1A72-75F7-492E-B6B5-2081E7880BCC}"/>
              </a:ext>
            </a:extLst>
          </p:cNvPr>
          <p:cNvSpPr>
            <a:spLocks noGrp="1"/>
          </p:cNvSpPr>
          <p:nvPr>
            <p:ph type="sldNum" sz="quarter" idx="12"/>
          </p:nvPr>
        </p:nvSpPr>
        <p:spPr/>
        <p:txBody>
          <a:bodyPr/>
          <a:lstStyle/>
          <a:p>
            <a:pPr>
              <a:defRPr/>
            </a:pPr>
            <a:fld id="{AE21B719-AD0A-4489-94F1-32783415CBE2}" type="slidenum">
              <a:rPr lang="en-US" smtClean="0"/>
              <a:pPr>
                <a:defRPr/>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t>1) Choose, in advance, the group of spellings to be practised. 4-8 words are best,</a:t>
            </a:r>
            <a:br>
              <a:rPr lang="en-GB" dirty="0"/>
            </a:br>
            <a:r>
              <a:rPr lang="en-GB" dirty="0"/>
              <a:t>depending on the age and ability of the learner.</a:t>
            </a:r>
          </a:p>
          <a:p>
            <a:endParaRPr lang="en-GB" dirty="0"/>
          </a:p>
        </p:txBody>
      </p:sp>
      <p:sp>
        <p:nvSpPr>
          <p:cNvPr id="4" name="Slide Number Placeholder 3">
            <a:extLst>
              <a:ext uri="{FF2B5EF4-FFF2-40B4-BE49-F238E27FC236}">
                <a16:creationId xmlns:a16="http://schemas.microsoft.com/office/drawing/2014/main" id="{0E6BF492-033F-4419-9709-0387528702B0}"/>
              </a:ext>
            </a:extLst>
          </p:cNvPr>
          <p:cNvSpPr>
            <a:spLocks noGrp="1"/>
          </p:cNvSpPr>
          <p:nvPr>
            <p:ph type="sldNum" sz="quarter" idx="12"/>
          </p:nvPr>
        </p:nvSpPr>
        <p:spPr/>
        <p:txBody>
          <a:bodyPr/>
          <a:lstStyle/>
          <a:p>
            <a:pPr>
              <a:defRPr/>
            </a:pPr>
            <a:fld id="{AE21B719-AD0A-4489-94F1-32783415CBE2}" type="slidenum">
              <a:rPr lang="en-US" smtClean="0"/>
              <a:pPr>
                <a:defRPr/>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dirty="0"/>
              <a:t>2) Prepare suitably sized grids. If 2 people are playing, each will need a pair of grids. Continue vertical alphabetic co-ordinates down second grid to avoid confusion between grids. Number horizontal co-ordinates. See example:</a:t>
            </a:r>
          </a:p>
          <a:p>
            <a:pPr>
              <a:buNone/>
            </a:pPr>
            <a:r>
              <a:rPr lang="en-GB" dirty="0"/>
              <a:t/>
            </a:r>
            <a:br>
              <a:rPr lang="en-GB" dirty="0"/>
            </a:br>
            <a:r>
              <a:rPr lang="en-GB" dirty="0"/>
              <a:t>                                                              </a:t>
            </a:r>
          </a:p>
          <a:p>
            <a:endParaRPr lang="en-GB" dirty="0"/>
          </a:p>
        </p:txBody>
      </p:sp>
      <p:sp>
        <p:nvSpPr>
          <p:cNvPr id="4" name="Slide Number Placeholder 3">
            <a:extLst>
              <a:ext uri="{FF2B5EF4-FFF2-40B4-BE49-F238E27FC236}">
                <a16:creationId xmlns:a16="http://schemas.microsoft.com/office/drawing/2014/main" id="{DE1BA6E4-17CB-45A3-B7A7-64F2DC7C816E}"/>
              </a:ext>
            </a:extLst>
          </p:cNvPr>
          <p:cNvSpPr>
            <a:spLocks noGrp="1"/>
          </p:cNvSpPr>
          <p:nvPr>
            <p:ph type="sldNum" sz="quarter" idx="12"/>
          </p:nvPr>
        </p:nvSpPr>
        <p:spPr/>
        <p:txBody>
          <a:bodyPr/>
          <a:lstStyle/>
          <a:p>
            <a:pPr>
              <a:defRPr/>
            </a:pPr>
            <a:fld id="{AE21B719-AD0A-4489-94F1-32783415CBE2}" type="slidenum">
              <a:rPr lang="en-US" smtClean="0"/>
              <a:pPr>
                <a:defRPr/>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nvPr>
        </p:nvGraphicFramePr>
        <p:xfrm>
          <a:off x="457200" y="1600200"/>
          <a:ext cx="8229600" cy="29667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370840">
                <a:tc>
                  <a:txBody>
                    <a:bodyPr/>
                    <a:lstStyle/>
                    <a:p>
                      <a:endParaRPr lang="en-GB" dirty="0"/>
                    </a:p>
                  </a:txBody>
                  <a:tcPr/>
                </a:tc>
                <a:tc>
                  <a:txBody>
                    <a:bodyPr/>
                    <a:lstStyle/>
                    <a:p>
                      <a:r>
                        <a:rPr lang="en-GB" dirty="0"/>
                        <a:t>1</a:t>
                      </a:r>
                    </a:p>
                  </a:txBody>
                  <a:tcPr/>
                </a:tc>
                <a:tc>
                  <a:txBody>
                    <a:bodyPr/>
                    <a:lstStyle/>
                    <a:p>
                      <a:r>
                        <a:rPr lang="en-GB" dirty="0"/>
                        <a:t>2</a:t>
                      </a:r>
                    </a:p>
                  </a:txBody>
                  <a:tcPr/>
                </a:tc>
                <a:tc>
                  <a:txBody>
                    <a:bodyPr/>
                    <a:lstStyle/>
                    <a:p>
                      <a:r>
                        <a:rPr lang="en-GB" dirty="0"/>
                        <a:t>3</a:t>
                      </a:r>
                    </a:p>
                  </a:txBody>
                  <a:tcPr/>
                </a:tc>
                <a:tc>
                  <a:txBody>
                    <a:bodyPr/>
                    <a:lstStyle/>
                    <a:p>
                      <a:r>
                        <a:rPr lang="en-GB" dirty="0"/>
                        <a:t>4</a:t>
                      </a:r>
                    </a:p>
                  </a:txBody>
                  <a:tcPr/>
                </a:tc>
                <a:tc>
                  <a:txBody>
                    <a:bodyPr/>
                    <a:lstStyle/>
                    <a:p>
                      <a:r>
                        <a:rPr lang="en-GB" dirty="0"/>
                        <a:t>5</a:t>
                      </a:r>
                    </a:p>
                  </a:txBody>
                  <a:tcPr/>
                </a:tc>
                <a:tc>
                  <a:txBody>
                    <a:bodyPr/>
                    <a:lstStyle/>
                    <a:p>
                      <a:r>
                        <a:rPr lang="en-GB" dirty="0"/>
                        <a:t>6</a:t>
                      </a:r>
                    </a:p>
                  </a:txBody>
                  <a:tcPr/>
                </a:tc>
                <a:tc>
                  <a:txBody>
                    <a:bodyPr/>
                    <a:lstStyle/>
                    <a:p>
                      <a:r>
                        <a:rPr lang="en-GB" dirty="0"/>
                        <a:t>7</a:t>
                      </a:r>
                    </a:p>
                  </a:txBody>
                  <a:tcPr/>
                </a:tc>
                <a:tc>
                  <a:txBody>
                    <a:bodyPr/>
                    <a:lstStyle/>
                    <a:p>
                      <a:r>
                        <a:rPr lang="en-GB" dirty="0"/>
                        <a:t>8</a:t>
                      </a:r>
                    </a:p>
                  </a:txBody>
                  <a:tcPr/>
                </a:tc>
                <a:tc>
                  <a:txBody>
                    <a:bodyPr/>
                    <a:lstStyle/>
                    <a:p>
                      <a:r>
                        <a:rPr lang="en-GB" dirty="0"/>
                        <a:t>9</a:t>
                      </a:r>
                    </a:p>
                  </a:txBody>
                  <a:tcPr/>
                </a:tc>
                <a:extLst>
                  <a:ext uri="{0D108BD9-81ED-4DB2-BD59-A6C34878D82A}">
                    <a16:rowId xmlns:a16="http://schemas.microsoft.com/office/drawing/2014/main" val="10000"/>
                  </a:ext>
                </a:extLst>
              </a:tr>
              <a:tr h="370840">
                <a:tc>
                  <a:txBody>
                    <a:bodyPr/>
                    <a:lstStyle/>
                    <a:p>
                      <a:r>
                        <a:rPr lang="en-GB" dirty="0"/>
                        <a:t>H</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a:t>t</a:t>
                      </a:r>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r>
                        <a:rPr lang="en-GB" dirty="0"/>
                        <a:t>I</a:t>
                      </a:r>
                    </a:p>
                  </a:txBody>
                  <a:tcPr/>
                </a:tc>
                <a:tc>
                  <a:txBody>
                    <a:bodyPr/>
                    <a:lstStyle/>
                    <a:p>
                      <a:r>
                        <a:rPr lang="en-GB" dirty="0"/>
                        <a:t>w</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a:t>h</a:t>
                      </a:r>
                    </a:p>
                  </a:txBody>
                  <a:tcPr/>
                </a:tc>
                <a:tc>
                  <a:txBody>
                    <a:bodyPr/>
                    <a:lstStyle/>
                    <a:p>
                      <a:r>
                        <a:rPr lang="en-GB" dirty="0"/>
                        <a:t>d</a:t>
                      </a:r>
                    </a:p>
                  </a:txBody>
                  <a:tcPr/>
                </a:tc>
                <a:extLst>
                  <a:ext uri="{0D108BD9-81ED-4DB2-BD59-A6C34878D82A}">
                    <a16:rowId xmlns:a16="http://schemas.microsoft.com/office/drawing/2014/main" val="10002"/>
                  </a:ext>
                </a:extLst>
              </a:tr>
              <a:tr h="370840">
                <a:tc>
                  <a:txBody>
                    <a:bodyPr/>
                    <a:lstStyle/>
                    <a:p>
                      <a:r>
                        <a:rPr lang="en-GB" dirty="0"/>
                        <a:t>J</a:t>
                      </a:r>
                    </a:p>
                  </a:txBody>
                  <a:tcPr/>
                </a:tc>
                <a:tc>
                  <a:txBody>
                    <a:bodyPr/>
                    <a:lstStyle/>
                    <a:p>
                      <a:endParaRPr lang="en-GB" dirty="0"/>
                    </a:p>
                  </a:txBody>
                  <a:tcPr/>
                </a:tc>
                <a:tc>
                  <a:txBody>
                    <a:bodyPr/>
                    <a:lstStyle/>
                    <a:p>
                      <a:r>
                        <a:rPr lang="en-GB" dirty="0"/>
                        <a:t>a</a:t>
                      </a:r>
                    </a:p>
                  </a:txBody>
                  <a:tcPr/>
                </a:tc>
                <a:tc>
                  <a:txBody>
                    <a:bodyPr/>
                    <a:lstStyle/>
                    <a:p>
                      <a:r>
                        <a:rPr lang="en-GB" dirty="0"/>
                        <a:t>g</a:t>
                      </a:r>
                    </a:p>
                  </a:txBody>
                  <a:tcPr/>
                </a:tc>
                <a:tc>
                  <a:txBody>
                    <a:bodyPr/>
                    <a:lstStyle/>
                    <a:p>
                      <a:r>
                        <a:rPr lang="en-GB" dirty="0"/>
                        <a:t>a</a:t>
                      </a:r>
                    </a:p>
                  </a:txBody>
                  <a:tcPr/>
                </a:tc>
                <a:tc>
                  <a:txBody>
                    <a:bodyPr/>
                    <a:lstStyle/>
                    <a:p>
                      <a:r>
                        <a:rPr lang="en-GB" dirty="0" err="1"/>
                        <a:t>i</a:t>
                      </a:r>
                      <a:endParaRPr lang="en-GB" dirty="0"/>
                    </a:p>
                  </a:txBody>
                  <a:tcPr/>
                </a:tc>
                <a:tc>
                  <a:txBody>
                    <a:bodyPr/>
                    <a:lstStyle/>
                    <a:p>
                      <a:r>
                        <a:rPr lang="en-GB" dirty="0"/>
                        <a:t>n</a:t>
                      </a:r>
                    </a:p>
                  </a:txBody>
                  <a:tcPr/>
                </a:tc>
                <a:tc>
                  <a:txBody>
                    <a:bodyPr/>
                    <a:lstStyle/>
                    <a:p>
                      <a:endParaRPr lang="en-GB" dirty="0"/>
                    </a:p>
                  </a:txBody>
                  <a:tcPr/>
                </a:tc>
                <a:tc>
                  <a:txBody>
                    <a:bodyPr/>
                    <a:lstStyle/>
                    <a:p>
                      <a:r>
                        <a:rPr lang="en-GB" dirty="0"/>
                        <a:t>o</a:t>
                      </a:r>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r>
                        <a:rPr lang="en-GB" dirty="0"/>
                        <a:t>K</a:t>
                      </a:r>
                    </a:p>
                  </a:txBody>
                  <a:tcPr/>
                </a:tc>
                <a:tc>
                  <a:txBody>
                    <a:bodyPr/>
                    <a:lstStyle/>
                    <a:p>
                      <a:endParaRPr lang="en-GB" dirty="0"/>
                    </a:p>
                  </a:txBody>
                  <a:tcPr/>
                </a:tc>
                <a:tc>
                  <a:txBody>
                    <a:bodyPr/>
                    <a:lstStyle/>
                    <a:p>
                      <a:endParaRPr lang="en-GB" dirty="0"/>
                    </a:p>
                  </a:txBody>
                  <a:tcPr/>
                </a:tc>
                <a:tc>
                  <a:txBody>
                    <a:bodyPr/>
                    <a:lstStyle/>
                    <a:p>
                      <a:r>
                        <a:rPr lang="en-GB" dirty="0"/>
                        <a:t>t</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a:t>o</a:t>
                      </a:r>
                    </a:p>
                  </a:txBody>
                  <a:tcPr/>
                </a:tc>
                <a:tc>
                  <a:txBody>
                    <a:bodyPr/>
                    <a:lstStyle/>
                    <a:p>
                      <a:r>
                        <a:rPr lang="en-GB" dirty="0"/>
                        <a:t>u</a:t>
                      </a:r>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r>
                        <a:rPr lang="en-GB" dirty="0"/>
                        <a:t>L</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a:t>e</a:t>
                      </a:r>
                    </a:p>
                  </a:txBody>
                  <a:tcPr/>
                </a:tc>
                <a:tc>
                  <a:txBody>
                    <a:bodyPr/>
                    <a:lstStyle/>
                    <a:p>
                      <a:endParaRPr lang="en-GB" dirty="0"/>
                    </a:p>
                  </a:txBody>
                  <a:tcPr/>
                </a:tc>
                <a:tc>
                  <a:txBody>
                    <a:bodyPr/>
                    <a:lstStyle/>
                    <a:p>
                      <a:r>
                        <a:rPr lang="en-GB" dirty="0"/>
                        <a:t>g</a:t>
                      </a:r>
                    </a:p>
                  </a:txBody>
                  <a:tcPr/>
                </a:tc>
                <a:tc>
                  <a:txBody>
                    <a:bodyPr/>
                    <a:lstStyle/>
                    <a:p>
                      <a:endParaRPr lang="en-GB" dirty="0"/>
                    </a:p>
                  </a:txBody>
                  <a:tcPr/>
                </a:tc>
                <a:tc>
                  <a:txBody>
                    <a:bodyPr/>
                    <a:lstStyle/>
                    <a:p>
                      <a:r>
                        <a:rPr lang="en-GB" dirty="0"/>
                        <a:t>g</a:t>
                      </a:r>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r>
                        <a:rPr lang="en-GB" dirty="0"/>
                        <a:t>M</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a:t>r</a:t>
                      </a:r>
                    </a:p>
                  </a:txBody>
                  <a:tcPr/>
                </a:tc>
                <a:tc>
                  <a:txBody>
                    <a:bodyPr/>
                    <a:lstStyle/>
                    <a:p>
                      <a:endParaRPr lang="en-GB" dirty="0"/>
                    </a:p>
                  </a:txBody>
                  <a:tcPr/>
                </a:tc>
                <a:tc>
                  <a:txBody>
                    <a:bodyPr/>
                    <a:lstStyle/>
                    <a:p>
                      <a:endParaRPr lang="en-GB" dirty="0"/>
                    </a:p>
                  </a:txBody>
                  <a:tcPr/>
                </a:tc>
                <a:tc>
                  <a:txBody>
                    <a:bodyPr/>
                    <a:lstStyle/>
                    <a:p>
                      <a:r>
                        <a:rPr lang="en-GB" dirty="0"/>
                        <a:t>h</a:t>
                      </a:r>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r>
                        <a:rPr lang="en-GB" dirty="0"/>
                        <a:t>N</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a:t>t</a:t>
                      </a:r>
                    </a:p>
                  </a:txBody>
                  <a:tcPr/>
                </a:tc>
                <a:tc>
                  <a:txBody>
                    <a:bodyPr/>
                    <a:lstStyle/>
                    <a:p>
                      <a:endParaRPr lang="en-GB" dirty="0"/>
                    </a:p>
                  </a:txBody>
                  <a:tcPr/>
                </a:tc>
                <a:extLst>
                  <a:ext uri="{0D108BD9-81ED-4DB2-BD59-A6C34878D82A}">
                    <a16:rowId xmlns:a16="http://schemas.microsoft.com/office/drawing/2014/main" val="10007"/>
                  </a:ext>
                </a:extLst>
              </a:tr>
            </a:tbl>
          </a:graphicData>
        </a:graphic>
      </p:graphicFrame>
      <p:sp>
        <p:nvSpPr>
          <p:cNvPr id="6" name="TextBox 5"/>
          <p:cNvSpPr txBox="1"/>
          <p:nvPr/>
        </p:nvSpPr>
        <p:spPr>
          <a:xfrm>
            <a:off x="3995936" y="4653136"/>
            <a:ext cx="3744416" cy="1754326"/>
          </a:xfrm>
          <a:prstGeom prst="rect">
            <a:avLst/>
          </a:prstGeom>
          <a:noFill/>
        </p:spPr>
        <p:txBody>
          <a:bodyPr wrap="square" rtlCol="0">
            <a:spAutoFit/>
          </a:bodyPr>
          <a:lstStyle/>
          <a:p>
            <a:r>
              <a:rPr lang="en-GB" dirty="0"/>
              <a:t>again</a:t>
            </a:r>
          </a:p>
          <a:p>
            <a:r>
              <a:rPr lang="en-GB" dirty="0"/>
              <a:t>thought</a:t>
            </a:r>
          </a:p>
          <a:p>
            <a:r>
              <a:rPr lang="en-GB" dirty="0"/>
              <a:t>laughed</a:t>
            </a:r>
          </a:p>
          <a:p>
            <a:r>
              <a:rPr lang="en-GB" dirty="0"/>
              <a:t>water</a:t>
            </a:r>
          </a:p>
          <a:p>
            <a:r>
              <a:rPr lang="en-GB" dirty="0"/>
              <a:t>good</a:t>
            </a:r>
          </a:p>
          <a:p>
            <a:r>
              <a:rPr lang="en-GB" dirty="0"/>
              <a:t>things</a:t>
            </a:r>
          </a:p>
        </p:txBody>
      </p:sp>
      <p:sp>
        <p:nvSpPr>
          <p:cNvPr id="3" name="Slide Number Placeholder 2">
            <a:extLst>
              <a:ext uri="{FF2B5EF4-FFF2-40B4-BE49-F238E27FC236}">
                <a16:creationId xmlns:a16="http://schemas.microsoft.com/office/drawing/2014/main" id="{1224758C-BE21-43EC-A53C-3F702786463A}"/>
              </a:ext>
            </a:extLst>
          </p:cNvPr>
          <p:cNvSpPr>
            <a:spLocks noGrp="1"/>
          </p:cNvSpPr>
          <p:nvPr>
            <p:ph type="sldNum" sz="quarter" idx="12"/>
          </p:nvPr>
        </p:nvSpPr>
        <p:spPr/>
        <p:txBody>
          <a:bodyPr/>
          <a:lstStyle/>
          <a:p>
            <a:pPr>
              <a:defRPr/>
            </a:pPr>
            <a:fld id="{AE21B719-AD0A-4489-94F1-32783415CBE2}" type="slidenum">
              <a:rPr lang="en-US" smtClean="0"/>
              <a:pPr>
                <a:defRPr/>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dirty="0"/>
              <a:t>3) Each player writes the same chosen words on a line in between their two grids. Check for correct spellings at this stage.</a:t>
            </a:r>
          </a:p>
        </p:txBody>
      </p:sp>
      <p:sp>
        <p:nvSpPr>
          <p:cNvPr id="4" name="Slide Number Placeholder 3">
            <a:extLst>
              <a:ext uri="{FF2B5EF4-FFF2-40B4-BE49-F238E27FC236}">
                <a16:creationId xmlns:a16="http://schemas.microsoft.com/office/drawing/2014/main" id="{47645A70-D986-4BC8-B598-61F01E352F55}"/>
              </a:ext>
            </a:extLst>
          </p:cNvPr>
          <p:cNvSpPr>
            <a:spLocks noGrp="1"/>
          </p:cNvSpPr>
          <p:nvPr>
            <p:ph type="sldNum" sz="quarter" idx="12"/>
          </p:nvPr>
        </p:nvSpPr>
        <p:spPr/>
        <p:txBody>
          <a:bodyPr/>
          <a:lstStyle/>
          <a:p>
            <a:pPr>
              <a:defRPr/>
            </a:pPr>
            <a:fld id="{AE21B719-AD0A-4489-94F1-32783415CBE2}" type="slidenum">
              <a:rPr lang="en-US" smtClean="0"/>
              <a:pPr>
                <a:defRPr/>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dirty="0"/>
              <a:t>4) One player hides the words in his top grid. One word per horizontal line in any order and any position as long as it fits in. Likewise, the other player hides the words in his bottom grid.</a:t>
            </a:r>
          </a:p>
          <a:p>
            <a:endParaRPr lang="en-GB" dirty="0"/>
          </a:p>
        </p:txBody>
      </p:sp>
      <p:sp>
        <p:nvSpPr>
          <p:cNvPr id="4" name="Slide Number Placeholder 3">
            <a:extLst>
              <a:ext uri="{FF2B5EF4-FFF2-40B4-BE49-F238E27FC236}">
                <a16:creationId xmlns:a16="http://schemas.microsoft.com/office/drawing/2014/main" id="{4D2541F9-1F6D-4DEE-AD0C-89830CDEC808}"/>
              </a:ext>
            </a:extLst>
          </p:cNvPr>
          <p:cNvSpPr>
            <a:spLocks noGrp="1"/>
          </p:cNvSpPr>
          <p:nvPr>
            <p:ph type="sldNum" sz="quarter" idx="12"/>
          </p:nvPr>
        </p:nvSpPr>
        <p:spPr/>
        <p:txBody>
          <a:bodyPr/>
          <a:lstStyle/>
          <a:p>
            <a:pPr>
              <a:defRPr/>
            </a:pPr>
            <a:fld id="{AE21B719-AD0A-4489-94F1-32783415CBE2}" type="slidenum">
              <a:rPr lang="en-US" smtClean="0"/>
              <a:pPr>
                <a:defRPr/>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dirty="0"/>
              <a:t>5) Players take turns to say one square reference eg B 6. the other player says which of his letters (or nothing) is in that square. The letter- or, for nothing, a blob- is entered in the appropriate grid.</a:t>
            </a:r>
          </a:p>
          <a:p>
            <a:endParaRPr lang="en-GB" dirty="0"/>
          </a:p>
        </p:txBody>
      </p:sp>
      <p:sp>
        <p:nvSpPr>
          <p:cNvPr id="4" name="Slide Number Placeholder 3">
            <a:extLst>
              <a:ext uri="{FF2B5EF4-FFF2-40B4-BE49-F238E27FC236}">
                <a16:creationId xmlns:a16="http://schemas.microsoft.com/office/drawing/2014/main" id="{DA2232FB-4254-48F9-8B73-9DFFB573B89F}"/>
              </a:ext>
            </a:extLst>
          </p:cNvPr>
          <p:cNvSpPr>
            <a:spLocks noGrp="1"/>
          </p:cNvSpPr>
          <p:nvPr>
            <p:ph type="sldNum" sz="quarter" idx="12"/>
          </p:nvPr>
        </p:nvSpPr>
        <p:spPr/>
        <p:txBody>
          <a:bodyPr/>
          <a:lstStyle/>
          <a:p>
            <a:pPr>
              <a:defRPr/>
            </a:pPr>
            <a:fld id="{AE21B719-AD0A-4489-94F1-32783415CBE2}" type="slidenum">
              <a:rPr lang="en-US" smtClean="0"/>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dirty="0"/>
              <a:t>6) Players try to predict where their opponents' letters are and can fill in the rest of the letters of words if they are sure of the positions.</a:t>
            </a:r>
          </a:p>
          <a:p>
            <a:endParaRPr lang="en-GB" dirty="0"/>
          </a:p>
        </p:txBody>
      </p:sp>
      <p:sp>
        <p:nvSpPr>
          <p:cNvPr id="4" name="Slide Number Placeholder 3">
            <a:extLst>
              <a:ext uri="{FF2B5EF4-FFF2-40B4-BE49-F238E27FC236}">
                <a16:creationId xmlns:a16="http://schemas.microsoft.com/office/drawing/2014/main" id="{A9E32292-4C26-4421-93B4-A2BDA5D0672E}"/>
              </a:ext>
            </a:extLst>
          </p:cNvPr>
          <p:cNvSpPr>
            <a:spLocks noGrp="1"/>
          </p:cNvSpPr>
          <p:nvPr>
            <p:ph type="sldNum" sz="quarter" idx="12"/>
          </p:nvPr>
        </p:nvSpPr>
        <p:spPr/>
        <p:txBody>
          <a:bodyPr/>
          <a:lstStyle/>
          <a:p>
            <a:pPr>
              <a:defRPr/>
            </a:pPr>
            <a:fld id="{AE21B719-AD0A-4489-94F1-32783415CBE2}" type="slidenum">
              <a:rPr lang="en-US" smtClean="0"/>
              <a:pPr>
                <a:defRPr/>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dirty="0"/>
              <a:t>7) The first player to find and mark the positions of all his opponent's words is the winner. These need to be checked for confirmation.</a:t>
            </a:r>
          </a:p>
          <a:p>
            <a:endParaRPr lang="en-GB" dirty="0"/>
          </a:p>
        </p:txBody>
      </p:sp>
      <p:sp>
        <p:nvSpPr>
          <p:cNvPr id="4" name="Slide Number Placeholder 3">
            <a:extLst>
              <a:ext uri="{FF2B5EF4-FFF2-40B4-BE49-F238E27FC236}">
                <a16:creationId xmlns:a16="http://schemas.microsoft.com/office/drawing/2014/main" id="{B8276445-D592-48A7-B011-01C3F980AEDF}"/>
              </a:ext>
            </a:extLst>
          </p:cNvPr>
          <p:cNvSpPr>
            <a:spLocks noGrp="1"/>
          </p:cNvSpPr>
          <p:nvPr>
            <p:ph type="sldNum" sz="quarter" idx="12"/>
          </p:nvPr>
        </p:nvSpPr>
        <p:spPr/>
        <p:txBody>
          <a:bodyPr/>
          <a:lstStyle/>
          <a:p>
            <a:pPr>
              <a:defRPr/>
            </a:pPr>
            <a:fld id="{AE21B719-AD0A-4489-94F1-32783415CBE2}" type="slidenum">
              <a:rPr lang="en-US" smtClean="0"/>
              <a:pPr>
                <a:defRPr/>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is Dyslexia?</a:t>
            </a:r>
          </a:p>
        </p:txBody>
      </p:sp>
      <p:sp>
        <p:nvSpPr>
          <p:cNvPr id="6" name="Content Placeholder 5"/>
          <p:cNvSpPr>
            <a:spLocks noGrp="1"/>
          </p:cNvSpPr>
          <p:nvPr>
            <p:ph idx="1"/>
          </p:nvPr>
        </p:nvSpPr>
        <p:spPr/>
        <p:txBody>
          <a:bodyPr/>
          <a:lstStyle/>
          <a:p>
            <a:endParaRPr lang="en-GB"/>
          </a:p>
        </p:txBody>
      </p:sp>
      <p:sp>
        <p:nvSpPr>
          <p:cNvPr id="2" name="Slide Number Placeholder 1">
            <a:extLst>
              <a:ext uri="{FF2B5EF4-FFF2-40B4-BE49-F238E27FC236}">
                <a16:creationId xmlns:a16="http://schemas.microsoft.com/office/drawing/2014/main" id="{C5C9DB32-3DD3-4C29-B4B1-B379CDE8062F}"/>
              </a:ext>
            </a:extLst>
          </p:cNvPr>
          <p:cNvSpPr>
            <a:spLocks noGrp="1"/>
          </p:cNvSpPr>
          <p:nvPr>
            <p:ph type="sldNum" sz="quarter" idx="12"/>
          </p:nvPr>
        </p:nvSpPr>
        <p:spPr/>
        <p:txBody>
          <a:bodyPr/>
          <a:lstStyle/>
          <a:p>
            <a:pPr>
              <a:defRPr/>
            </a:pPr>
            <a:fld id="{AE21B719-AD0A-4489-94F1-32783415CBE2}"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r>
              <a:rPr lang="en-GB" dirty="0"/>
              <a:t>This game can be played by any age of learner. It can also be played with a group where the teacher puts a grid on the board and each learner has one grid plus a list of the words which are to be found. </a:t>
            </a:r>
          </a:p>
          <a:p>
            <a:r>
              <a:rPr lang="en-GB" dirty="0"/>
              <a:t>The learners take turns to identify a square and the teacher (who has prepared the word positions on a separate piece of paper) marks the relevant letter or blob on the board. </a:t>
            </a:r>
          </a:p>
          <a:p>
            <a:r>
              <a:rPr lang="en-GB" dirty="0"/>
              <a:t>The winner is the first learner to find out the correct positions of the teacher's words.</a:t>
            </a:r>
          </a:p>
          <a:p>
            <a:endParaRPr lang="en-GB" dirty="0"/>
          </a:p>
        </p:txBody>
      </p:sp>
      <p:sp>
        <p:nvSpPr>
          <p:cNvPr id="4" name="Slide Number Placeholder 3">
            <a:extLst>
              <a:ext uri="{FF2B5EF4-FFF2-40B4-BE49-F238E27FC236}">
                <a16:creationId xmlns:a16="http://schemas.microsoft.com/office/drawing/2014/main" id="{D35E7BCF-0534-4DE6-B449-2C9068D144B1}"/>
              </a:ext>
            </a:extLst>
          </p:cNvPr>
          <p:cNvSpPr>
            <a:spLocks noGrp="1"/>
          </p:cNvSpPr>
          <p:nvPr>
            <p:ph type="sldNum" sz="quarter" idx="12"/>
          </p:nvPr>
        </p:nvSpPr>
        <p:spPr/>
        <p:txBody>
          <a:bodyPr/>
          <a:lstStyle/>
          <a:p>
            <a:pPr>
              <a:defRPr/>
            </a:pPr>
            <a:fld id="{AE21B719-AD0A-4489-94F1-32783415CBE2}" type="slidenum">
              <a:rPr lang="en-US" smtClean="0"/>
              <a:pPr>
                <a:defRPr/>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p:txBody>
          <a:bodyPr/>
          <a:lstStyle/>
          <a:p>
            <a:r>
              <a:rPr lang="en-US" dirty="0"/>
              <a:t>These young people see and experience life in a unique and different way.  </a:t>
            </a:r>
          </a:p>
          <a:p>
            <a:endParaRPr lang="en-GB" dirty="0"/>
          </a:p>
        </p:txBody>
      </p:sp>
      <p:sp>
        <p:nvSpPr>
          <p:cNvPr id="3" name="Title 2"/>
          <p:cNvSpPr>
            <a:spLocks noGrp="1"/>
          </p:cNvSpPr>
          <p:nvPr>
            <p:ph type="title"/>
          </p:nvPr>
        </p:nvSpPr>
        <p:spPr/>
        <p:txBody>
          <a:bodyPr wrap="square" lIns="91440" tIns="45720" rIns="91440" bIns="45720" numCol="1" anchorCtr="0" compatLnSpc="1">
            <a:prstTxWarp prst="textNoShape">
              <a:avLst/>
            </a:prstTxWarp>
          </a:bodyPr>
          <a:lstStyle/>
          <a:p>
            <a:endParaRPr lang="en-GB" dirty="0">
              <a:effectLst>
                <a:outerShdw blurRad="38100" dist="38100" dir="2700000" algn="tl">
                  <a:srgbClr val="C0C0C0"/>
                </a:outerShdw>
              </a:effectLst>
            </a:endParaRPr>
          </a:p>
        </p:txBody>
      </p:sp>
      <p:pic>
        <p:nvPicPr>
          <p:cNvPr id="43013" name="Picture 4" descr="skate%20park.jpg"/>
          <p:cNvPicPr>
            <a:picLocks noChangeAspect="1"/>
          </p:cNvPicPr>
          <p:nvPr/>
        </p:nvPicPr>
        <p:blipFill>
          <a:blip r:embed="rId3" cstate="print"/>
          <a:srcRect/>
          <a:stretch>
            <a:fillRect/>
          </a:stretch>
        </p:blipFill>
        <p:spPr bwMode="auto">
          <a:xfrm>
            <a:off x="3429000" y="2714625"/>
            <a:ext cx="3643313" cy="3590925"/>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77BD9446-2C87-4A08-9121-8EB838AB3A87}"/>
              </a:ext>
            </a:extLst>
          </p:cNvPr>
          <p:cNvSpPr>
            <a:spLocks noGrp="1"/>
          </p:cNvSpPr>
          <p:nvPr>
            <p:ph type="sldNum" sz="quarter" idx="12"/>
          </p:nvPr>
        </p:nvSpPr>
        <p:spPr/>
        <p:txBody>
          <a:bodyPr/>
          <a:lstStyle/>
          <a:p>
            <a:pPr>
              <a:defRPr/>
            </a:pPr>
            <a:fld id="{AE21B719-AD0A-4489-94F1-32783415CBE2}" type="slidenum">
              <a:rPr lang="en-US" smtClean="0"/>
              <a:pPr>
                <a:defRPr/>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r>
              <a:rPr lang="en-US" dirty="0"/>
              <a:t>The mass media presentation, general perception, and general ignorance of Dyslexia is disturbing in the least. </a:t>
            </a:r>
          </a:p>
          <a:p>
            <a:r>
              <a:rPr lang="en-US" dirty="0"/>
              <a:t>Correctly nurtured and guided these members of our society can live happy, full, creative, and successful lives.</a:t>
            </a:r>
          </a:p>
          <a:p>
            <a:r>
              <a:rPr lang="en-US" dirty="0"/>
              <a:t>Andrew Whitehouse 2005</a:t>
            </a:r>
            <a:endParaRPr lang="en-GB" dirty="0"/>
          </a:p>
          <a:p>
            <a:endParaRPr lang="en-GB" dirty="0"/>
          </a:p>
        </p:txBody>
      </p:sp>
      <p:sp>
        <p:nvSpPr>
          <p:cNvPr id="3" name="Title 2"/>
          <p:cNvSpPr>
            <a:spLocks noGrp="1"/>
          </p:cNvSpPr>
          <p:nvPr>
            <p:ph type="title"/>
          </p:nvPr>
        </p:nvSpPr>
        <p:spPr/>
        <p:txBody>
          <a:bodyPr/>
          <a:lstStyle/>
          <a:p>
            <a:pPr>
              <a:defRPr/>
            </a:pPr>
            <a:r>
              <a:rPr lang="en-GB" dirty="0"/>
              <a:t>Conclusion</a:t>
            </a:r>
          </a:p>
        </p:txBody>
      </p:sp>
      <p:sp>
        <p:nvSpPr>
          <p:cNvPr id="2" name="Slide Number Placeholder 1">
            <a:extLst>
              <a:ext uri="{FF2B5EF4-FFF2-40B4-BE49-F238E27FC236}">
                <a16:creationId xmlns:a16="http://schemas.microsoft.com/office/drawing/2014/main" id="{ABDED9F6-DEE2-422C-AC88-C93EF284739B}"/>
              </a:ext>
            </a:extLst>
          </p:cNvPr>
          <p:cNvSpPr>
            <a:spLocks noGrp="1"/>
          </p:cNvSpPr>
          <p:nvPr>
            <p:ph type="sldNum" sz="quarter" idx="12"/>
          </p:nvPr>
        </p:nvSpPr>
        <p:spPr/>
        <p:txBody>
          <a:bodyPr/>
          <a:lstStyle/>
          <a:p>
            <a:pPr>
              <a:defRPr/>
            </a:pPr>
            <a:fld id="{AE21B719-AD0A-4489-94F1-32783415CBE2}" type="slidenum">
              <a:rPr lang="en-US" smtClean="0"/>
              <a:pPr>
                <a:defRPr/>
              </a:pPr>
              <a:t>72</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Dyslexia is</a:t>
            </a:r>
          </a:p>
          <a:p>
            <a:r>
              <a:rPr lang="en-GB" sz="20000" dirty="0"/>
              <a:t>BIG</a:t>
            </a:r>
          </a:p>
        </p:txBody>
      </p:sp>
      <p:sp>
        <p:nvSpPr>
          <p:cNvPr id="3" name="Title 2"/>
          <p:cNvSpPr>
            <a:spLocks noGrp="1"/>
          </p:cNvSpPr>
          <p:nvPr>
            <p:ph type="title"/>
          </p:nvPr>
        </p:nvSpPr>
        <p:spPr/>
        <p:txBody>
          <a:bodyPr/>
          <a:lstStyle/>
          <a:p>
            <a:endParaRPr lang="en-GB" dirty="0"/>
          </a:p>
        </p:txBody>
      </p:sp>
      <p:sp>
        <p:nvSpPr>
          <p:cNvPr id="5" name="Slide Number Placeholder 4">
            <a:extLst>
              <a:ext uri="{FF2B5EF4-FFF2-40B4-BE49-F238E27FC236}">
                <a16:creationId xmlns:a16="http://schemas.microsoft.com/office/drawing/2014/main" id="{305611E6-AD5B-445C-BEFF-4B18A57CE4E2}"/>
              </a:ext>
            </a:extLst>
          </p:cNvPr>
          <p:cNvSpPr>
            <a:spLocks noGrp="1"/>
          </p:cNvSpPr>
          <p:nvPr>
            <p:ph type="sldNum" sz="quarter" idx="12"/>
          </p:nvPr>
        </p:nvSpPr>
        <p:spPr/>
        <p:txBody>
          <a:bodyPr/>
          <a:lstStyle/>
          <a:p>
            <a:pPr>
              <a:defRPr/>
            </a:pPr>
            <a:fld id="{AE21B719-AD0A-4489-94F1-32783415CBE2}"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Range of ability levels</a:t>
            </a:r>
          </a:p>
          <a:p>
            <a:r>
              <a:rPr lang="en-GB" dirty="0"/>
              <a:t>Some very able</a:t>
            </a:r>
          </a:p>
          <a:p>
            <a:r>
              <a:rPr lang="en-GB" dirty="0"/>
              <a:t>Many extremely creative</a:t>
            </a:r>
          </a:p>
          <a:p>
            <a:r>
              <a:rPr lang="en-GB" dirty="0"/>
              <a:t>Difficulty expressing themselves</a:t>
            </a:r>
          </a:p>
          <a:p>
            <a:r>
              <a:rPr lang="en-GB" dirty="0"/>
              <a:t>Particularly written</a:t>
            </a:r>
          </a:p>
          <a:p>
            <a:r>
              <a:rPr lang="en-GB" dirty="0"/>
              <a:t>Often verbally</a:t>
            </a:r>
          </a:p>
          <a:p>
            <a:r>
              <a:rPr lang="en-GB" dirty="0"/>
              <a:t>Probably extremely frustrated</a:t>
            </a:r>
          </a:p>
          <a:p>
            <a:r>
              <a:rPr lang="en-GB" dirty="0"/>
              <a:t>Emotionally damaged</a:t>
            </a:r>
          </a:p>
        </p:txBody>
      </p:sp>
      <p:sp>
        <p:nvSpPr>
          <p:cNvPr id="3" name="Title 2"/>
          <p:cNvSpPr>
            <a:spLocks noGrp="1"/>
          </p:cNvSpPr>
          <p:nvPr>
            <p:ph type="title"/>
          </p:nvPr>
        </p:nvSpPr>
        <p:spPr/>
        <p:txBody>
          <a:bodyPr/>
          <a:lstStyle/>
          <a:p>
            <a:r>
              <a:rPr lang="en-GB" dirty="0"/>
              <a:t>Who are we talking about?</a:t>
            </a:r>
          </a:p>
        </p:txBody>
      </p:sp>
      <p:sp>
        <p:nvSpPr>
          <p:cNvPr id="5" name="Slide Number Placeholder 4">
            <a:extLst>
              <a:ext uri="{FF2B5EF4-FFF2-40B4-BE49-F238E27FC236}">
                <a16:creationId xmlns:a16="http://schemas.microsoft.com/office/drawing/2014/main" id="{27218242-50CE-4507-A05E-AD1E4FD564FC}"/>
              </a:ext>
            </a:extLst>
          </p:cNvPr>
          <p:cNvSpPr>
            <a:spLocks noGrp="1"/>
          </p:cNvSpPr>
          <p:nvPr>
            <p:ph type="sldNum" sz="quarter" idx="12"/>
          </p:nvPr>
        </p:nvSpPr>
        <p:spPr/>
        <p:txBody>
          <a:bodyPr/>
          <a:lstStyle/>
          <a:p>
            <a:pPr>
              <a:defRPr/>
            </a:pPr>
            <a:fld id="{AE21B719-AD0A-4489-94F1-32783415CBE2}"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4.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Concourse</Template>
  <TotalTime>15770</TotalTime>
  <Words>1838</Words>
  <Application>Microsoft Office PowerPoint</Application>
  <PresentationFormat>On-screen Show (4:3)</PresentationFormat>
  <Paragraphs>433</Paragraphs>
  <Slides>72</Slides>
  <Notes>65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Comic Sans MS</vt:lpstr>
      <vt:lpstr>Lucida Sans Unicode</vt:lpstr>
      <vt:lpstr>Verdana</vt:lpstr>
      <vt:lpstr>Wingdings 2</vt:lpstr>
      <vt:lpstr>Wingdings 3</vt:lpstr>
      <vt:lpstr>Concourse</vt:lpstr>
      <vt:lpstr>Dyslexia </vt:lpstr>
      <vt:lpstr>PowerPoint Presentation</vt:lpstr>
      <vt:lpstr>A quote:</vt:lpstr>
      <vt:lpstr>PowerPoint Presentation</vt:lpstr>
      <vt:lpstr>PowerPoint Presentation</vt:lpstr>
      <vt:lpstr>PowerPoint Presentation</vt:lpstr>
      <vt:lpstr>What is Dyslexia?</vt:lpstr>
      <vt:lpstr>PowerPoint Presentation</vt:lpstr>
      <vt:lpstr>Who are we talking about?</vt:lpstr>
      <vt:lpstr>Who are we talking about?</vt:lpstr>
      <vt:lpstr>What is Dyslexia?</vt:lpstr>
      <vt:lpstr>Visual issues</vt:lpstr>
      <vt:lpstr>Have fun</vt:lpstr>
      <vt:lpstr>Somewhere familiar</vt:lpstr>
      <vt:lpstr>Visual issues</vt:lpstr>
      <vt:lpstr>Visual issues</vt:lpstr>
      <vt:lpstr>PowerPoint Presentation</vt:lpstr>
      <vt:lpstr>What is Dyslexia?</vt:lpstr>
      <vt:lpstr>Comorbidity</vt:lpstr>
      <vt:lpstr>Effects on the learner</vt:lpstr>
      <vt:lpstr>Effects on the learner</vt:lpstr>
      <vt:lpstr>Effects on the learner</vt:lpstr>
      <vt:lpstr>5 times presentation of a word before being able to use it accurately/consistently  </vt:lpstr>
      <vt:lpstr>Implications for teaching</vt:lpstr>
      <vt:lpstr>Some questions: group</vt:lpstr>
      <vt:lpstr>Yale</vt:lpstr>
      <vt:lpstr>Visual issues</vt:lpstr>
      <vt:lpstr>Essential tools</vt:lpstr>
      <vt:lpstr>Using colours</vt:lpstr>
      <vt:lpstr>The perfect world</vt:lpstr>
      <vt:lpstr>Using colours</vt:lpstr>
      <vt:lpstr>PowerPoint Presentation</vt:lpstr>
      <vt:lpstr>Using colours</vt:lpstr>
      <vt:lpstr>Auditory/aural</vt:lpstr>
      <vt:lpstr>Kinaesthetic</vt:lpstr>
      <vt:lpstr>Kinaesthetic</vt:lpstr>
      <vt:lpstr>Monitoring comprehension</vt:lpstr>
      <vt:lpstr>Monitoring comprehension</vt:lpstr>
      <vt:lpstr>Monitoring comprehension</vt:lpstr>
      <vt:lpstr>Monitoring comprehension</vt:lpstr>
      <vt:lpstr>Monitoring comprehension</vt:lpstr>
      <vt:lpstr>Monitoring comprehension</vt:lpstr>
      <vt:lpstr>PowerPoint Presentation</vt:lpstr>
      <vt:lpstr>PowerPoint Presentation</vt:lpstr>
      <vt:lpstr>PowerPoint Presentation</vt:lpstr>
      <vt:lpstr>PowerPoint Presentation</vt:lpstr>
      <vt:lpstr>PowerPoint Presentation</vt:lpstr>
      <vt:lpstr>PowerPoint Presentation</vt:lpstr>
      <vt:lpstr>b/d Confusion</vt:lpstr>
      <vt:lpstr>b/d /p/q Confusion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"Battleword"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ACMI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first education</dc:title>
  <dc:creator>Andrew Whitehouse</dc:creator>
  <cp:lastModifiedBy>rachels</cp:lastModifiedBy>
  <cp:revision>231</cp:revision>
  <dcterms:created xsi:type="dcterms:W3CDTF">2007-04-27T11:09:52Z</dcterms:created>
  <dcterms:modified xsi:type="dcterms:W3CDTF">2021-11-08T10:59:38Z</dcterms:modified>
</cp:coreProperties>
</file>