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Playfair Display"/>
      <p:regular r:id="rId42"/>
      <p:bold r:id="rId43"/>
      <p:italic r:id="rId44"/>
      <p:boldItalic r:id="rId45"/>
    </p:embeddedFont>
    <p:embeddedFont>
      <p:font typeface="Montserrat"/>
      <p:regular r:id="rId46"/>
      <p:bold r:id="rId47"/>
      <p:italic r:id="rId48"/>
      <p:boldItalic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PuvaGhz35XJj4Mh/CehpUz7x+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44871D-C386-4D9B-84BC-D56B78FBB448}">
  <a:tblStyle styleId="{E244871D-C386-4D9B-84BC-D56B78FBB4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layfairDisplay-regular.fntdata"/><Relationship Id="rId41" Type="http://schemas.openxmlformats.org/officeDocument/2006/relationships/slide" Target="slides/slide36.xml"/><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Montserrat-regular.fntdata"/><Relationship Id="rId45"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bold.fntdata"/><Relationship Id="rId50" Type="http://schemas.openxmlformats.org/officeDocument/2006/relationships/font" Target="fonts/Oswald-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0d3724c01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0d3724c01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342900" rtl="0" algn="l">
              <a:lnSpc>
                <a:spcPct val="115000"/>
              </a:lnSpc>
              <a:spcBef>
                <a:spcPts val="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All children will take the test in a quiet space with a familiar adult, date will be released by Dfe</a:t>
            </a:r>
            <a:endParaRPr sz="1700">
              <a:solidFill>
                <a:schemeClr val="dk1"/>
              </a:solidFill>
              <a:latin typeface="Playfair Display"/>
              <a:ea typeface="Playfair Display"/>
              <a:cs typeface="Playfair Display"/>
              <a:sym typeface="Playfair Display"/>
            </a:endParaRPr>
          </a:p>
          <a:p>
            <a:pPr indent="-298450" lvl="0" marL="342900" rtl="0" algn="l">
              <a:lnSpc>
                <a:spcPct val="115000"/>
              </a:lnSpc>
              <a:spcBef>
                <a:spcPts val="100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These are a collection of letters that will follow phonics rules your child has been taught, but don’t mean anything – your child will need to read these with the correct sounds to show that they understand the phonics rules behind them</a:t>
            </a:r>
            <a:endParaRPr sz="1700">
              <a:solidFill>
                <a:schemeClr val="dk1"/>
              </a:solidFill>
              <a:latin typeface="Playfair Display"/>
              <a:ea typeface="Playfair Display"/>
              <a:cs typeface="Playfair Display"/>
              <a:sym typeface="Playfair Display"/>
            </a:endParaRPr>
          </a:p>
        </p:txBody>
      </p:sp>
      <p:sp>
        <p:nvSpPr>
          <p:cNvPr id="127" name="Google Shape;1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0d3724c01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342900" rtl="0" algn="l">
              <a:lnSpc>
                <a:spcPct val="115000"/>
              </a:lnSpc>
              <a:spcBef>
                <a:spcPts val="1000"/>
              </a:spcBef>
              <a:spcAft>
                <a:spcPts val="0"/>
              </a:spcAft>
              <a:buClr>
                <a:schemeClr val="dk1"/>
              </a:buClr>
              <a:buSzPts val="740"/>
              <a:buFont typeface="Playfair Display"/>
              <a:buChar char="●"/>
            </a:pPr>
            <a:r>
              <a:rPr lang="en-GB" sz="1700">
                <a:solidFill>
                  <a:schemeClr val="dk1"/>
                </a:solidFill>
                <a:latin typeface="Playfair Display"/>
                <a:ea typeface="Playfair Display"/>
                <a:cs typeface="Playfair Display"/>
                <a:sym typeface="Playfair Display"/>
              </a:rPr>
              <a:t>There are some examples on your tables.</a:t>
            </a:r>
            <a:endParaRPr sz="1700">
              <a:solidFill>
                <a:schemeClr val="dk1"/>
              </a:solidFill>
              <a:latin typeface="Playfair Display"/>
              <a:ea typeface="Playfair Display"/>
              <a:cs typeface="Playfair Display"/>
              <a:sym typeface="Playfair Display"/>
            </a:endParaRPr>
          </a:p>
          <a:p>
            <a:pPr indent="-359410" lvl="0" marL="342900" rtl="0" algn="l">
              <a:lnSpc>
                <a:spcPct val="115000"/>
              </a:lnSpc>
              <a:spcBef>
                <a:spcPts val="1000"/>
              </a:spcBef>
              <a:spcAft>
                <a:spcPts val="0"/>
              </a:spcAft>
              <a:buClr>
                <a:schemeClr val="dk1"/>
              </a:buClr>
              <a:buSzPts val="1700"/>
              <a:buFont typeface="Playfair Display"/>
              <a:buChar char="●"/>
            </a:pPr>
            <a:r>
              <a:rPr lang="en-GB" sz="1700">
                <a:solidFill>
                  <a:schemeClr val="dk1"/>
                </a:solidFill>
                <a:latin typeface="Playfair Display"/>
                <a:ea typeface="Playfair Display"/>
                <a:cs typeface="Playfair Display"/>
                <a:sym typeface="Playfair Display"/>
              </a:rPr>
              <a:t>We would like you to put the appropriate sound buttons on the words and then read the word.</a:t>
            </a:r>
            <a:endParaRPr sz="1700">
              <a:solidFill>
                <a:schemeClr val="dk1"/>
              </a:solidFill>
              <a:latin typeface="Playfair Display"/>
              <a:ea typeface="Playfair Display"/>
              <a:cs typeface="Playfair Display"/>
              <a:sym typeface="Playfair Display"/>
            </a:endParaRPr>
          </a:p>
        </p:txBody>
      </p:sp>
      <p:sp>
        <p:nvSpPr>
          <p:cNvPr id="136" name="Google Shape;136;g290d3724c01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08f0628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908f0628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08f06280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Next week spellings </a:t>
            </a:r>
            <a:endParaRPr/>
          </a:p>
        </p:txBody>
      </p:sp>
      <p:sp>
        <p:nvSpPr>
          <p:cNvPr id="169" name="Google Shape;169;g2908f06280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0d3724c01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90d3724c01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0d3724c01_0_4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0d3724c01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0d3724c01_0_4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0d3724c01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0d3724c01_0_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0d3724c01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0d3724c01_0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0d3724c01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0d3724c01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0d3724c01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0d3724c0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90d3724c01_0_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0d3724c01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90d3724c01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0d3724c01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90d3724c01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0d3724c01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0d3724c0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0d3724c01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90d3724c01_0_4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0d3724c01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90d3724c01_0_4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cf9eb444c415e9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cf9eb444c415e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0d3724c01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0d3724c01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90d3724c01_0_4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90d3724c01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90d3724c01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90d3724c01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90d3724c01_0_4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90d3724c01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90d3724c01_0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90d3724c01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90d3724c01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90d3724c01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90d3724c01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90d3724c01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90d3724c01_0_236"/>
          <p:cNvSpPr/>
          <p:nvPr/>
        </p:nvSpPr>
        <p:spPr>
          <a:xfrm>
            <a:off x="5715000" y="0"/>
            <a:ext cx="963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g290d3724c01_0_236"/>
          <p:cNvSpPr/>
          <p:nvPr/>
        </p:nvSpPr>
        <p:spPr>
          <a:xfrm>
            <a:off x="5811300" y="0"/>
            <a:ext cx="5137500" cy="685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g290d3724c01_0_236"/>
          <p:cNvSpPr txBox="1"/>
          <p:nvPr>
            <p:ph type="ctrTitle"/>
          </p:nvPr>
        </p:nvSpPr>
        <p:spPr>
          <a:xfrm>
            <a:off x="459000" y="1871800"/>
            <a:ext cx="11274000" cy="2862300"/>
          </a:xfrm>
          <a:prstGeom prst="rect">
            <a:avLst/>
          </a:prstGeom>
          <a:solidFill>
            <a:srgbClr val="FFFFFF"/>
          </a:solidFill>
        </p:spPr>
        <p:txBody>
          <a:bodyPr anchorCtr="0" anchor="ctr" bIns="121900" lIns="121900" spcFirstLastPara="1" rIns="121900" wrap="square" tIns="121900">
            <a:normAutofit/>
          </a:bodyPr>
          <a:lstStyle>
            <a:lvl1pPr lvl="0" algn="ctr">
              <a:spcBef>
                <a:spcPts val="0"/>
              </a:spcBef>
              <a:spcAft>
                <a:spcPts val="0"/>
              </a:spcAft>
              <a:buSzPts val="9100"/>
              <a:buFont typeface="Playfair Display"/>
              <a:buNone/>
              <a:defRPr b="1" sz="9100">
                <a:latin typeface="Playfair Display"/>
                <a:ea typeface="Playfair Display"/>
                <a:cs typeface="Playfair Display"/>
                <a:sym typeface="Playfair Display"/>
              </a:defRPr>
            </a:lvl1pPr>
            <a:lvl2pPr lvl="1" algn="ctr">
              <a:spcBef>
                <a:spcPts val="0"/>
              </a:spcBef>
              <a:spcAft>
                <a:spcPts val="0"/>
              </a:spcAft>
              <a:buSzPts val="9100"/>
              <a:buFont typeface="Playfair Display"/>
              <a:buNone/>
              <a:defRPr b="1" sz="9100">
                <a:latin typeface="Playfair Display"/>
                <a:ea typeface="Playfair Display"/>
                <a:cs typeface="Playfair Display"/>
                <a:sym typeface="Playfair Display"/>
              </a:defRPr>
            </a:lvl2pPr>
            <a:lvl3pPr lvl="2" algn="ctr">
              <a:spcBef>
                <a:spcPts val="0"/>
              </a:spcBef>
              <a:spcAft>
                <a:spcPts val="0"/>
              </a:spcAft>
              <a:buSzPts val="9100"/>
              <a:buFont typeface="Playfair Display"/>
              <a:buNone/>
              <a:defRPr b="1" sz="9100">
                <a:latin typeface="Playfair Display"/>
                <a:ea typeface="Playfair Display"/>
                <a:cs typeface="Playfair Display"/>
                <a:sym typeface="Playfair Display"/>
              </a:defRPr>
            </a:lvl3pPr>
            <a:lvl4pPr lvl="3" algn="ctr">
              <a:spcBef>
                <a:spcPts val="0"/>
              </a:spcBef>
              <a:spcAft>
                <a:spcPts val="0"/>
              </a:spcAft>
              <a:buSzPts val="9100"/>
              <a:buFont typeface="Playfair Display"/>
              <a:buNone/>
              <a:defRPr b="1" sz="9100">
                <a:latin typeface="Playfair Display"/>
                <a:ea typeface="Playfair Display"/>
                <a:cs typeface="Playfair Display"/>
                <a:sym typeface="Playfair Display"/>
              </a:defRPr>
            </a:lvl4pPr>
            <a:lvl5pPr lvl="4" algn="ctr">
              <a:spcBef>
                <a:spcPts val="0"/>
              </a:spcBef>
              <a:spcAft>
                <a:spcPts val="0"/>
              </a:spcAft>
              <a:buSzPts val="9100"/>
              <a:buFont typeface="Playfair Display"/>
              <a:buNone/>
              <a:defRPr b="1" sz="9100">
                <a:latin typeface="Playfair Display"/>
                <a:ea typeface="Playfair Display"/>
                <a:cs typeface="Playfair Display"/>
                <a:sym typeface="Playfair Display"/>
              </a:defRPr>
            </a:lvl5pPr>
            <a:lvl6pPr lvl="5" algn="ctr">
              <a:spcBef>
                <a:spcPts val="0"/>
              </a:spcBef>
              <a:spcAft>
                <a:spcPts val="0"/>
              </a:spcAft>
              <a:buSzPts val="9100"/>
              <a:buFont typeface="Playfair Display"/>
              <a:buNone/>
              <a:defRPr b="1" sz="9100">
                <a:latin typeface="Playfair Display"/>
                <a:ea typeface="Playfair Display"/>
                <a:cs typeface="Playfair Display"/>
                <a:sym typeface="Playfair Display"/>
              </a:defRPr>
            </a:lvl6pPr>
            <a:lvl7pPr lvl="6" algn="ctr">
              <a:spcBef>
                <a:spcPts val="0"/>
              </a:spcBef>
              <a:spcAft>
                <a:spcPts val="0"/>
              </a:spcAft>
              <a:buSzPts val="9100"/>
              <a:buFont typeface="Playfair Display"/>
              <a:buNone/>
              <a:defRPr b="1" sz="9100">
                <a:latin typeface="Playfair Display"/>
                <a:ea typeface="Playfair Display"/>
                <a:cs typeface="Playfair Display"/>
                <a:sym typeface="Playfair Display"/>
              </a:defRPr>
            </a:lvl7pPr>
            <a:lvl8pPr lvl="7" algn="ctr">
              <a:spcBef>
                <a:spcPts val="0"/>
              </a:spcBef>
              <a:spcAft>
                <a:spcPts val="0"/>
              </a:spcAft>
              <a:buSzPts val="9100"/>
              <a:buFont typeface="Playfair Display"/>
              <a:buNone/>
              <a:defRPr b="1" sz="9100">
                <a:latin typeface="Playfair Display"/>
                <a:ea typeface="Playfair Display"/>
                <a:cs typeface="Playfair Display"/>
                <a:sym typeface="Playfair Display"/>
              </a:defRPr>
            </a:lvl8pPr>
            <a:lvl9pPr lvl="8" algn="ctr">
              <a:spcBef>
                <a:spcPts val="0"/>
              </a:spcBef>
              <a:spcAft>
                <a:spcPts val="0"/>
              </a:spcAft>
              <a:buSzPts val="9100"/>
              <a:buFont typeface="Playfair Display"/>
              <a:buNone/>
              <a:defRPr b="1" sz="9100">
                <a:latin typeface="Playfair Display"/>
                <a:ea typeface="Playfair Display"/>
                <a:cs typeface="Playfair Display"/>
                <a:sym typeface="Playfair Display"/>
              </a:defRPr>
            </a:lvl9pPr>
          </a:lstStyle>
          <a:p/>
        </p:txBody>
      </p:sp>
      <p:sp>
        <p:nvSpPr>
          <p:cNvPr id="13" name="Google Shape;13;g290d3724c01_0_236"/>
          <p:cNvSpPr txBox="1"/>
          <p:nvPr>
            <p:ph idx="1" type="subTitle"/>
          </p:nvPr>
        </p:nvSpPr>
        <p:spPr>
          <a:xfrm>
            <a:off x="459000" y="4734200"/>
            <a:ext cx="6546900" cy="770400"/>
          </a:xfrm>
          <a:prstGeom prst="rect">
            <a:avLst/>
          </a:prstGeom>
          <a:solidFill>
            <a:schemeClr val="dk2"/>
          </a:solidFill>
        </p:spPr>
        <p:txBody>
          <a:bodyPr anchorCtr="0" anchor="ctr" bIns="121900" lIns="121900" spcFirstLastPara="1" rIns="121900" wrap="square" tIns="121900">
            <a:normAutofit/>
          </a:bodyPr>
          <a:lstStyle>
            <a:lvl1pPr lvl="0">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9pPr>
          </a:lstStyle>
          <a:p/>
        </p:txBody>
      </p:sp>
      <p:sp>
        <p:nvSpPr>
          <p:cNvPr id="14" name="Google Shape;14;g290d3724c01_0_236"/>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90d3724c01_0_275"/>
          <p:cNvSpPr txBox="1"/>
          <p:nvPr>
            <p:ph hasCustomPrompt="1" type="title"/>
          </p:nvPr>
        </p:nvSpPr>
        <p:spPr>
          <a:xfrm>
            <a:off x="415600" y="1333233"/>
            <a:ext cx="11360700" cy="2861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8700"/>
              <a:buFont typeface="Montserrat"/>
              <a:buNone/>
              <a:defRPr sz="18700">
                <a:latin typeface="Montserrat"/>
                <a:ea typeface="Montserrat"/>
                <a:cs typeface="Montserrat"/>
                <a:sym typeface="Montserrat"/>
              </a:defRPr>
            </a:lvl1pPr>
            <a:lvl2pPr lvl="1" algn="ctr">
              <a:spcBef>
                <a:spcPts val="0"/>
              </a:spcBef>
              <a:spcAft>
                <a:spcPts val="0"/>
              </a:spcAft>
              <a:buSzPts val="18700"/>
              <a:buFont typeface="Montserrat"/>
              <a:buNone/>
              <a:defRPr sz="18700">
                <a:latin typeface="Montserrat"/>
                <a:ea typeface="Montserrat"/>
                <a:cs typeface="Montserrat"/>
                <a:sym typeface="Montserrat"/>
              </a:defRPr>
            </a:lvl2pPr>
            <a:lvl3pPr lvl="2" algn="ctr">
              <a:spcBef>
                <a:spcPts val="0"/>
              </a:spcBef>
              <a:spcAft>
                <a:spcPts val="0"/>
              </a:spcAft>
              <a:buSzPts val="18700"/>
              <a:buFont typeface="Montserrat"/>
              <a:buNone/>
              <a:defRPr sz="18700">
                <a:latin typeface="Montserrat"/>
                <a:ea typeface="Montserrat"/>
                <a:cs typeface="Montserrat"/>
                <a:sym typeface="Montserrat"/>
              </a:defRPr>
            </a:lvl3pPr>
            <a:lvl4pPr lvl="3" algn="ctr">
              <a:spcBef>
                <a:spcPts val="0"/>
              </a:spcBef>
              <a:spcAft>
                <a:spcPts val="0"/>
              </a:spcAft>
              <a:buSzPts val="18700"/>
              <a:buFont typeface="Montserrat"/>
              <a:buNone/>
              <a:defRPr sz="18700">
                <a:latin typeface="Montserrat"/>
                <a:ea typeface="Montserrat"/>
                <a:cs typeface="Montserrat"/>
                <a:sym typeface="Montserrat"/>
              </a:defRPr>
            </a:lvl4pPr>
            <a:lvl5pPr lvl="4" algn="ctr">
              <a:spcBef>
                <a:spcPts val="0"/>
              </a:spcBef>
              <a:spcAft>
                <a:spcPts val="0"/>
              </a:spcAft>
              <a:buSzPts val="18700"/>
              <a:buFont typeface="Montserrat"/>
              <a:buNone/>
              <a:defRPr sz="18700">
                <a:latin typeface="Montserrat"/>
                <a:ea typeface="Montserrat"/>
                <a:cs typeface="Montserrat"/>
                <a:sym typeface="Montserrat"/>
              </a:defRPr>
            </a:lvl5pPr>
            <a:lvl6pPr lvl="5" algn="ctr">
              <a:spcBef>
                <a:spcPts val="0"/>
              </a:spcBef>
              <a:spcAft>
                <a:spcPts val="0"/>
              </a:spcAft>
              <a:buSzPts val="18700"/>
              <a:buFont typeface="Montserrat"/>
              <a:buNone/>
              <a:defRPr sz="18700">
                <a:latin typeface="Montserrat"/>
                <a:ea typeface="Montserrat"/>
                <a:cs typeface="Montserrat"/>
                <a:sym typeface="Montserrat"/>
              </a:defRPr>
            </a:lvl6pPr>
            <a:lvl7pPr lvl="6" algn="ctr">
              <a:spcBef>
                <a:spcPts val="0"/>
              </a:spcBef>
              <a:spcAft>
                <a:spcPts val="0"/>
              </a:spcAft>
              <a:buSzPts val="18700"/>
              <a:buFont typeface="Montserrat"/>
              <a:buNone/>
              <a:defRPr sz="18700">
                <a:latin typeface="Montserrat"/>
                <a:ea typeface="Montserrat"/>
                <a:cs typeface="Montserrat"/>
                <a:sym typeface="Montserrat"/>
              </a:defRPr>
            </a:lvl7pPr>
            <a:lvl8pPr lvl="7" algn="ctr">
              <a:spcBef>
                <a:spcPts val="0"/>
              </a:spcBef>
              <a:spcAft>
                <a:spcPts val="0"/>
              </a:spcAft>
              <a:buSzPts val="18700"/>
              <a:buFont typeface="Montserrat"/>
              <a:buNone/>
              <a:defRPr sz="18700">
                <a:latin typeface="Montserrat"/>
                <a:ea typeface="Montserrat"/>
                <a:cs typeface="Montserrat"/>
                <a:sym typeface="Montserrat"/>
              </a:defRPr>
            </a:lvl8pPr>
            <a:lvl9pPr lvl="8" algn="ctr">
              <a:spcBef>
                <a:spcPts val="0"/>
              </a:spcBef>
              <a:spcAft>
                <a:spcPts val="0"/>
              </a:spcAft>
              <a:buSzPts val="18700"/>
              <a:buFont typeface="Montserrat"/>
              <a:buNone/>
              <a:defRPr sz="18700">
                <a:latin typeface="Montserrat"/>
                <a:ea typeface="Montserrat"/>
                <a:cs typeface="Montserrat"/>
                <a:sym typeface="Montserrat"/>
              </a:defRPr>
            </a:lvl9pPr>
          </a:lstStyle>
          <a:p>
            <a:r>
              <a:t>xx%</a:t>
            </a:r>
          </a:p>
        </p:txBody>
      </p:sp>
      <p:sp>
        <p:nvSpPr>
          <p:cNvPr id="50" name="Google Shape;50;g290d3724c01_0_275"/>
          <p:cNvSpPr txBox="1"/>
          <p:nvPr>
            <p:ph idx="1" type="body"/>
          </p:nvPr>
        </p:nvSpPr>
        <p:spPr>
          <a:xfrm>
            <a:off x="415600" y="43045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highlight>
                  <a:schemeClr val="dk1"/>
                </a:highlight>
              </a:defRPr>
            </a:lvl1pPr>
            <a:lvl2pPr indent="-349250" lvl="1" marL="914400" algn="ctr">
              <a:spcBef>
                <a:spcPts val="0"/>
              </a:spcBef>
              <a:spcAft>
                <a:spcPts val="0"/>
              </a:spcAft>
              <a:buSzPts val="1900"/>
              <a:buChar char="○"/>
              <a:defRPr>
                <a:highlight>
                  <a:schemeClr val="dk1"/>
                </a:highlight>
              </a:defRPr>
            </a:lvl2pPr>
            <a:lvl3pPr indent="-349250" lvl="2" marL="1371600" algn="ctr">
              <a:spcBef>
                <a:spcPts val="0"/>
              </a:spcBef>
              <a:spcAft>
                <a:spcPts val="0"/>
              </a:spcAft>
              <a:buSzPts val="1900"/>
              <a:buChar char="■"/>
              <a:defRPr>
                <a:highlight>
                  <a:schemeClr val="dk1"/>
                </a:highlight>
              </a:defRPr>
            </a:lvl3pPr>
            <a:lvl4pPr indent="-349250" lvl="3" marL="1828800" algn="ctr">
              <a:spcBef>
                <a:spcPts val="0"/>
              </a:spcBef>
              <a:spcAft>
                <a:spcPts val="0"/>
              </a:spcAft>
              <a:buSzPts val="1900"/>
              <a:buChar char="●"/>
              <a:defRPr>
                <a:highlight>
                  <a:schemeClr val="dk1"/>
                </a:highlight>
              </a:defRPr>
            </a:lvl4pPr>
            <a:lvl5pPr indent="-349250" lvl="4" marL="2286000" algn="ctr">
              <a:spcBef>
                <a:spcPts val="0"/>
              </a:spcBef>
              <a:spcAft>
                <a:spcPts val="0"/>
              </a:spcAft>
              <a:buSzPts val="1900"/>
              <a:buChar char="○"/>
              <a:defRPr>
                <a:highlight>
                  <a:schemeClr val="dk1"/>
                </a:highlight>
              </a:defRPr>
            </a:lvl5pPr>
            <a:lvl6pPr indent="-349250" lvl="5" marL="2743200" algn="ctr">
              <a:spcBef>
                <a:spcPts val="0"/>
              </a:spcBef>
              <a:spcAft>
                <a:spcPts val="0"/>
              </a:spcAft>
              <a:buSzPts val="1900"/>
              <a:buChar char="■"/>
              <a:defRPr>
                <a:highlight>
                  <a:schemeClr val="dk1"/>
                </a:highlight>
              </a:defRPr>
            </a:lvl6pPr>
            <a:lvl7pPr indent="-349250" lvl="6" marL="3200400" algn="ctr">
              <a:spcBef>
                <a:spcPts val="0"/>
              </a:spcBef>
              <a:spcAft>
                <a:spcPts val="0"/>
              </a:spcAft>
              <a:buSzPts val="1900"/>
              <a:buChar char="●"/>
              <a:defRPr>
                <a:highlight>
                  <a:schemeClr val="dk1"/>
                </a:highlight>
              </a:defRPr>
            </a:lvl7pPr>
            <a:lvl8pPr indent="-349250" lvl="7" marL="3657600" algn="ctr">
              <a:spcBef>
                <a:spcPts val="0"/>
              </a:spcBef>
              <a:spcAft>
                <a:spcPts val="0"/>
              </a:spcAft>
              <a:buSzPts val="1900"/>
              <a:buChar char="○"/>
              <a:defRPr>
                <a:highlight>
                  <a:schemeClr val="dk1"/>
                </a:highlight>
              </a:defRPr>
            </a:lvl8pPr>
            <a:lvl9pPr indent="-349250" lvl="8" marL="4114800" algn="ctr">
              <a:spcBef>
                <a:spcPts val="0"/>
              </a:spcBef>
              <a:spcAft>
                <a:spcPts val="0"/>
              </a:spcAft>
              <a:buSzPts val="1900"/>
              <a:buChar char="■"/>
              <a:defRPr>
                <a:highlight>
                  <a:schemeClr val="dk1"/>
                </a:highlight>
              </a:defRPr>
            </a:lvl9pPr>
          </a:lstStyle>
          <a:p/>
        </p:txBody>
      </p:sp>
      <p:sp>
        <p:nvSpPr>
          <p:cNvPr id="51" name="Google Shape;51;g290d3724c01_0_27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90d3724c01_0_279"/>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290d3724c01_0_28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4000"/>
              <a:buNone/>
              <a:defRPr/>
            </a:lvl2pPr>
            <a:lvl3pPr lvl="2" rtl="0" algn="l">
              <a:spcBef>
                <a:spcPts val="0"/>
              </a:spcBef>
              <a:spcAft>
                <a:spcPts val="0"/>
              </a:spcAft>
              <a:buSzPts val="4000"/>
              <a:buNone/>
              <a:defRPr/>
            </a:lvl3pPr>
            <a:lvl4pPr lvl="3" rtl="0" algn="l">
              <a:spcBef>
                <a:spcPts val="0"/>
              </a:spcBef>
              <a:spcAft>
                <a:spcPts val="0"/>
              </a:spcAft>
              <a:buSzPts val="4000"/>
              <a:buNone/>
              <a:defRPr/>
            </a:lvl4pPr>
            <a:lvl5pPr lvl="4" rtl="0" algn="l">
              <a:spcBef>
                <a:spcPts val="0"/>
              </a:spcBef>
              <a:spcAft>
                <a:spcPts val="0"/>
              </a:spcAft>
              <a:buSzPts val="4000"/>
              <a:buNone/>
              <a:defRPr/>
            </a:lvl5pPr>
            <a:lvl6pPr lvl="5" rtl="0" algn="l">
              <a:spcBef>
                <a:spcPts val="0"/>
              </a:spcBef>
              <a:spcAft>
                <a:spcPts val="0"/>
              </a:spcAft>
              <a:buSzPts val="4000"/>
              <a:buNone/>
              <a:defRPr/>
            </a:lvl6pPr>
            <a:lvl7pPr lvl="6" rtl="0" algn="l">
              <a:spcBef>
                <a:spcPts val="0"/>
              </a:spcBef>
              <a:spcAft>
                <a:spcPts val="0"/>
              </a:spcAft>
              <a:buSzPts val="4000"/>
              <a:buNone/>
              <a:defRPr/>
            </a:lvl7pPr>
            <a:lvl8pPr lvl="7" rtl="0" algn="l">
              <a:spcBef>
                <a:spcPts val="0"/>
              </a:spcBef>
              <a:spcAft>
                <a:spcPts val="0"/>
              </a:spcAft>
              <a:buSzPts val="4000"/>
              <a:buNone/>
              <a:defRPr/>
            </a:lvl8pPr>
            <a:lvl9pPr lvl="8" rtl="0" algn="l">
              <a:spcBef>
                <a:spcPts val="0"/>
              </a:spcBef>
              <a:spcAft>
                <a:spcPts val="0"/>
              </a:spcAft>
              <a:buSzPts val="4000"/>
              <a:buNone/>
              <a:defRPr/>
            </a:lvl9pPr>
          </a:lstStyle>
          <a:p/>
        </p:txBody>
      </p:sp>
      <p:sp>
        <p:nvSpPr>
          <p:cNvPr id="56" name="Google Shape;56;g290d3724c01_0_28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7" name="Google Shape;57;g290d3724c01_0_28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g290d3724c01_0_28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290d3724c01_0_28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g290d3724c01_0_242"/>
          <p:cNvSpPr/>
          <p:nvPr/>
        </p:nvSpPr>
        <p:spPr>
          <a:xfrm rot="5400000">
            <a:off x="6067700" y="-664800"/>
            <a:ext cx="56700" cy="112743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290d3724c01_0_242"/>
          <p:cNvSpPr txBox="1"/>
          <p:nvPr>
            <p:ph type="title"/>
          </p:nvPr>
        </p:nvSpPr>
        <p:spPr>
          <a:xfrm>
            <a:off x="459000" y="1871800"/>
            <a:ext cx="11274000" cy="2862300"/>
          </a:xfrm>
          <a:prstGeom prst="rect">
            <a:avLst/>
          </a:prstGeom>
          <a:solidFill>
            <a:srgbClr val="FFFFFF"/>
          </a:solidFill>
        </p:spPr>
        <p:txBody>
          <a:bodyPr anchorCtr="0" anchor="ctr" bIns="121900" lIns="121900" spcFirstLastPara="1" rIns="121900" wrap="square" tIns="121900">
            <a:normAutofit/>
          </a:bodyPr>
          <a:lstStyle>
            <a:lvl1pPr lvl="0" algn="ctr">
              <a:spcBef>
                <a:spcPts val="0"/>
              </a:spcBef>
              <a:spcAft>
                <a:spcPts val="0"/>
              </a:spcAft>
              <a:buSzPts val="6400"/>
              <a:buFont typeface="Playfair Display"/>
              <a:buNone/>
              <a:defRPr b="1" sz="6400">
                <a:latin typeface="Playfair Display"/>
                <a:ea typeface="Playfair Display"/>
                <a:cs typeface="Playfair Display"/>
                <a:sym typeface="Playfair Display"/>
              </a:defRPr>
            </a:lvl1pPr>
            <a:lvl2pPr lvl="1" algn="ctr">
              <a:spcBef>
                <a:spcPts val="0"/>
              </a:spcBef>
              <a:spcAft>
                <a:spcPts val="0"/>
              </a:spcAft>
              <a:buSzPts val="6400"/>
              <a:buFont typeface="Playfair Display"/>
              <a:buNone/>
              <a:defRPr b="1" sz="6400">
                <a:latin typeface="Playfair Display"/>
                <a:ea typeface="Playfair Display"/>
                <a:cs typeface="Playfair Display"/>
                <a:sym typeface="Playfair Display"/>
              </a:defRPr>
            </a:lvl2pPr>
            <a:lvl3pPr lvl="2" algn="ctr">
              <a:spcBef>
                <a:spcPts val="0"/>
              </a:spcBef>
              <a:spcAft>
                <a:spcPts val="0"/>
              </a:spcAft>
              <a:buSzPts val="6400"/>
              <a:buFont typeface="Playfair Display"/>
              <a:buNone/>
              <a:defRPr b="1" sz="6400">
                <a:latin typeface="Playfair Display"/>
                <a:ea typeface="Playfair Display"/>
                <a:cs typeface="Playfair Display"/>
                <a:sym typeface="Playfair Display"/>
              </a:defRPr>
            </a:lvl3pPr>
            <a:lvl4pPr lvl="3" algn="ctr">
              <a:spcBef>
                <a:spcPts val="0"/>
              </a:spcBef>
              <a:spcAft>
                <a:spcPts val="0"/>
              </a:spcAft>
              <a:buSzPts val="6400"/>
              <a:buFont typeface="Playfair Display"/>
              <a:buNone/>
              <a:defRPr b="1" sz="6400">
                <a:latin typeface="Playfair Display"/>
                <a:ea typeface="Playfair Display"/>
                <a:cs typeface="Playfair Display"/>
                <a:sym typeface="Playfair Display"/>
              </a:defRPr>
            </a:lvl4pPr>
            <a:lvl5pPr lvl="4" algn="ctr">
              <a:spcBef>
                <a:spcPts val="0"/>
              </a:spcBef>
              <a:spcAft>
                <a:spcPts val="0"/>
              </a:spcAft>
              <a:buSzPts val="6400"/>
              <a:buFont typeface="Playfair Display"/>
              <a:buNone/>
              <a:defRPr b="1" sz="6400">
                <a:latin typeface="Playfair Display"/>
                <a:ea typeface="Playfair Display"/>
                <a:cs typeface="Playfair Display"/>
                <a:sym typeface="Playfair Display"/>
              </a:defRPr>
            </a:lvl5pPr>
            <a:lvl6pPr lvl="5" algn="ctr">
              <a:spcBef>
                <a:spcPts val="0"/>
              </a:spcBef>
              <a:spcAft>
                <a:spcPts val="0"/>
              </a:spcAft>
              <a:buSzPts val="6400"/>
              <a:buFont typeface="Playfair Display"/>
              <a:buNone/>
              <a:defRPr b="1" sz="6400">
                <a:latin typeface="Playfair Display"/>
                <a:ea typeface="Playfair Display"/>
                <a:cs typeface="Playfair Display"/>
                <a:sym typeface="Playfair Display"/>
              </a:defRPr>
            </a:lvl6pPr>
            <a:lvl7pPr lvl="6" algn="ctr">
              <a:spcBef>
                <a:spcPts val="0"/>
              </a:spcBef>
              <a:spcAft>
                <a:spcPts val="0"/>
              </a:spcAft>
              <a:buSzPts val="6400"/>
              <a:buFont typeface="Playfair Display"/>
              <a:buNone/>
              <a:defRPr b="1" sz="6400">
                <a:latin typeface="Playfair Display"/>
                <a:ea typeface="Playfair Display"/>
                <a:cs typeface="Playfair Display"/>
                <a:sym typeface="Playfair Display"/>
              </a:defRPr>
            </a:lvl7pPr>
            <a:lvl8pPr lvl="7" algn="ctr">
              <a:spcBef>
                <a:spcPts val="0"/>
              </a:spcBef>
              <a:spcAft>
                <a:spcPts val="0"/>
              </a:spcAft>
              <a:buSzPts val="6400"/>
              <a:buFont typeface="Playfair Display"/>
              <a:buNone/>
              <a:defRPr b="1" sz="6400">
                <a:latin typeface="Playfair Display"/>
                <a:ea typeface="Playfair Display"/>
                <a:cs typeface="Playfair Display"/>
                <a:sym typeface="Playfair Display"/>
              </a:defRPr>
            </a:lvl8pPr>
            <a:lvl9pPr lvl="8" algn="ctr">
              <a:spcBef>
                <a:spcPts val="0"/>
              </a:spcBef>
              <a:spcAft>
                <a:spcPts val="0"/>
              </a:spcAft>
              <a:buSzPts val="6400"/>
              <a:buFont typeface="Playfair Display"/>
              <a:buNone/>
              <a:defRPr b="1" sz="6400">
                <a:latin typeface="Playfair Display"/>
                <a:ea typeface="Playfair Display"/>
                <a:cs typeface="Playfair Display"/>
                <a:sym typeface="Playfair Display"/>
              </a:defRPr>
            </a:lvl9pPr>
          </a:lstStyle>
          <a:p/>
        </p:txBody>
      </p:sp>
      <p:sp>
        <p:nvSpPr>
          <p:cNvPr id="18" name="Google Shape;18;g290d3724c01_0_24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90d3724c01_0_24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1" name="Google Shape;21;g290d3724c01_0_246"/>
          <p:cNvSpPr txBox="1"/>
          <p:nvPr>
            <p:ph idx="1" type="body"/>
          </p:nvPr>
        </p:nvSpPr>
        <p:spPr>
          <a:xfrm>
            <a:off x="415600" y="1645433"/>
            <a:ext cx="11360700" cy="44463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2" name="Google Shape;22;g290d3724c01_0_246"/>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g290d3724c01_0_25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5" name="Google Shape;25;g290d3724c01_0_250"/>
          <p:cNvSpPr txBox="1"/>
          <p:nvPr>
            <p:ph idx="1" type="body"/>
          </p:nvPr>
        </p:nvSpPr>
        <p:spPr>
          <a:xfrm>
            <a:off x="415600" y="1645400"/>
            <a:ext cx="5333100" cy="44463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6" name="Google Shape;26;g290d3724c01_0_250"/>
          <p:cNvSpPr txBox="1"/>
          <p:nvPr>
            <p:ph idx="2" type="body"/>
          </p:nvPr>
        </p:nvSpPr>
        <p:spPr>
          <a:xfrm>
            <a:off x="6443200" y="1645400"/>
            <a:ext cx="5333100" cy="44463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90d3724c01_0_250"/>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g290d3724c01_0_25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0" name="Google Shape;30;g290d3724c01_0_25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g290d3724c01_0_25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3" name="Google Shape;33;g290d3724c01_0_25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4" name="Google Shape;34;g290d3724c01_0_258"/>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g290d3724c01_0_262"/>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7200"/>
              <a:buFont typeface="Playfair Display"/>
              <a:buNone/>
              <a:defRPr sz="7200">
                <a:solidFill>
                  <a:schemeClr val="lt1"/>
                </a:solidFill>
                <a:latin typeface="Playfair Display"/>
                <a:ea typeface="Playfair Display"/>
                <a:cs typeface="Playfair Display"/>
                <a:sym typeface="Playfair Display"/>
              </a:defRPr>
            </a:lvl9pPr>
          </a:lstStyle>
          <a:p/>
        </p:txBody>
      </p:sp>
      <p:sp>
        <p:nvSpPr>
          <p:cNvPr id="37" name="Google Shape;37;g290d3724c01_0_26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g290d3724c01_0_265"/>
          <p:cNvSpPr/>
          <p:nvPr/>
        </p:nvSpPr>
        <p:spPr>
          <a:xfrm>
            <a:off x="6096000" y="-10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0" name="Google Shape;40;g290d3724c01_0_265"/>
          <p:cNvCxnSpPr/>
          <p:nvPr/>
        </p:nvCxnSpPr>
        <p:spPr>
          <a:xfrm>
            <a:off x="6706233" y="5994000"/>
            <a:ext cx="624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g290d3724c01_0_265"/>
          <p:cNvSpPr txBox="1"/>
          <p:nvPr>
            <p:ph type="title"/>
          </p:nvPr>
        </p:nvSpPr>
        <p:spPr>
          <a:xfrm>
            <a:off x="354000" y="1442233"/>
            <a:ext cx="5393700" cy="2381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90d3724c01_0_265"/>
          <p:cNvSpPr txBox="1"/>
          <p:nvPr>
            <p:ph idx="1" type="subTitle"/>
          </p:nvPr>
        </p:nvSpPr>
        <p:spPr>
          <a:xfrm>
            <a:off x="354000" y="38952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90d3724c01_0_265"/>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highlight>
                  <a:schemeClr val="lt1"/>
                </a:highlight>
              </a:defRPr>
            </a:lvl1pPr>
            <a:lvl2pPr indent="-349250" lvl="1" marL="914400">
              <a:spcBef>
                <a:spcPts val="0"/>
              </a:spcBef>
              <a:spcAft>
                <a:spcPts val="0"/>
              </a:spcAft>
              <a:buSzPts val="1900"/>
              <a:buChar char="○"/>
              <a:defRPr>
                <a:highlight>
                  <a:schemeClr val="lt1"/>
                </a:highlight>
              </a:defRPr>
            </a:lvl2pPr>
            <a:lvl3pPr indent="-349250" lvl="2" marL="1371600">
              <a:spcBef>
                <a:spcPts val="0"/>
              </a:spcBef>
              <a:spcAft>
                <a:spcPts val="0"/>
              </a:spcAft>
              <a:buSzPts val="1900"/>
              <a:buChar char="■"/>
              <a:defRPr>
                <a:highlight>
                  <a:schemeClr val="lt1"/>
                </a:highlight>
              </a:defRPr>
            </a:lvl3pPr>
            <a:lvl4pPr indent="-349250" lvl="3" marL="1828800">
              <a:spcBef>
                <a:spcPts val="0"/>
              </a:spcBef>
              <a:spcAft>
                <a:spcPts val="0"/>
              </a:spcAft>
              <a:buSzPts val="1900"/>
              <a:buChar char="●"/>
              <a:defRPr>
                <a:highlight>
                  <a:schemeClr val="lt1"/>
                </a:highlight>
              </a:defRPr>
            </a:lvl4pPr>
            <a:lvl5pPr indent="-349250" lvl="4" marL="2286000">
              <a:spcBef>
                <a:spcPts val="0"/>
              </a:spcBef>
              <a:spcAft>
                <a:spcPts val="0"/>
              </a:spcAft>
              <a:buSzPts val="1900"/>
              <a:buChar char="○"/>
              <a:defRPr>
                <a:highlight>
                  <a:schemeClr val="lt1"/>
                </a:highlight>
              </a:defRPr>
            </a:lvl5pPr>
            <a:lvl6pPr indent="-349250" lvl="5" marL="2743200">
              <a:spcBef>
                <a:spcPts val="0"/>
              </a:spcBef>
              <a:spcAft>
                <a:spcPts val="0"/>
              </a:spcAft>
              <a:buSzPts val="1900"/>
              <a:buChar char="■"/>
              <a:defRPr>
                <a:highlight>
                  <a:schemeClr val="lt1"/>
                </a:highlight>
              </a:defRPr>
            </a:lvl6pPr>
            <a:lvl7pPr indent="-349250" lvl="6" marL="3200400">
              <a:spcBef>
                <a:spcPts val="0"/>
              </a:spcBef>
              <a:spcAft>
                <a:spcPts val="0"/>
              </a:spcAft>
              <a:buSzPts val="1900"/>
              <a:buChar char="●"/>
              <a:defRPr>
                <a:highlight>
                  <a:schemeClr val="lt1"/>
                </a:highlight>
              </a:defRPr>
            </a:lvl7pPr>
            <a:lvl8pPr indent="-349250" lvl="7" marL="3657600">
              <a:spcBef>
                <a:spcPts val="0"/>
              </a:spcBef>
              <a:spcAft>
                <a:spcPts val="0"/>
              </a:spcAft>
              <a:buSzPts val="1900"/>
              <a:buChar char="○"/>
              <a:defRPr>
                <a:highlight>
                  <a:schemeClr val="lt1"/>
                </a:highlight>
              </a:defRPr>
            </a:lvl8pPr>
            <a:lvl9pPr indent="-349250" lvl="8" marL="4114800">
              <a:spcBef>
                <a:spcPts val="0"/>
              </a:spcBef>
              <a:spcAft>
                <a:spcPts val="0"/>
              </a:spcAft>
              <a:buSzPts val="1900"/>
              <a:buChar char="■"/>
              <a:defRPr>
                <a:highlight>
                  <a:schemeClr val="lt1"/>
                </a:highlight>
              </a:defRPr>
            </a:lvl9pPr>
          </a:lstStyle>
          <a:p/>
        </p:txBody>
      </p:sp>
      <p:sp>
        <p:nvSpPr>
          <p:cNvPr id="44" name="Google Shape;44;g290d3724c01_0_265"/>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90d3724c01_0_272"/>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highlight>
                  <a:schemeClr val="dk1"/>
                </a:highlight>
              </a:defRPr>
            </a:lvl1pPr>
          </a:lstStyle>
          <a:p/>
        </p:txBody>
      </p:sp>
      <p:sp>
        <p:nvSpPr>
          <p:cNvPr id="47" name="Google Shape;47;g290d3724c01_0_272"/>
          <p:cNvSpPr txBox="1"/>
          <p:nvPr>
            <p:ph idx="12" type="sldNum"/>
          </p:nvPr>
        </p:nvSpPr>
        <p:spPr>
          <a:xfrm>
            <a:off x="11330666" y="6251679"/>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g290d3724c01_0_2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highlight>
                  <a:schemeClr val="dk1"/>
                </a:highlight>
                <a:latin typeface="Oswald"/>
                <a:ea typeface="Oswald"/>
                <a:cs typeface="Oswald"/>
                <a:sym typeface="Oswald"/>
              </a:defRPr>
            </a:lvl9pPr>
          </a:lstStyle>
          <a:p/>
        </p:txBody>
      </p:sp>
      <p:sp>
        <p:nvSpPr>
          <p:cNvPr id="7" name="Google Shape;7;g290d3724c01_0_232"/>
          <p:cNvSpPr txBox="1"/>
          <p:nvPr>
            <p:ph idx="1" type="body"/>
          </p:nvPr>
        </p:nvSpPr>
        <p:spPr>
          <a:xfrm>
            <a:off x="415600" y="1645433"/>
            <a:ext cx="11360700" cy="44463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Playfair Display"/>
              <a:buChar char="●"/>
              <a:defRPr sz="2400">
                <a:solidFill>
                  <a:schemeClr val="dk2"/>
                </a:solidFill>
                <a:latin typeface="Playfair Display"/>
                <a:ea typeface="Playfair Display"/>
                <a:cs typeface="Playfair Display"/>
                <a:sym typeface="Playfair Display"/>
              </a:defRPr>
            </a:lvl1pPr>
            <a:lvl2pPr indent="-349250" lvl="1" marL="9144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2pPr>
            <a:lvl3pPr indent="-349250" lvl="2" marL="13716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3pPr>
            <a:lvl4pPr indent="-349250" lvl="3" marL="18288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4pPr>
            <a:lvl5pPr indent="-349250" lvl="4" marL="22860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5pPr>
            <a:lvl6pPr indent="-349250" lvl="5" marL="27432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6pPr>
            <a:lvl7pPr indent="-349250" lvl="6" marL="32004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7pPr>
            <a:lvl8pPr indent="-349250" lvl="7" marL="36576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8pPr>
            <a:lvl9pPr indent="-349250" lvl="8" marL="4114800">
              <a:lnSpc>
                <a:spcPct val="115000"/>
              </a:lnSpc>
              <a:spcBef>
                <a:spcPts val="0"/>
              </a:spcBef>
              <a:spcAft>
                <a:spcPts val="0"/>
              </a:spcAft>
              <a:buClr>
                <a:schemeClr val="dk2"/>
              </a:buClr>
              <a:buSzPts val="1900"/>
              <a:buFont typeface="Playfair Display"/>
              <a:buChar char="■"/>
              <a:defRPr sz="1900">
                <a:solidFill>
                  <a:schemeClr val="dk2"/>
                </a:solidFill>
                <a:latin typeface="Playfair Display"/>
                <a:ea typeface="Playfair Display"/>
                <a:cs typeface="Playfair Display"/>
                <a:sym typeface="Playfair Display"/>
              </a:defRPr>
            </a:lvl9pPr>
          </a:lstStyle>
          <a:p/>
        </p:txBody>
      </p:sp>
      <p:sp>
        <p:nvSpPr>
          <p:cNvPr id="8" name="Google Shape;8;g290d3724c01_0_23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latin typeface="Playfair Display"/>
                <a:ea typeface="Playfair Display"/>
                <a:cs typeface="Playfair Display"/>
                <a:sym typeface="Playfair Display"/>
              </a:defRPr>
            </a:lvl1pPr>
            <a:lvl2pPr lvl="1" algn="r">
              <a:buNone/>
              <a:defRPr sz="1300">
                <a:solidFill>
                  <a:schemeClr val="dk2"/>
                </a:solidFill>
                <a:latin typeface="Playfair Display"/>
                <a:ea typeface="Playfair Display"/>
                <a:cs typeface="Playfair Display"/>
                <a:sym typeface="Playfair Display"/>
              </a:defRPr>
            </a:lvl2pPr>
            <a:lvl3pPr lvl="2" algn="r">
              <a:buNone/>
              <a:defRPr sz="1300">
                <a:solidFill>
                  <a:schemeClr val="dk2"/>
                </a:solidFill>
                <a:latin typeface="Playfair Display"/>
                <a:ea typeface="Playfair Display"/>
                <a:cs typeface="Playfair Display"/>
                <a:sym typeface="Playfair Display"/>
              </a:defRPr>
            </a:lvl3pPr>
            <a:lvl4pPr lvl="3" algn="r">
              <a:buNone/>
              <a:defRPr sz="1300">
                <a:solidFill>
                  <a:schemeClr val="dk2"/>
                </a:solidFill>
                <a:latin typeface="Playfair Display"/>
                <a:ea typeface="Playfair Display"/>
                <a:cs typeface="Playfair Display"/>
                <a:sym typeface="Playfair Display"/>
              </a:defRPr>
            </a:lvl4pPr>
            <a:lvl5pPr lvl="4" algn="r">
              <a:buNone/>
              <a:defRPr sz="1300">
                <a:solidFill>
                  <a:schemeClr val="dk2"/>
                </a:solidFill>
                <a:latin typeface="Playfair Display"/>
                <a:ea typeface="Playfair Display"/>
                <a:cs typeface="Playfair Display"/>
                <a:sym typeface="Playfair Display"/>
              </a:defRPr>
            </a:lvl5pPr>
            <a:lvl6pPr lvl="5" algn="r">
              <a:buNone/>
              <a:defRPr sz="1300">
                <a:solidFill>
                  <a:schemeClr val="dk2"/>
                </a:solidFill>
                <a:latin typeface="Playfair Display"/>
                <a:ea typeface="Playfair Display"/>
                <a:cs typeface="Playfair Display"/>
                <a:sym typeface="Playfair Display"/>
              </a:defRPr>
            </a:lvl6pPr>
            <a:lvl7pPr lvl="6" algn="r">
              <a:buNone/>
              <a:defRPr sz="1300">
                <a:solidFill>
                  <a:schemeClr val="dk2"/>
                </a:solidFill>
                <a:latin typeface="Playfair Display"/>
                <a:ea typeface="Playfair Display"/>
                <a:cs typeface="Playfair Display"/>
                <a:sym typeface="Playfair Display"/>
              </a:defRPr>
            </a:lvl7pPr>
            <a:lvl8pPr lvl="7" algn="r">
              <a:buNone/>
              <a:defRPr sz="1300">
                <a:solidFill>
                  <a:schemeClr val="dk2"/>
                </a:solidFill>
                <a:latin typeface="Playfair Display"/>
                <a:ea typeface="Playfair Display"/>
                <a:cs typeface="Playfair Display"/>
                <a:sym typeface="Playfair Display"/>
              </a:defRPr>
            </a:lvl8pPr>
            <a:lvl9pPr lvl="8" algn="r">
              <a:buNone/>
              <a:defRPr sz="13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8.png"/><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21.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24.png"/><Relationship Id="rId7" Type="http://schemas.openxmlformats.org/officeDocument/2006/relationships/image" Target="../media/image29.jpg"/><Relationship Id="rId8"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38.png"/><Relationship Id="rId5" Type="http://schemas.openxmlformats.org/officeDocument/2006/relationships/image" Target="../media/image15.png"/><Relationship Id="rId6"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35.png"/><Relationship Id="rId5" Type="http://schemas.openxmlformats.org/officeDocument/2006/relationships/image" Target="../media/image21.png"/><Relationship Id="rId6"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ww.pearsonschoolsandfecolleges.co.uk/asset-library/interactive/primary/bugclub/alphabet/index.html" TargetMode="External"/><Relationship Id="rId4" Type="http://schemas.openxmlformats.org/officeDocument/2006/relationships/hyperlink" Target="https://mediaplayer.pearsoncmg.com/assets/bcpafsp3" TargetMode="External"/><Relationship Id="rId5" Type="http://schemas.openxmlformats.org/officeDocument/2006/relationships/image" Target="../media/image9.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90d3724c01_0_287"/>
          <p:cNvSpPr txBox="1"/>
          <p:nvPr>
            <p:ph type="ctrTitle"/>
          </p:nvPr>
        </p:nvSpPr>
        <p:spPr>
          <a:xfrm>
            <a:off x="459000" y="1871800"/>
            <a:ext cx="11274000" cy="28623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GB"/>
              <a:t>Y1 Parents Meeting October 2023</a:t>
            </a:r>
            <a:endParaRPr/>
          </a:p>
        </p:txBody>
      </p:sp>
      <p:sp>
        <p:nvSpPr>
          <p:cNvPr id="65" name="Google Shape;65;g290d3724c01_0_287"/>
          <p:cNvSpPr txBox="1"/>
          <p:nvPr>
            <p:ph idx="1" type="subTitle"/>
          </p:nvPr>
        </p:nvSpPr>
        <p:spPr>
          <a:xfrm>
            <a:off x="459000" y="4734200"/>
            <a:ext cx="6546900" cy="770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GB"/>
              <a:t>Mrs Watts &amp; Miss Morley</a:t>
            </a:r>
            <a:endParaRPr/>
          </a:p>
        </p:txBody>
      </p:sp>
      <p:pic>
        <p:nvPicPr>
          <p:cNvPr id="66" name="Google Shape;66;g290d3724c01_0_287"/>
          <p:cNvPicPr preferRelativeResize="0"/>
          <p:nvPr/>
        </p:nvPicPr>
        <p:blipFill>
          <a:blip r:embed="rId3">
            <a:alphaModFix/>
          </a:blip>
          <a:stretch>
            <a:fillRect/>
          </a:stretch>
        </p:blipFill>
        <p:spPr>
          <a:xfrm>
            <a:off x="10384425" y="3448050"/>
            <a:ext cx="1348577" cy="128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Phonics Screening Check</a:t>
            </a:r>
            <a:endParaRPr/>
          </a:p>
        </p:txBody>
      </p:sp>
      <p:sp>
        <p:nvSpPr>
          <p:cNvPr id="130" name="Google Shape;130;p10"/>
          <p:cNvSpPr txBox="1"/>
          <p:nvPr>
            <p:ph idx="1" type="body"/>
          </p:nvPr>
        </p:nvSpPr>
        <p:spPr>
          <a:xfrm>
            <a:off x="677334" y="1476103"/>
            <a:ext cx="7120013" cy="456525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GB"/>
              <a:t>It is a statutory test that will take place in June. </a:t>
            </a:r>
            <a:endParaRPr/>
          </a:p>
          <a:p>
            <a:pPr indent="-342900" lvl="0" marL="342900" rtl="0" algn="l">
              <a:spcBef>
                <a:spcPts val="1000"/>
              </a:spcBef>
              <a:spcAft>
                <a:spcPts val="0"/>
              </a:spcAft>
              <a:buSzPts val="1440"/>
              <a:buChar char="●"/>
            </a:pPr>
            <a:r>
              <a:rPr lang="en-GB"/>
              <a:t>They will read 40 words out loud</a:t>
            </a:r>
            <a:endParaRPr/>
          </a:p>
          <a:p>
            <a:pPr indent="-342900" lvl="0" marL="342900" rtl="0" algn="l">
              <a:spcBef>
                <a:spcPts val="1000"/>
              </a:spcBef>
              <a:spcAft>
                <a:spcPts val="0"/>
              </a:spcAft>
              <a:buSzPts val="1440"/>
              <a:buChar char="●"/>
            </a:pPr>
            <a:r>
              <a:rPr lang="en-GB"/>
              <a:t>20 words will be real and 20 will be Pseudo words (or nonsense words). </a:t>
            </a:r>
            <a:endParaRPr/>
          </a:p>
          <a:p>
            <a:pPr indent="-342900" lvl="0" marL="342900" rtl="0" algn="l">
              <a:spcBef>
                <a:spcPts val="1000"/>
              </a:spcBef>
              <a:spcAft>
                <a:spcPts val="0"/>
              </a:spcAft>
              <a:buSzPts val="1440"/>
              <a:buChar char="●"/>
            </a:pPr>
            <a:r>
              <a:rPr lang="en-GB"/>
              <a:t>They get progressively harder as the test moves on.</a:t>
            </a:r>
            <a:endParaRPr/>
          </a:p>
        </p:txBody>
      </p:sp>
      <p:pic>
        <p:nvPicPr>
          <p:cNvPr descr="Year 1 Phonics Screening - St Joseph's Catholic Primary School" id="131" name="Google Shape;131;p10"/>
          <p:cNvPicPr preferRelativeResize="0"/>
          <p:nvPr/>
        </p:nvPicPr>
        <p:blipFill rotWithShape="1">
          <a:blip r:embed="rId3">
            <a:alphaModFix/>
          </a:blip>
          <a:srcRect b="0" l="0" r="0" t="0"/>
          <a:stretch/>
        </p:blipFill>
        <p:spPr>
          <a:xfrm>
            <a:off x="7949847" y="3294417"/>
            <a:ext cx="4242144" cy="2971800"/>
          </a:xfrm>
          <a:prstGeom prst="rect">
            <a:avLst/>
          </a:prstGeom>
          <a:noFill/>
          <a:ln>
            <a:noFill/>
          </a:ln>
        </p:spPr>
      </p:pic>
      <p:pic>
        <p:nvPicPr>
          <p:cNvPr descr="Phonics Screening Check - PhonicsBloom.com" id="132" name="Google Shape;132;p10"/>
          <p:cNvPicPr preferRelativeResize="0"/>
          <p:nvPr/>
        </p:nvPicPr>
        <p:blipFill rotWithShape="1">
          <a:blip r:embed="rId4">
            <a:alphaModFix/>
          </a:blip>
          <a:srcRect b="0" l="0" r="0" t="0"/>
          <a:stretch/>
        </p:blipFill>
        <p:spPr>
          <a:xfrm>
            <a:off x="10020191" y="209006"/>
            <a:ext cx="2019300" cy="2857500"/>
          </a:xfrm>
          <a:prstGeom prst="rect">
            <a:avLst/>
          </a:prstGeom>
          <a:noFill/>
          <a:ln>
            <a:noFill/>
          </a:ln>
        </p:spPr>
      </p:pic>
      <p:pic>
        <p:nvPicPr>
          <p:cNvPr id="133" name="Google Shape;133;p10"/>
          <p:cNvPicPr preferRelativeResize="0"/>
          <p:nvPr/>
        </p:nvPicPr>
        <p:blipFill rotWithShape="1">
          <a:blip r:embed="rId5">
            <a:alphaModFix/>
          </a:blip>
          <a:srcRect b="45216" l="0" r="0" t="0"/>
          <a:stretch/>
        </p:blipFill>
        <p:spPr>
          <a:xfrm flipH="1">
            <a:off x="7268168" y="320542"/>
            <a:ext cx="2137089" cy="11809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90d3724c01_0_29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Phonics Screening Check</a:t>
            </a:r>
            <a:endParaRPr/>
          </a:p>
        </p:txBody>
      </p:sp>
      <p:sp>
        <p:nvSpPr>
          <p:cNvPr id="139" name="Google Shape;139;g290d3724c01_0_293"/>
          <p:cNvSpPr txBox="1"/>
          <p:nvPr>
            <p:ph idx="1" type="body"/>
          </p:nvPr>
        </p:nvSpPr>
        <p:spPr>
          <a:xfrm>
            <a:off x="677325" y="1473200"/>
            <a:ext cx="6970500" cy="4565400"/>
          </a:xfrm>
          <a:prstGeom prst="rect">
            <a:avLst/>
          </a:prstGeom>
          <a:noFill/>
          <a:ln>
            <a:noFill/>
          </a:ln>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GB"/>
              <a:t>Children can sound a word out but adults can’t give any help or support. </a:t>
            </a:r>
            <a:endParaRPr/>
          </a:p>
          <a:p>
            <a:pPr indent="-342900" lvl="0" marL="342900" rtl="0" algn="l">
              <a:spcBef>
                <a:spcPts val="1000"/>
              </a:spcBef>
              <a:spcAft>
                <a:spcPts val="0"/>
              </a:spcAft>
              <a:buSzPts val="1440"/>
              <a:buChar char="●"/>
            </a:pPr>
            <a:r>
              <a:rPr lang="en-GB"/>
              <a:t>They can only have one attempt at the test. If they don’t pass they can retake it in Year Two. </a:t>
            </a:r>
            <a:endParaRPr/>
          </a:p>
          <a:p>
            <a:pPr indent="-342900" lvl="0" marL="342900" rtl="0" algn="l">
              <a:spcBef>
                <a:spcPts val="1000"/>
              </a:spcBef>
              <a:spcAft>
                <a:spcPts val="0"/>
              </a:spcAft>
              <a:buSzPts val="1440"/>
              <a:buChar char="●"/>
            </a:pPr>
            <a:r>
              <a:rPr lang="en-GB"/>
              <a:t>The pass mark last year was 32 out of 40</a:t>
            </a:r>
            <a:endParaRPr/>
          </a:p>
          <a:p>
            <a:pPr indent="-342900" lvl="0" marL="342900" rtl="0" algn="l">
              <a:spcBef>
                <a:spcPts val="1000"/>
              </a:spcBef>
              <a:spcAft>
                <a:spcPts val="0"/>
              </a:spcAft>
              <a:buSzPts val="1440"/>
              <a:buChar char="●"/>
            </a:pPr>
            <a:r>
              <a:rPr lang="en-GB"/>
              <a:t>Can you have a go?</a:t>
            </a:r>
            <a:endParaRPr/>
          </a:p>
          <a:p>
            <a:pPr indent="-285750" lvl="1" marL="742950" rtl="0" algn="l">
              <a:spcBef>
                <a:spcPts val="1000"/>
              </a:spcBef>
              <a:spcAft>
                <a:spcPts val="0"/>
              </a:spcAft>
              <a:buSzPts val="1440"/>
              <a:buChar char="○"/>
            </a:pPr>
            <a:r>
              <a:rPr lang="en-GB"/>
              <a:t>Single sounds are represented with a dot, digraphs (2 letter) or trigraphs (3 letter) sounds are represented with a line</a:t>
            </a:r>
            <a:endParaRPr/>
          </a:p>
        </p:txBody>
      </p:sp>
      <p:pic>
        <p:nvPicPr>
          <p:cNvPr descr="Year 1 Phonics Screening - St Joseph's Catholic Primary School" id="140" name="Google Shape;140;g290d3724c01_0_293"/>
          <p:cNvPicPr preferRelativeResize="0"/>
          <p:nvPr/>
        </p:nvPicPr>
        <p:blipFill rotWithShape="1">
          <a:blip r:embed="rId3">
            <a:alphaModFix/>
          </a:blip>
          <a:srcRect b="0" l="0" r="0" t="0"/>
          <a:stretch/>
        </p:blipFill>
        <p:spPr>
          <a:xfrm>
            <a:off x="7563685" y="154375"/>
            <a:ext cx="9569214" cy="6703625"/>
          </a:xfrm>
          <a:prstGeom prst="rect">
            <a:avLst/>
          </a:prstGeom>
          <a:noFill/>
          <a:ln>
            <a:noFill/>
          </a:ln>
        </p:spPr>
      </p:pic>
      <p:sp>
        <p:nvSpPr>
          <p:cNvPr id="141" name="Google Shape;141;g290d3724c01_0_293"/>
          <p:cNvSpPr/>
          <p:nvPr/>
        </p:nvSpPr>
        <p:spPr>
          <a:xfrm>
            <a:off x="92456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2" name="Google Shape;142;g290d3724c01_0_293"/>
          <p:cNvSpPr/>
          <p:nvPr/>
        </p:nvSpPr>
        <p:spPr>
          <a:xfrm>
            <a:off x="94361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3" name="Google Shape;143;g290d3724c01_0_293"/>
          <p:cNvSpPr/>
          <p:nvPr/>
        </p:nvSpPr>
        <p:spPr>
          <a:xfrm>
            <a:off x="962660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4" name="Google Shape;144;g290d3724c01_0_293"/>
          <p:cNvSpPr/>
          <p:nvPr/>
        </p:nvSpPr>
        <p:spPr>
          <a:xfrm>
            <a:off x="9845675"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5" name="Google Shape;145;g290d3724c01_0_293"/>
          <p:cNvSpPr/>
          <p:nvPr/>
        </p:nvSpPr>
        <p:spPr>
          <a:xfrm>
            <a:off x="10064750" y="14732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6" name="Google Shape;146;g290d3724c01_0_293"/>
          <p:cNvSpPr/>
          <p:nvPr/>
        </p:nvSpPr>
        <p:spPr>
          <a:xfrm>
            <a:off x="9596438"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7" name="Google Shape;147;g290d3724c01_0_293"/>
          <p:cNvSpPr/>
          <p:nvPr/>
        </p:nvSpPr>
        <p:spPr>
          <a:xfrm>
            <a:off x="9774225"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8" name="Google Shape;148;g290d3724c01_0_293"/>
          <p:cNvSpPr/>
          <p:nvPr/>
        </p:nvSpPr>
        <p:spPr>
          <a:xfrm>
            <a:off x="9959963"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49" name="Google Shape;149;g290d3724c01_0_293"/>
          <p:cNvSpPr/>
          <p:nvPr/>
        </p:nvSpPr>
        <p:spPr>
          <a:xfrm>
            <a:off x="10145713" y="29781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cxnSp>
        <p:nvCxnSpPr>
          <p:cNvPr id="150" name="Google Shape;150;g290d3724c01_0_293"/>
          <p:cNvCxnSpPr/>
          <p:nvPr/>
        </p:nvCxnSpPr>
        <p:spPr>
          <a:xfrm>
            <a:off x="9199625" y="3035300"/>
            <a:ext cx="317400" cy="0"/>
          </a:xfrm>
          <a:prstGeom prst="straightConnector1">
            <a:avLst/>
          </a:prstGeom>
          <a:noFill/>
          <a:ln cap="flat" cmpd="sng" w="76200">
            <a:solidFill>
              <a:schemeClr val="accent4"/>
            </a:solidFill>
            <a:prstDash val="solid"/>
            <a:round/>
            <a:headEnd len="med" w="med" type="none"/>
            <a:tailEnd len="med" w="med" type="none"/>
          </a:ln>
        </p:spPr>
      </p:cxnSp>
      <p:sp>
        <p:nvSpPr>
          <p:cNvPr id="151" name="Google Shape;151;g290d3724c01_0_293"/>
          <p:cNvSpPr/>
          <p:nvPr/>
        </p:nvSpPr>
        <p:spPr>
          <a:xfrm>
            <a:off x="9351950"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2" name="Google Shape;152;g290d3724c01_0_293"/>
          <p:cNvSpPr/>
          <p:nvPr/>
        </p:nvSpPr>
        <p:spPr>
          <a:xfrm>
            <a:off x="9529738"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3" name="Google Shape;153;g290d3724c01_0_293"/>
          <p:cNvSpPr/>
          <p:nvPr/>
        </p:nvSpPr>
        <p:spPr>
          <a:xfrm>
            <a:off x="9845675"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4" name="Google Shape;154;g290d3724c01_0_293"/>
          <p:cNvSpPr/>
          <p:nvPr/>
        </p:nvSpPr>
        <p:spPr>
          <a:xfrm>
            <a:off x="10031425"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5" name="Google Shape;155;g290d3724c01_0_293"/>
          <p:cNvSpPr/>
          <p:nvPr/>
        </p:nvSpPr>
        <p:spPr>
          <a:xfrm>
            <a:off x="9687700" y="45148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6" name="Google Shape;156;g290d3724c01_0_293"/>
          <p:cNvSpPr/>
          <p:nvPr/>
        </p:nvSpPr>
        <p:spPr>
          <a:xfrm>
            <a:off x="9588463" y="60515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7" name="Google Shape;157;g290d3724c01_0_293"/>
          <p:cNvSpPr/>
          <p:nvPr/>
        </p:nvSpPr>
        <p:spPr>
          <a:xfrm>
            <a:off x="9402725" y="605155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158" name="Google Shape;158;g290d3724c01_0_293"/>
          <p:cNvSpPr/>
          <p:nvPr/>
        </p:nvSpPr>
        <p:spPr>
          <a:xfrm>
            <a:off x="9199613" y="6041500"/>
            <a:ext cx="114300" cy="1143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cxnSp>
        <p:nvCxnSpPr>
          <p:cNvPr id="159" name="Google Shape;159;g290d3724c01_0_293"/>
          <p:cNvCxnSpPr/>
          <p:nvPr/>
        </p:nvCxnSpPr>
        <p:spPr>
          <a:xfrm>
            <a:off x="9774225" y="6098650"/>
            <a:ext cx="480900" cy="0"/>
          </a:xfrm>
          <a:prstGeom prst="straightConnector1">
            <a:avLst/>
          </a:prstGeom>
          <a:noFill/>
          <a:ln cap="flat" cmpd="sng" w="76200">
            <a:solidFill>
              <a:schemeClr val="accent4"/>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908f062801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Spellings</a:t>
            </a:r>
            <a:endParaRPr/>
          </a:p>
        </p:txBody>
      </p:sp>
      <p:sp>
        <p:nvSpPr>
          <p:cNvPr id="165" name="Google Shape;165;g2908f062801_0_0"/>
          <p:cNvSpPr txBox="1"/>
          <p:nvPr>
            <p:ph idx="1" type="body"/>
          </p:nvPr>
        </p:nvSpPr>
        <p:spPr>
          <a:xfrm>
            <a:off x="677325" y="1930500"/>
            <a:ext cx="10897800" cy="4357500"/>
          </a:xfrm>
          <a:prstGeom prst="rect">
            <a:avLst/>
          </a:prstGeom>
          <a:noFill/>
          <a:ln>
            <a:noFill/>
          </a:ln>
        </p:spPr>
        <p:txBody>
          <a:bodyPr anchorCtr="0" anchor="t" bIns="45700" lIns="91425" spcFirstLastPara="1" rIns="91425" wrap="square" tIns="45700">
            <a:noAutofit/>
          </a:bodyPr>
          <a:lstStyle/>
          <a:p>
            <a:pPr indent="-320040" lvl="0" marL="457200" rtl="0" algn="l">
              <a:lnSpc>
                <a:spcPct val="150000"/>
              </a:lnSpc>
              <a:spcBef>
                <a:spcPts val="1000"/>
              </a:spcBef>
              <a:spcAft>
                <a:spcPts val="0"/>
              </a:spcAft>
              <a:buSzPts val="1440"/>
              <a:buChar char="●"/>
            </a:pPr>
            <a:r>
              <a:rPr lang="en-GB" sz="2400"/>
              <a:t>Spellings are taught weekly in Year 1</a:t>
            </a:r>
            <a:r>
              <a:rPr lang="en-GB"/>
              <a:t> during phonics lessons.</a:t>
            </a:r>
            <a:endParaRPr/>
          </a:p>
          <a:p>
            <a:pPr indent="-320040" lvl="0" marL="457200" rtl="0" algn="l">
              <a:lnSpc>
                <a:spcPct val="150000"/>
              </a:lnSpc>
              <a:spcBef>
                <a:spcPts val="0"/>
              </a:spcBef>
              <a:spcAft>
                <a:spcPts val="0"/>
              </a:spcAft>
              <a:buSzPts val="1440"/>
              <a:buChar char="●"/>
            </a:pPr>
            <a:r>
              <a:rPr lang="en-GB" sz="2400"/>
              <a:t>These words vary between </a:t>
            </a:r>
            <a:r>
              <a:rPr lang="en-GB"/>
              <a:t>sight words which do not follow a spelling rule or words with a phonetic spelling pattern</a:t>
            </a:r>
            <a:endParaRPr sz="2400"/>
          </a:p>
          <a:p>
            <a:pPr indent="-320040" lvl="0" marL="457200" rtl="0" algn="l">
              <a:lnSpc>
                <a:spcPct val="150000"/>
              </a:lnSpc>
              <a:spcBef>
                <a:spcPts val="0"/>
              </a:spcBef>
              <a:spcAft>
                <a:spcPts val="0"/>
              </a:spcAft>
              <a:buSzPts val="1440"/>
              <a:buChar char="●"/>
            </a:pPr>
            <a:r>
              <a:rPr lang="en-GB" sz="2400"/>
              <a:t>The children are given different spellings set each week</a:t>
            </a:r>
            <a:r>
              <a:rPr lang="en-GB"/>
              <a:t>. Before the test on Friday we encourage practice at home as we do at school. </a:t>
            </a:r>
            <a:endParaRPr sz="2400"/>
          </a:p>
          <a:p>
            <a:pPr indent="-320040" lvl="0" marL="457200" rtl="0" algn="l">
              <a:lnSpc>
                <a:spcPct val="150000"/>
              </a:lnSpc>
              <a:spcBef>
                <a:spcPts val="0"/>
              </a:spcBef>
              <a:spcAft>
                <a:spcPts val="0"/>
              </a:spcAft>
              <a:buSzPts val="1440"/>
              <a:buChar char="●"/>
            </a:pPr>
            <a:r>
              <a:rPr lang="en-GB" sz="2400"/>
              <a:t>Games are a great way to help children practice </a:t>
            </a:r>
            <a:r>
              <a:rPr lang="en-GB" sz="2400"/>
              <a:t>their</a:t>
            </a:r>
            <a:r>
              <a:rPr lang="en-GB" sz="2400"/>
              <a:t> spellings</a:t>
            </a:r>
            <a:r>
              <a:rPr lang="en-GB"/>
              <a:t>.</a:t>
            </a:r>
            <a:endParaRPr/>
          </a:p>
          <a:p>
            <a:pPr indent="-320040" lvl="0" marL="457200" rtl="0" algn="l">
              <a:lnSpc>
                <a:spcPct val="150000"/>
              </a:lnSpc>
              <a:spcBef>
                <a:spcPts val="0"/>
              </a:spcBef>
              <a:spcAft>
                <a:spcPts val="0"/>
              </a:spcAft>
              <a:buSzPts val="1440"/>
              <a:buChar char="●"/>
            </a:pPr>
            <a:r>
              <a:rPr lang="en-GB" sz="2400"/>
              <a:t>Spelling games are available on our class pages.</a:t>
            </a:r>
            <a:endParaRPr sz="2400"/>
          </a:p>
          <a:p>
            <a:pPr indent="0" lvl="0" marL="0" rtl="0" algn="ctr">
              <a:lnSpc>
                <a:spcPct val="115000"/>
              </a:lnSpc>
              <a:spcBef>
                <a:spcPts val="0"/>
              </a:spcBef>
              <a:spcAft>
                <a:spcPts val="0"/>
              </a:spcAft>
              <a:buClr>
                <a:schemeClr val="dk1"/>
              </a:buClr>
              <a:buSzPts val="1100"/>
              <a:buFont typeface="Arial"/>
              <a:buNone/>
            </a:pPr>
            <a:r>
              <a:t/>
            </a:r>
            <a:endParaRPr sz="1050">
              <a:solidFill>
                <a:schemeClr val="dk1"/>
              </a:solidFill>
              <a:highlight>
                <a:srgbClr val="F8F9FA"/>
              </a:highlight>
              <a:latin typeface="Comic Sans MS"/>
              <a:ea typeface="Comic Sans MS"/>
              <a:cs typeface="Comic Sans MS"/>
              <a:sym typeface="Comic Sans MS"/>
            </a:endParaRPr>
          </a:p>
          <a:p>
            <a:pPr indent="0" lvl="0" marL="0" rtl="0" algn="l">
              <a:spcBef>
                <a:spcPts val="1200"/>
              </a:spcBef>
              <a:spcAft>
                <a:spcPts val="0"/>
              </a:spcAft>
              <a:buSzPts val="1920"/>
              <a:buNone/>
            </a:pPr>
            <a:r>
              <a:t/>
            </a:r>
            <a:endParaRPr sz="2400"/>
          </a:p>
        </p:txBody>
      </p:sp>
      <p:pic>
        <p:nvPicPr>
          <p:cNvPr id="166" name="Google Shape;166;g2908f062801_0_0"/>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908f062801_0_12"/>
          <p:cNvSpPr txBox="1"/>
          <p:nvPr>
            <p:ph type="title"/>
          </p:nvPr>
        </p:nvSpPr>
        <p:spPr>
          <a:xfrm>
            <a:off x="625500" y="229575"/>
            <a:ext cx="8596800" cy="945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Spellings - connect 3</a:t>
            </a:r>
            <a:endParaRPr sz="2266">
              <a:solidFill>
                <a:srgbClr val="3F3F3F"/>
              </a:solidFill>
            </a:endParaRPr>
          </a:p>
        </p:txBody>
      </p:sp>
      <p:graphicFrame>
        <p:nvGraphicFramePr>
          <p:cNvPr id="172" name="Google Shape;172;g2908f062801_0_12"/>
          <p:cNvGraphicFramePr/>
          <p:nvPr/>
        </p:nvGraphicFramePr>
        <p:xfrm>
          <a:off x="1915175" y="3047500"/>
          <a:ext cx="3000000" cy="3000000"/>
        </p:xfrm>
        <a:graphic>
          <a:graphicData uri="http://schemas.openxmlformats.org/drawingml/2006/table">
            <a:tbl>
              <a:tblPr>
                <a:noFill/>
                <a:tableStyleId>{E244871D-C386-4D9B-84BC-D56B78FBB448}</a:tableStyleId>
              </a:tblPr>
              <a:tblGrid>
                <a:gridCol w="2309025"/>
                <a:gridCol w="2239925"/>
                <a:gridCol w="2274475"/>
              </a:tblGrid>
              <a:tr h="1167000">
                <a:tc>
                  <a:txBody>
                    <a:bodyPr/>
                    <a:lstStyle/>
                    <a:p>
                      <a:pPr indent="0" lvl="0" marL="0" rtl="0" algn="l">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 rain </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a</a:t>
                      </a:r>
                      <a:r>
                        <a:rPr lang="en-GB" sz="2400">
                          <a:solidFill>
                            <a:srgbClr val="3F3F3F"/>
                          </a:solidFill>
                          <a:latin typeface="Trebuchet MS"/>
                          <a:ea typeface="Trebuchet MS"/>
                          <a:cs typeface="Trebuchet MS"/>
                          <a:sym typeface="Trebuchet MS"/>
                        </a:rPr>
                        <a:t>fraid </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w</a:t>
                      </a:r>
                      <a:r>
                        <a:rPr lang="en-GB" sz="2400">
                          <a:solidFill>
                            <a:srgbClr val="3F3F3F"/>
                          </a:solidFill>
                          <a:latin typeface="Trebuchet MS"/>
                          <a:ea typeface="Trebuchet MS"/>
                          <a:cs typeface="Trebuchet MS"/>
                          <a:sym typeface="Trebuchet MS"/>
                        </a:rPr>
                        <a:t>ait </a:t>
                      </a:r>
                      <a:endParaRPr sz="2400">
                        <a:solidFill>
                          <a:srgbClr val="3F3F3F"/>
                        </a:solidFill>
                        <a:latin typeface="Trebuchet MS"/>
                        <a:ea typeface="Trebuchet MS"/>
                        <a:cs typeface="Trebuchet MS"/>
                        <a:sym typeface="Trebuchet MS"/>
                      </a:endParaRPr>
                    </a:p>
                  </a:txBody>
                  <a:tcPr marT="91425" marB="91425" marR="91425" marL="91425"/>
                </a:tc>
              </a:tr>
              <a:tr h="1167000">
                <a:tc>
                  <a:txBody>
                    <a:bodyPr/>
                    <a:lstStyle/>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 </a:t>
                      </a:r>
                      <a:endParaRPr sz="24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400">
                          <a:solidFill>
                            <a:srgbClr val="3F3F3F"/>
                          </a:solidFill>
                          <a:latin typeface="Trebuchet MS"/>
                          <a:ea typeface="Trebuchet MS"/>
                          <a:cs typeface="Trebuchet MS"/>
                          <a:sym typeface="Trebuchet MS"/>
                        </a:rPr>
                        <a:t>          train</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paid</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rain</a:t>
                      </a:r>
                      <a:endParaRPr sz="2400">
                        <a:solidFill>
                          <a:srgbClr val="3F3F3F"/>
                        </a:solidFill>
                        <a:latin typeface="Trebuchet MS"/>
                        <a:ea typeface="Trebuchet MS"/>
                        <a:cs typeface="Trebuchet MS"/>
                        <a:sym typeface="Trebuchet MS"/>
                      </a:endParaRPr>
                    </a:p>
                  </a:txBody>
                  <a:tcPr marT="91425" marB="91425" marR="91425" marL="91425"/>
                </a:tc>
              </a:tr>
              <a:tr h="1167000">
                <a:tc>
                  <a:txBody>
                    <a:bodyPr/>
                    <a:lstStyle/>
                    <a:p>
                      <a:pPr indent="0" lvl="0" marL="0" rtl="0" algn="l">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400">
                          <a:solidFill>
                            <a:srgbClr val="3F3F3F"/>
                          </a:solidFill>
                          <a:latin typeface="Trebuchet MS"/>
                          <a:ea typeface="Trebuchet MS"/>
                          <a:cs typeface="Trebuchet MS"/>
                          <a:sym typeface="Trebuchet MS"/>
                        </a:rPr>
                        <a:t>          </a:t>
                      </a:r>
                      <a:r>
                        <a:rPr lang="en-GB" sz="2400">
                          <a:solidFill>
                            <a:srgbClr val="3F3F3F"/>
                          </a:solidFill>
                          <a:latin typeface="Trebuchet MS"/>
                          <a:ea typeface="Trebuchet MS"/>
                          <a:cs typeface="Trebuchet MS"/>
                          <a:sym typeface="Trebuchet MS"/>
                        </a:rPr>
                        <a:t> wait</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train</a:t>
                      </a:r>
                      <a:endParaRPr sz="2400">
                        <a:solidFill>
                          <a:srgbClr val="3F3F3F"/>
                        </a:solidFill>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None/>
                      </a:pPr>
                      <a:r>
                        <a:t/>
                      </a:r>
                      <a:endParaRPr sz="2400">
                        <a:solidFill>
                          <a:srgbClr val="3F3F3F"/>
                        </a:solidFill>
                        <a:latin typeface="Trebuchet MS"/>
                        <a:ea typeface="Trebuchet MS"/>
                        <a:cs typeface="Trebuchet MS"/>
                        <a:sym typeface="Trebuchet MS"/>
                      </a:endParaRPr>
                    </a:p>
                    <a:p>
                      <a:pPr indent="0" lvl="0" marL="0" rtl="0" algn="ctr">
                        <a:spcBef>
                          <a:spcPts val="0"/>
                        </a:spcBef>
                        <a:spcAft>
                          <a:spcPts val="0"/>
                        </a:spcAft>
                        <a:buNone/>
                      </a:pPr>
                      <a:r>
                        <a:rPr lang="en-GB" sz="2400">
                          <a:solidFill>
                            <a:srgbClr val="3F3F3F"/>
                          </a:solidFill>
                          <a:latin typeface="Trebuchet MS"/>
                          <a:ea typeface="Trebuchet MS"/>
                          <a:cs typeface="Trebuchet MS"/>
                          <a:sym typeface="Trebuchet MS"/>
                        </a:rPr>
                        <a:t>afraid</a:t>
                      </a:r>
                      <a:endParaRPr sz="2400">
                        <a:solidFill>
                          <a:srgbClr val="3F3F3F"/>
                        </a:solidFill>
                        <a:latin typeface="Trebuchet MS"/>
                        <a:ea typeface="Trebuchet MS"/>
                        <a:cs typeface="Trebuchet MS"/>
                        <a:sym typeface="Trebuchet MS"/>
                      </a:endParaRPr>
                    </a:p>
                  </a:txBody>
                  <a:tcPr marT="91425" marB="91425" marR="91425" marL="91425"/>
                </a:tc>
              </a:tr>
            </a:tbl>
          </a:graphicData>
        </a:graphic>
      </p:graphicFrame>
      <p:sp>
        <p:nvSpPr>
          <p:cNvPr id="173" name="Google Shape;173;g2908f062801_0_12"/>
          <p:cNvSpPr txBox="1"/>
          <p:nvPr/>
        </p:nvSpPr>
        <p:spPr>
          <a:xfrm>
            <a:off x="674250" y="1232900"/>
            <a:ext cx="9940200" cy="16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Choose a colour or a counter each.</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Choose a word and cover it up. </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Write the word, if spelt correctly you can colour it in.</a:t>
            </a:r>
            <a:endParaRPr sz="2400">
              <a:solidFill>
                <a:srgbClr val="3F3F3F"/>
              </a:solidFill>
              <a:latin typeface="Playfair Display"/>
              <a:ea typeface="Playfair Display"/>
              <a:cs typeface="Playfair Display"/>
              <a:sym typeface="Playfair Display"/>
            </a:endParaRPr>
          </a:p>
          <a:p>
            <a:pPr indent="0" lvl="0" marL="0" rtl="0" algn="l">
              <a:spcBef>
                <a:spcPts val="0"/>
              </a:spcBef>
              <a:spcAft>
                <a:spcPts val="0"/>
              </a:spcAft>
              <a:buClr>
                <a:schemeClr val="accent1"/>
              </a:buClr>
              <a:buSzPts val="3600"/>
              <a:buFont typeface="Trebuchet MS"/>
              <a:buNone/>
            </a:pPr>
            <a:r>
              <a:rPr lang="en-GB" sz="2400">
                <a:solidFill>
                  <a:srgbClr val="3F3F3F"/>
                </a:solidFill>
                <a:latin typeface="Playfair Display"/>
                <a:ea typeface="Playfair Display"/>
                <a:cs typeface="Playfair Display"/>
                <a:sym typeface="Playfair Display"/>
              </a:rPr>
              <a:t>First to get 3 in a row wins.</a:t>
            </a:r>
            <a:endParaRPr sz="2400">
              <a:latin typeface="Playfair Display"/>
              <a:ea typeface="Playfair Display"/>
              <a:cs typeface="Playfair Display"/>
              <a:sym typeface="Playfair Display"/>
            </a:endParaRPr>
          </a:p>
        </p:txBody>
      </p:sp>
      <p:pic>
        <p:nvPicPr>
          <p:cNvPr id="174" name="Google Shape;174;g2908f062801_0_12"/>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90d3724c01_0_434"/>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End of Year expectations - Reading</a:t>
            </a:r>
            <a:endParaRPr/>
          </a:p>
        </p:txBody>
      </p:sp>
      <p:pic>
        <p:nvPicPr>
          <p:cNvPr id="180" name="Google Shape;180;g290d3724c01_0_434"/>
          <p:cNvPicPr preferRelativeResize="0"/>
          <p:nvPr/>
        </p:nvPicPr>
        <p:blipFill>
          <a:blip r:embed="rId3">
            <a:alphaModFix/>
          </a:blip>
          <a:stretch>
            <a:fillRect/>
          </a:stretch>
        </p:blipFill>
        <p:spPr>
          <a:xfrm>
            <a:off x="852600" y="190500"/>
            <a:ext cx="6329250" cy="4040425"/>
          </a:xfrm>
          <a:prstGeom prst="rect">
            <a:avLst/>
          </a:prstGeom>
          <a:noFill/>
          <a:ln>
            <a:noFill/>
          </a:ln>
        </p:spPr>
      </p:pic>
      <p:pic>
        <p:nvPicPr>
          <p:cNvPr id="181" name="Google Shape;181;g290d3724c01_0_434"/>
          <p:cNvPicPr preferRelativeResize="0"/>
          <p:nvPr/>
        </p:nvPicPr>
        <p:blipFill>
          <a:blip r:embed="rId4">
            <a:alphaModFix/>
          </a:blip>
          <a:stretch>
            <a:fillRect/>
          </a:stretch>
        </p:blipFill>
        <p:spPr>
          <a:xfrm>
            <a:off x="6019797" y="3256125"/>
            <a:ext cx="5957899" cy="3495675"/>
          </a:xfrm>
          <a:prstGeom prst="rect">
            <a:avLst/>
          </a:prstGeom>
          <a:noFill/>
          <a:ln>
            <a:noFill/>
          </a:ln>
        </p:spPr>
      </p:pic>
      <p:pic>
        <p:nvPicPr>
          <p:cNvPr id="182" name="Google Shape;182;g290d3724c01_0_434"/>
          <p:cNvPicPr preferRelativeResize="0"/>
          <p:nvPr/>
        </p:nvPicPr>
        <p:blipFill>
          <a:blip r:embed="rId5">
            <a:alphaModFix/>
          </a:blip>
          <a:stretch>
            <a:fillRect/>
          </a:stretch>
        </p:blipFill>
        <p:spPr>
          <a:xfrm>
            <a:off x="10968050" y="190500"/>
            <a:ext cx="1009650" cy="121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90d3724c01_0_441"/>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 with reading?</a:t>
            </a:r>
            <a:endParaRPr sz="3500">
              <a:highlight>
                <a:schemeClr val="accent4"/>
              </a:highlight>
            </a:endParaRPr>
          </a:p>
        </p:txBody>
      </p:sp>
      <p:sp>
        <p:nvSpPr>
          <p:cNvPr id="188" name="Google Shape;188;g290d3724c01_0_441"/>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Practice High Frequency words which helps fluency.</a:t>
            </a:r>
            <a:endParaRPr sz="2300"/>
          </a:p>
          <a:p>
            <a:pPr indent="-374650" lvl="0" marL="457200" rtl="0" algn="l">
              <a:spcBef>
                <a:spcPts val="0"/>
              </a:spcBef>
              <a:spcAft>
                <a:spcPts val="0"/>
              </a:spcAft>
              <a:buSzPts val="2300"/>
              <a:buChar char="●"/>
            </a:pPr>
            <a:r>
              <a:rPr lang="en-GB"/>
              <a:t>Model- share stories together, ask and answer questions</a:t>
            </a:r>
            <a:endParaRPr/>
          </a:p>
          <a:p>
            <a:pPr indent="-350520" lvl="0" marL="457200" rtl="0" algn="l">
              <a:spcBef>
                <a:spcPts val="1000"/>
              </a:spcBef>
              <a:spcAft>
                <a:spcPts val="0"/>
              </a:spcAft>
              <a:buSzPts val="1920"/>
              <a:buChar char="●"/>
            </a:pPr>
            <a:r>
              <a:rPr lang="en-GB"/>
              <a:t>Spellings</a:t>
            </a:r>
            <a:endParaRPr/>
          </a:p>
          <a:p>
            <a:pPr indent="-350520" lvl="0" marL="457200" rtl="0" algn="l">
              <a:spcBef>
                <a:spcPts val="1000"/>
              </a:spcBef>
              <a:spcAft>
                <a:spcPts val="0"/>
              </a:spcAft>
              <a:buSzPts val="1920"/>
              <a:buChar char="●"/>
            </a:pPr>
            <a:r>
              <a:rPr lang="en-GB"/>
              <a:t>Bug Club Phonics reading for comprehension </a:t>
            </a:r>
            <a:endParaRPr/>
          </a:p>
          <a:p>
            <a:pPr indent="-350520" lvl="0" marL="457200" rtl="0" algn="l">
              <a:spcBef>
                <a:spcPts val="1000"/>
              </a:spcBef>
              <a:spcAft>
                <a:spcPts val="0"/>
              </a:spcAft>
              <a:buSzPts val="1920"/>
              <a:buChar char="●"/>
            </a:pPr>
            <a:r>
              <a:rPr lang="en-GB"/>
              <a:t>Flashcards, sounds and words we may send home</a:t>
            </a:r>
            <a:endParaRPr/>
          </a:p>
          <a:p>
            <a:pPr indent="-350520" lvl="0" marL="457200" rtl="0" algn="l">
              <a:spcBef>
                <a:spcPts val="1000"/>
              </a:spcBef>
              <a:spcAft>
                <a:spcPts val="0"/>
              </a:spcAft>
              <a:buSzPts val="1920"/>
              <a:buChar char="●"/>
            </a:pPr>
            <a:r>
              <a:rPr lang="en-GB"/>
              <a:t>Online Games- Phonics play website</a:t>
            </a:r>
            <a:endParaRPr/>
          </a:p>
          <a:p>
            <a:pPr indent="-350520" lvl="0" marL="457200" rtl="0" algn="l">
              <a:spcBef>
                <a:spcPts val="1000"/>
              </a:spcBef>
              <a:spcAft>
                <a:spcPts val="0"/>
              </a:spcAft>
              <a:buSzPts val="1920"/>
              <a:buChar char="●"/>
            </a:pPr>
            <a:r>
              <a:rPr lang="en-GB"/>
              <a:t>Reading &amp; Phonics morning- Thursday’s after half term</a:t>
            </a:r>
            <a:endParaRPr/>
          </a:p>
          <a:p>
            <a:pPr indent="-381000" lvl="0" marL="457200" rtl="0" algn="l">
              <a:spcBef>
                <a:spcPts val="1000"/>
              </a:spcBef>
              <a:spcAft>
                <a:spcPts val="0"/>
              </a:spcAft>
              <a:buSzPts val="2400"/>
              <a:buChar char="●"/>
            </a:pPr>
            <a:r>
              <a:rPr lang="en-GB"/>
              <a:t>Daily home reading 3x a week at least. </a:t>
            </a:r>
            <a:r>
              <a:rPr b="1" lang="en-GB">
                <a:solidFill>
                  <a:schemeClr val="accent4"/>
                </a:solidFill>
              </a:rPr>
              <a:t>Each day focussing on a different skill this linked to how reading is taught in school… </a:t>
            </a:r>
            <a:endParaRPr b="1">
              <a:solidFill>
                <a:schemeClr val="accent4"/>
              </a:solidFill>
            </a:endParaRPr>
          </a:p>
        </p:txBody>
      </p:sp>
      <p:pic>
        <p:nvPicPr>
          <p:cNvPr id="189" name="Google Shape;189;g290d3724c01_0_441"/>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190" name="Google Shape;190;g290d3724c01_0_441"/>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90d3724c01_0_447"/>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1 - Use of Phonics &amp; decode</a:t>
            </a:r>
            <a:endParaRPr sz="3500">
              <a:highlight>
                <a:schemeClr val="accent4"/>
              </a:highlight>
            </a:endParaRPr>
          </a:p>
        </p:txBody>
      </p:sp>
      <p:sp>
        <p:nvSpPr>
          <p:cNvPr id="196" name="Google Shape;196;g290d3724c01_0_447"/>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a:t>Focus on the key sounds of that specific book. This will be on the inside cover and usually has some words the children will come across in the book and may find tricky.</a:t>
            </a:r>
            <a:endParaRPr/>
          </a:p>
          <a:p>
            <a:pPr indent="-381000" lvl="0" marL="457200" rtl="0" algn="l">
              <a:spcBef>
                <a:spcPts val="0"/>
              </a:spcBef>
              <a:spcAft>
                <a:spcPts val="0"/>
              </a:spcAft>
              <a:buSzPts val="2400"/>
              <a:buChar char="●"/>
            </a:pPr>
            <a:r>
              <a:rPr lang="en-GB"/>
              <a:t>Can they decode them by using their phonics knowledge, if they need help you can point to each sound or ask them to point to the sounds as they read e.g. b-l-a-ck. </a:t>
            </a:r>
            <a:endParaRPr/>
          </a:p>
          <a:p>
            <a:pPr indent="-381000" lvl="0" marL="457200" rtl="0" algn="l">
              <a:spcBef>
                <a:spcPts val="0"/>
              </a:spcBef>
              <a:spcAft>
                <a:spcPts val="0"/>
              </a:spcAft>
              <a:buSzPts val="2400"/>
              <a:buChar char="●"/>
            </a:pPr>
            <a:r>
              <a:rPr lang="en-GB"/>
              <a:t>Can they read the word back after segmenting?</a:t>
            </a:r>
            <a:endParaRPr/>
          </a:p>
        </p:txBody>
      </p:sp>
      <p:pic>
        <p:nvPicPr>
          <p:cNvPr id="197" name="Google Shape;197;g290d3724c01_0_447"/>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198" name="Google Shape;198;g290d3724c01_0_447"/>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90d3724c01_0_453"/>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2 - Fluency and Expression</a:t>
            </a:r>
            <a:endParaRPr sz="3500">
              <a:highlight>
                <a:schemeClr val="accent4"/>
              </a:highlight>
            </a:endParaRPr>
          </a:p>
        </p:txBody>
      </p:sp>
      <p:sp>
        <p:nvSpPr>
          <p:cNvPr id="204" name="Google Shape;204;g290d3724c01_0_453"/>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Ask the children to look out for key punctuation. Full stop, Question/Exclamation marks, speech marks, commas.</a:t>
            </a:r>
            <a:endParaRPr/>
          </a:p>
          <a:p>
            <a:pPr indent="-381000" lvl="0" marL="457200" rtl="0" algn="l">
              <a:spcBef>
                <a:spcPts val="0"/>
              </a:spcBef>
              <a:spcAft>
                <a:spcPts val="0"/>
              </a:spcAft>
              <a:buSzPts val="2400"/>
              <a:buChar char="●"/>
            </a:pPr>
            <a:r>
              <a:rPr lang="en-GB"/>
              <a:t>Discuss what this is used for and model it. E.g. A full stop indicated a pause is needed. An exclamation mark indicates the use of expression, model this to them… “That castle is huge!” said mum. And ask them to copy you.</a:t>
            </a:r>
            <a:endParaRPr/>
          </a:p>
          <a:p>
            <a:pPr indent="-381000" lvl="0" marL="457200" rtl="0" algn="l">
              <a:spcBef>
                <a:spcPts val="0"/>
              </a:spcBef>
              <a:spcAft>
                <a:spcPts val="0"/>
              </a:spcAft>
              <a:buSzPts val="2400"/>
              <a:buChar char="●"/>
            </a:pPr>
            <a:r>
              <a:rPr lang="en-GB"/>
              <a:t>Can they give the characters different voices?</a:t>
            </a:r>
            <a:endParaRPr/>
          </a:p>
          <a:p>
            <a:pPr indent="-381000" lvl="0" marL="457200" rtl="0" algn="l">
              <a:spcBef>
                <a:spcPts val="0"/>
              </a:spcBef>
              <a:spcAft>
                <a:spcPts val="0"/>
              </a:spcAft>
              <a:buSzPts val="2400"/>
              <a:buChar char="●"/>
            </a:pPr>
            <a:r>
              <a:rPr lang="en-GB"/>
              <a:t>Re read the sentences or book with a quicker pace. </a:t>
            </a:r>
            <a:endParaRPr/>
          </a:p>
          <a:p>
            <a:pPr indent="-381000" lvl="0" marL="457200" rtl="0" algn="l">
              <a:spcBef>
                <a:spcPts val="0"/>
              </a:spcBef>
              <a:spcAft>
                <a:spcPts val="0"/>
              </a:spcAft>
              <a:buSzPts val="2400"/>
              <a:buChar char="●"/>
            </a:pPr>
            <a:r>
              <a:rPr lang="en-GB"/>
              <a:t>By the end of the week the children should be able to read more confidently or even more fluently.</a:t>
            </a:r>
            <a:endParaRPr/>
          </a:p>
        </p:txBody>
      </p:sp>
      <p:pic>
        <p:nvPicPr>
          <p:cNvPr id="205" name="Google Shape;205;g290d3724c01_0_453"/>
          <p:cNvPicPr preferRelativeResize="0"/>
          <p:nvPr/>
        </p:nvPicPr>
        <p:blipFill>
          <a:blip r:embed="rId3">
            <a:alphaModFix/>
          </a:blip>
          <a:stretch>
            <a:fillRect/>
          </a:stretch>
        </p:blipFill>
        <p:spPr>
          <a:xfrm>
            <a:off x="10968050" y="190500"/>
            <a:ext cx="1009650" cy="1211575"/>
          </a:xfrm>
          <a:prstGeom prst="rect">
            <a:avLst/>
          </a:prstGeom>
          <a:noFill/>
          <a:ln>
            <a:noFill/>
          </a:ln>
        </p:spPr>
      </p:pic>
      <p:pic>
        <p:nvPicPr>
          <p:cNvPr id="206" name="Google Shape;206;g290d3724c01_0_453"/>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90d3724c01_0_459"/>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Read 3 - Comprehension</a:t>
            </a:r>
            <a:endParaRPr sz="3500">
              <a:highlight>
                <a:schemeClr val="accent4"/>
              </a:highlight>
            </a:endParaRPr>
          </a:p>
        </p:txBody>
      </p:sp>
      <p:sp>
        <p:nvSpPr>
          <p:cNvPr id="212" name="Google Shape;212;g290d3724c01_0_459"/>
          <p:cNvSpPr txBox="1"/>
          <p:nvPr>
            <p:ph idx="4294967295" type="body"/>
          </p:nvPr>
        </p:nvSpPr>
        <p:spPr>
          <a:xfrm>
            <a:off x="647100" y="1333500"/>
            <a:ext cx="10897800" cy="2656200"/>
          </a:xfrm>
          <a:prstGeom prst="rect">
            <a:avLst/>
          </a:prstGeom>
          <a:noFill/>
          <a:ln>
            <a:noFill/>
          </a:ln>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Discuss the events in the story.</a:t>
            </a:r>
            <a:endParaRPr/>
          </a:p>
          <a:p>
            <a:pPr indent="-381000" lvl="0" marL="457200" rtl="0" algn="l">
              <a:spcBef>
                <a:spcPts val="0"/>
              </a:spcBef>
              <a:spcAft>
                <a:spcPts val="0"/>
              </a:spcAft>
              <a:buSzPts val="2400"/>
              <a:buChar char="●"/>
            </a:pPr>
            <a:r>
              <a:rPr lang="en-GB"/>
              <a:t>Talk about the how the characters were feeling and why</a:t>
            </a:r>
            <a:endParaRPr/>
          </a:p>
          <a:p>
            <a:pPr indent="-381000" lvl="0" marL="457200" rtl="0" algn="l">
              <a:spcBef>
                <a:spcPts val="0"/>
              </a:spcBef>
              <a:spcAft>
                <a:spcPts val="0"/>
              </a:spcAft>
              <a:buSzPts val="2400"/>
              <a:buChar char="●"/>
            </a:pPr>
            <a:r>
              <a:rPr lang="en-GB"/>
              <a:t>Can they retell the story in the correct order?</a:t>
            </a:r>
            <a:endParaRPr/>
          </a:p>
          <a:p>
            <a:pPr indent="-381000" lvl="0" marL="457200" rtl="0" algn="l">
              <a:spcBef>
                <a:spcPts val="0"/>
              </a:spcBef>
              <a:spcAft>
                <a:spcPts val="0"/>
              </a:spcAft>
              <a:buSzPts val="2400"/>
              <a:buChar char="●"/>
            </a:pPr>
            <a:r>
              <a:rPr lang="en-GB"/>
              <a:t>Can they predict what will happen next?</a:t>
            </a:r>
            <a:endParaRPr/>
          </a:p>
          <a:p>
            <a:pPr indent="-381000" lvl="0" marL="457200" rtl="0" algn="l">
              <a:spcBef>
                <a:spcPts val="0"/>
              </a:spcBef>
              <a:spcAft>
                <a:spcPts val="0"/>
              </a:spcAft>
              <a:buSzPts val="2400"/>
              <a:buChar char="●"/>
            </a:pPr>
            <a:r>
              <a:rPr lang="en-GB"/>
              <a:t>Are they able to answer questions about the text?</a:t>
            </a:r>
            <a:endParaRPr/>
          </a:p>
          <a:p>
            <a:pPr indent="-368300" lvl="1" marL="914400" rtl="0" algn="l">
              <a:spcBef>
                <a:spcPts val="0"/>
              </a:spcBef>
              <a:spcAft>
                <a:spcPts val="0"/>
              </a:spcAft>
              <a:buClr>
                <a:schemeClr val="accent4"/>
              </a:buClr>
              <a:buSzPts val="2200"/>
              <a:buChar char="○"/>
            </a:pPr>
            <a:r>
              <a:rPr lang="en-GB" sz="2200">
                <a:solidFill>
                  <a:schemeClr val="accent4"/>
                </a:solidFill>
              </a:rPr>
              <a:t>Use the question guide in your pack</a:t>
            </a:r>
            <a:endParaRPr sz="2200">
              <a:solidFill>
                <a:schemeClr val="accent4"/>
              </a:solidFill>
            </a:endParaRPr>
          </a:p>
        </p:txBody>
      </p:sp>
      <p:pic>
        <p:nvPicPr>
          <p:cNvPr id="213" name="Google Shape;213;g290d3724c01_0_459"/>
          <p:cNvPicPr preferRelativeResize="0"/>
          <p:nvPr/>
        </p:nvPicPr>
        <p:blipFill>
          <a:blip r:embed="rId3">
            <a:alphaModFix/>
          </a:blip>
          <a:stretch>
            <a:fillRect/>
          </a:stretch>
        </p:blipFill>
        <p:spPr>
          <a:xfrm>
            <a:off x="10968050" y="190500"/>
            <a:ext cx="1009650" cy="1211575"/>
          </a:xfrm>
          <a:prstGeom prst="rect">
            <a:avLst/>
          </a:prstGeom>
          <a:noFill/>
          <a:ln>
            <a:noFill/>
          </a:ln>
        </p:spPr>
      </p:pic>
      <p:sp>
        <p:nvSpPr>
          <p:cNvPr id="214" name="Google Shape;214;g290d3724c01_0_459"/>
          <p:cNvSpPr txBox="1"/>
          <p:nvPr>
            <p:ph type="title"/>
          </p:nvPr>
        </p:nvSpPr>
        <p:spPr>
          <a:xfrm>
            <a:off x="647100" y="3989550"/>
            <a:ext cx="10897800" cy="9063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chemeClr val="accent1"/>
              </a:buClr>
              <a:buSzPts val="3600"/>
              <a:buFont typeface="Trebuchet MS"/>
              <a:buNone/>
            </a:pPr>
            <a:r>
              <a:rPr lang="en-GB" sz="3500">
                <a:highlight>
                  <a:schemeClr val="accent4"/>
                </a:highlight>
              </a:rPr>
              <a:t>Library book</a:t>
            </a:r>
            <a:endParaRPr sz="3500">
              <a:highlight>
                <a:schemeClr val="accent4"/>
              </a:highlight>
            </a:endParaRPr>
          </a:p>
        </p:txBody>
      </p:sp>
      <p:sp>
        <p:nvSpPr>
          <p:cNvPr id="215" name="Google Shape;215;g290d3724c01_0_459"/>
          <p:cNvSpPr txBox="1"/>
          <p:nvPr>
            <p:ph idx="4294967295" type="body"/>
          </p:nvPr>
        </p:nvSpPr>
        <p:spPr>
          <a:xfrm>
            <a:off x="647100" y="4648200"/>
            <a:ext cx="10897800" cy="2294100"/>
          </a:xfrm>
          <a:prstGeom prst="rect">
            <a:avLst/>
          </a:prstGeom>
          <a:noFill/>
          <a:ln>
            <a:noFill/>
          </a:ln>
        </p:spPr>
        <p:txBody>
          <a:bodyPr anchorCtr="0" anchor="t" bIns="45700" lIns="91425" spcFirstLastPara="1" rIns="91425" wrap="square" tIns="45700">
            <a:noAutofit/>
          </a:bodyPr>
          <a:lstStyle/>
          <a:p>
            <a:pPr indent="-381000" lvl="0" marL="457200" rtl="0" algn="r">
              <a:spcBef>
                <a:spcPts val="1000"/>
              </a:spcBef>
              <a:spcAft>
                <a:spcPts val="0"/>
              </a:spcAft>
              <a:buSzPts val="2400"/>
              <a:buChar char="●"/>
            </a:pPr>
            <a:r>
              <a:rPr lang="en-GB"/>
              <a:t>Share the book together</a:t>
            </a:r>
            <a:endParaRPr/>
          </a:p>
          <a:p>
            <a:pPr indent="-381000" lvl="0" marL="457200" rtl="0" algn="r">
              <a:spcBef>
                <a:spcPts val="0"/>
              </a:spcBef>
              <a:spcAft>
                <a:spcPts val="0"/>
              </a:spcAft>
              <a:buSzPts val="2400"/>
              <a:buChar char="●"/>
            </a:pPr>
            <a:r>
              <a:rPr lang="en-GB"/>
              <a:t>Is it similar to any other stories?</a:t>
            </a:r>
            <a:endParaRPr/>
          </a:p>
          <a:p>
            <a:pPr indent="-381000" lvl="0" marL="457200" rtl="0" algn="r">
              <a:spcBef>
                <a:spcPts val="0"/>
              </a:spcBef>
              <a:spcAft>
                <a:spcPts val="0"/>
              </a:spcAft>
              <a:buSzPts val="2400"/>
              <a:buChar char="●"/>
            </a:pPr>
            <a:r>
              <a:rPr lang="en-GB"/>
              <a:t>Predict what may happen by looking at the front cover together.</a:t>
            </a:r>
            <a:endParaRPr/>
          </a:p>
          <a:p>
            <a:pPr indent="-381000" lvl="0" marL="457200" rtl="0" algn="r">
              <a:spcBef>
                <a:spcPts val="0"/>
              </a:spcBef>
              <a:spcAft>
                <a:spcPts val="0"/>
              </a:spcAft>
              <a:buSzPts val="2400"/>
              <a:buChar char="●"/>
            </a:pPr>
            <a:r>
              <a:rPr lang="en-GB"/>
              <a:t>Discuss the title, spine, covers, blurb etv</a:t>
            </a:r>
            <a:endParaRPr/>
          </a:p>
          <a:p>
            <a:pPr indent="-381000" lvl="0" marL="457200" rtl="0" algn="r">
              <a:spcBef>
                <a:spcPts val="0"/>
              </a:spcBef>
              <a:spcAft>
                <a:spcPts val="0"/>
              </a:spcAft>
              <a:buSzPts val="2400"/>
              <a:buChar char="●"/>
            </a:pPr>
            <a:r>
              <a:rPr lang="en-GB"/>
              <a:t>What was their favourite part?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rot="-5400000">
            <a:off x="-5118400" y="7958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EE1D23"/>
                </a:highlight>
              </a:rPr>
              <a:t>End of Year expectations - Writing</a:t>
            </a:r>
            <a:endParaRPr>
              <a:highlight>
                <a:srgbClr val="EE1D23"/>
              </a:highlight>
            </a:endParaRPr>
          </a:p>
        </p:txBody>
      </p:sp>
      <p:pic>
        <p:nvPicPr>
          <p:cNvPr id="221" name="Google Shape;221;p12"/>
          <p:cNvPicPr preferRelativeResize="0"/>
          <p:nvPr/>
        </p:nvPicPr>
        <p:blipFill>
          <a:blip r:embed="rId3">
            <a:alphaModFix/>
          </a:blip>
          <a:stretch>
            <a:fillRect/>
          </a:stretch>
        </p:blipFill>
        <p:spPr>
          <a:xfrm>
            <a:off x="1096100" y="152400"/>
            <a:ext cx="12060100" cy="6610350"/>
          </a:xfrm>
          <a:prstGeom prst="rect">
            <a:avLst/>
          </a:prstGeom>
          <a:noFill/>
          <a:ln>
            <a:noFill/>
          </a:ln>
        </p:spPr>
      </p:pic>
      <p:pic>
        <p:nvPicPr>
          <p:cNvPr id="222" name="Google Shape;222;p12"/>
          <p:cNvPicPr preferRelativeResize="0"/>
          <p:nvPr/>
        </p:nvPicPr>
        <p:blipFill>
          <a:blip r:embed="rId4">
            <a:alphaModFix/>
          </a:blip>
          <a:stretch>
            <a:fillRect/>
          </a:stretch>
        </p:blipFill>
        <p:spPr>
          <a:xfrm>
            <a:off x="11342775" y="152400"/>
            <a:ext cx="763500" cy="8507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chemeClr val="accent4"/>
                </a:highlight>
              </a:rPr>
              <a:t>What we will cover</a:t>
            </a:r>
            <a:endParaRPr>
              <a:highlight>
                <a:schemeClr val="accent4"/>
              </a:highlight>
            </a:endParaRPr>
          </a:p>
        </p:txBody>
      </p:sp>
      <p:sp>
        <p:nvSpPr>
          <p:cNvPr id="72" name="Google Shape;72;p2"/>
          <p:cNvSpPr txBox="1"/>
          <p:nvPr>
            <p:ph idx="1" type="body"/>
          </p:nvPr>
        </p:nvSpPr>
        <p:spPr>
          <a:xfrm>
            <a:off x="677325" y="1543050"/>
            <a:ext cx="9666900" cy="4498200"/>
          </a:xfrm>
          <a:prstGeom prst="rect">
            <a:avLst/>
          </a:prstGeom>
          <a:noFill/>
          <a:ln>
            <a:noFill/>
          </a:ln>
        </p:spPr>
        <p:txBody>
          <a:bodyPr anchorCtr="0" anchor="t" bIns="45700" lIns="91425" spcFirstLastPara="1" rIns="91425" wrap="square" tIns="45700">
            <a:normAutofit/>
          </a:bodyPr>
          <a:lstStyle/>
          <a:p>
            <a:pPr indent="-345440" lvl="0" marL="457200" rtl="0" algn="l">
              <a:spcBef>
                <a:spcPts val="0"/>
              </a:spcBef>
              <a:spcAft>
                <a:spcPts val="0"/>
              </a:spcAft>
              <a:buSzPts val="1840"/>
              <a:buChar char="●"/>
            </a:pPr>
            <a:r>
              <a:rPr lang="en-GB" sz="2800"/>
              <a:t>Learning to read</a:t>
            </a:r>
            <a:endParaRPr sz="2800"/>
          </a:p>
          <a:p>
            <a:pPr indent="-345440" lvl="0" marL="457200" rtl="0" algn="l">
              <a:spcBef>
                <a:spcPts val="0"/>
              </a:spcBef>
              <a:spcAft>
                <a:spcPts val="0"/>
              </a:spcAft>
              <a:buSzPts val="1840"/>
              <a:buChar char="●"/>
            </a:pPr>
            <a:r>
              <a:rPr lang="en-GB" sz="2800"/>
              <a:t>Phonics and the DfE Phonics Screening Check</a:t>
            </a:r>
            <a:endParaRPr sz="2800"/>
          </a:p>
          <a:p>
            <a:pPr indent="-345440" lvl="0" marL="457200" rtl="0" algn="l">
              <a:spcBef>
                <a:spcPts val="0"/>
              </a:spcBef>
              <a:spcAft>
                <a:spcPts val="0"/>
              </a:spcAft>
              <a:buSzPts val="1840"/>
              <a:buChar char="●"/>
            </a:pPr>
            <a:r>
              <a:rPr lang="en-GB" sz="2800"/>
              <a:t>Spellings</a:t>
            </a:r>
            <a:endParaRPr sz="2800"/>
          </a:p>
          <a:p>
            <a:pPr indent="-345440" lvl="0" marL="457200" rtl="0" algn="l">
              <a:spcBef>
                <a:spcPts val="0"/>
              </a:spcBef>
              <a:spcAft>
                <a:spcPts val="0"/>
              </a:spcAft>
              <a:buSzPts val="1840"/>
              <a:buChar char="●"/>
            </a:pPr>
            <a:r>
              <a:rPr lang="en-GB" sz="2800"/>
              <a:t>End Of Year Expectations for Reading/Writing/Maths</a:t>
            </a:r>
            <a:endParaRPr sz="2800"/>
          </a:p>
          <a:p>
            <a:pPr indent="-345440" lvl="1" marL="914400" rtl="0" algn="l">
              <a:spcBef>
                <a:spcPts val="0"/>
              </a:spcBef>
              <a:spcAft>
                <a:spcPts val="0"/>
              </a:spcAft>
              <a:buSzPts val="1840"/>
              <a:buChar char="○"/>
            </a:pPr>
            <a:r>
              <a:rPr lang="en-GB" sz="2300"/>
              <a:t>How you can help your child</a:t>
            </a:r>
            <a:endParaRPr sz="2300"/>
          </a:p>
          <a:p>
            <a:pPr indent="-345440" lvl="0" marL="457200" rtl="0" algn="l">
              <a:spcBef>
                <a:spcPts val="0"/>
              </a:spcBef>
              <a:spcAft>
                <a:spcPts val="0"/>
              </a:spcAft>
              <a:buSzPts val="1840"/>
              <a:buChar char="●"/>
            </a:pPr>
            <a:r>
              <a:rPr lang="en-GB" sz="2800"/>
              <a:t>Key Instant Recall Facts - KIRFs</a:t>
            </a:r>
            <a:endParaRPr sz="2800"/>
          </a:p>
          <a:p>
            <a:pPr indent="-406400" lvl="0" marL="457200" rtl="0" algn="l">
              <a:spcBef>
                <a:spcPts val="0"/>
              </a:spcBef>
              <a:spcAft>
                <a:spcPts val="0"/>
              </a:spcAft>
              <a:buSzPts val="2800"/>
              <a:buChar char="●"/>
            </a:pPr>
            <a:r>
              <a:rPr lang="en-GB" sz="2800"/>
              <a:t>Behaviour expectations </a:t>
            </a:r>
            <a:endParaRPr sz="2800"/>
          </a:p>
          <a:p>
            <a:pPr indent="0" lvl="0" marL="457200" rtl="0" algn="l">
              <a:spcBef>
                <a:spcPts val="0"/>
              </a:spcBef>
              <a:spcAft>
                <a:spcPts val="0"/>
              </a:spcAft>
              <a:buNone/>
            </a:pPr>
            <a:r>
              <a:t/>
            </a:r>
            <a:endParaRPr sz="2800"/>
          </a:p>
        </p:txBody>
      </p:sp>
      <p:pic>
        <p:nvPicPr>
          <p:cNvPr id="73" name="Google Shape;73;p2"/>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90d3724c01_0_364"/>
          <p:cNvSpPr txBox="1"/>
          <p:nvPr>
            <p:ph type="title"/>
          </p:nvPr>
        </p:nvSpPr>
        <p:spPr>
          <a:xfrm>
            <a:off x="6471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a:t>
            </a:r>
            <a:r>
              <a:rPr lang="en-GB" sz="3500">
                <a:highlight>
                  <a:schemeClr val="accent4"/>
                </a:highlight>
              </a:rPr>
              <a:t> with writing?</a:t>
            </a:r>
            <a:endParaRPr sz="3500">
              <a:highlight>
                <a:schemeClr val="accent4"/>
              </a:highlight>
            </a:endParaRPr>
          </a:p>
        </p:txBody>
      </p:sp>
      <p:sp>
        <p:nvSpPr>
          <p:cNvPr id="228" name="Google Shape;228;g290d3724c01_0_364"/>
          <p:cNvSpPr txBox="1"/>
          <p:nvPr>
            <p:ph idx="4294967295" type="body"/>
          </p:nvPr>
        </p:nvSpPr>
        <p:spPr>
          <a:xfrm>
            <a:off x="647100" y="13335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Ensure they are </a:t>
            </a:r>
            <a:r>
              <a:rPr lang="en-GB" sz="2300"/>
              <a:t>holding</a:t>
            </a:r>
            <a:r>
              <a:rPr lang="en-GB" sz="2300"/>
              <a:t> their pencil correctly.</a:t>
            </a:r>
            <a:endParaRPr sz="2300"/>
          </a:p>
          <a:p>
            <a:pPr indent="-374650" lvl="0" marL="457200" rtl="0" algn="l">
              <a:spcBef>
                <a:spcPts val="0"/>
              </a:spcBef>
              <a:spcAft>
                <a:spcPts val="0"/>
              </a:spcAft>
              <a:buSzPts val="2300"/>
              <a:buChar char="●"/>
            </a:pPr>
            <a:r>
              <a:rPr lang="en-GB" sz="2300"/>
              <a:t>Spellings</a:t>
            </a:r>
            <a:endParaRPr sz="2300"/>
          </a:p>
          <a:p>
            <a:pPr indent="0" lvl="0" marL="457200" rtl="0" algn="l">
              <a:spcBef>
                <a:spcPts val="1000"/>
              </a:spcBef>
              <a:spcAft>
                <a:spcPts val="0"/>
              </a:spcAft>
              <a:buNone/>
            </a:pPr>
            <a:r>
              <a:t/>
            </a:r>
            <a:endParaRPr sz="2300"/>
          </a:p>
          <a:p>
            <a:pPr indent="0" lvl="0" marL="0" rtl="0" algn="l">
              <a:spcBef>
                <a:spcPts val="1000"/>
              </a:spcBef>
              <a:spcAft>
                <a:spcPts val="0"/>
              </a:spcAft>
              <a:buNone/>
            </a:pPr>
            <a:r>
              <a:t/>
            </a:r>
            <a:endParaRPr sz="2300"/>
          </a:p>
          <a:p>
            <a:pPr indent="-374650" lvl="0" marL="457200" rtl="0" algn="l">
              <a:spcBef>
                <a:spcPts val="1000"/>
              </a:spcBef>
              <a:spcAft>
                <a:spcPts val="0"/>
              </a:spcAft>
              <a:buSzPts val="2300"/>
              <a:buChar char="●"/>
            </a:pPr>
            <a:r>
              <a:rPr lang="en-GB" sz="2300"/>
              <a:t>Write in </a:t>
            </a:r>
            <a:r>
              <a:rPr lang="en-GB" sz="2300"/>
              <a:t>lowercase</a:t>
            </a:r>
            <a:r>
              <a:rPr lang="en-GB" sz="2300"/>
              <a:t> letters to model to your child.</a:t>
            </a:r>
            <a:endParaRPr sz="2300"/>
          </a:p>
          <a:p>
            <a:pPr indent="-374650" lvl="0" marL="457200" rtl="0" algn="l">
              <a:spcBef>
                <a:spcPts val="0"/>
              </a:spcBef>
              <a:spcAft>
                <a:spcPts val="0"/>
              </a:spcAft>
              <a:buSzPts val="2300"/>
              <a:buChar char="●"/>
            </a:pPr>
            <a:r>
              <a:rPr lang="en-GB" sz="2300"/>
              <a:t>Check they are following the correct formation and direction of letters. </a:t>
            </a:r>
            <a:r>
              <a:rPr lang="en-GB" sz="2300">
                <a:solidFill>
                  <a:schemeClr val="accent4"/>
                </a:solidFill>
              </a:rPr>
              <a:t>See handwriting guide in the pack.</a:t>
            </a:r>
            <a:endParaRPr sz="2300">
              <a:solidFill>
                <a:schemeClr val="accent4"/>
              </a:solidFill>
            </a:endParaRPr>
          </a:p>
          <a:p>
            <a:pPr indent="-374650" lvl="0" marL="457200" rtl="0" algn="l">
              <a:spcBef>
                <a:spcPts val="0"/>
              </a:spcBef>
              <a:spcAft>
                <a:spcPts val="0"/>
              </a:spcAft>
              <a:buSzPts val="2300"/>
              <a:buChar char="●"/>
            </a:pPr>
            <a:r>
              <a:rPr lang="en-GB" sz="2300"/>
              <a:t>Children can trace over your letters to help with any letter formation they are still working on.</a:t>
            </a:r>
            <a:endParaRPr sz="2300"/>
          </a:p>
          <a:p>
            <a:pPr indent="-374650" lvl="0" marL="457200" rtl="0" algn="l">
              <a:spcBef>
                <a:spcPts val="0"/>
              </a:spcBef>
              <a:spcAft>
                <a:spcPts val="0"/>
              </a:spcAft>
              <a:buSzPts val="2300"/>
              <a:buChar char="●"/>
            </a:pPr>
            <a:r>
              <a:rPr lang="en-GB" sz="2300"/>
              <a:t>Get them writing outside…chalk or an old paintbrush with water.</a:t>
            </a:r>
            <a:endParaRPr sz="2300"/>
          </a:p>
          <a:p>
            <a:pPr indent="-374650" lvl="0" marL="457200" rtl="0" algn="l">
              <a:spcBef>
                <a:spcPts val="0"/>
              </a:spcBef>
              <a:spcAft>
                <a:spcPts val="0"/>
              </a:spcAft>
              <a:buSzPts val="2300"/>
              <a:buChar char="●"/>
            </a:pPr>
            <a:r>
              <a:rPr lang="en-GB" sz="2300"/>
              <a:t>Drawing pictures and writing whenever possible, in cards, labels for their pictures, letters and stories.</a:t>
            </a:r>
            <a:endParaRPr sz="2300"/>
          </a:p>
        </p:txBody>
      </p:sp>
      <p:pic>
        <p:nvPicPr>
          <p:cNvPr id="229" name="Google Shape;229;g290d3724c01_0_364"/>
          <p:cNvPicPr preferRelativeResize="0"/>
          <p:nvPr/>
        </p:nvPicPr>
        <p:blipFill>
          <a:blip r:embed="rId3">
            <a:alphaModFix/>
          </a:blip>
          <a:stretch>
            <a:fillRect/>
          </a:stretch>
        </p:blipFill>
        <p:spPr>
          <a:xfrm>
            <a:off x="8172450" y="427200"/>
            <a:ext cx="3810000" cy="2965450"/>
          </a:xfrm>
          <a:prstGeom prst="rect">
            <a:avLst/>
          </a:prstGeom>
          <a:noFill/>
          <a:ln>
            <a:noFill/>
          </a:ln>
        </p:spPr>
      </p:pic>
      <p:pic>
        <p:nvPicPr>
          <p:cNvPr id="230" name="Google Shape;230;g290d3724c01_0_364"/>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90d3724c01_0_337"/>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36" name="Google Shape;236;g290d3724c01_0_337"/>
          <p:cNvPicPr preferRelativeResize="0"/>
          <p:nvPr/>
        </p:nvPicPr>
        <p:blipFill>
          <a:blip r:embed="rId3">
            <a:alphaModFix/>
          </a:blip>
          <a:stretch>
            <a:fillRect/>
          </a:stretch>
        </p:blipFill>
        <p:spPr>
          <a:xfrm>
            <a:off x="852600" y="140525"/>
            <a:ext cx="6235031" cy="3285122"/>
          </a:xfrm>
          <a:prstGeom prst="rect">
            <a:avLst/>
          </a:prstGeom>
          <a:noFill/>
          <a:ln>
            <a:noFill/>
          </a:ln>
        </p:spPr>
      </p:pic>
      <p:pic>
        <p:nvPicPr>
          <p:cNvPr id="237" name="Google Shape;237;g290d3724c01_0_337"/>
          <p:cNvPicPr preferRelativeResize="0"/>
          <p:nvPr/>
        </p:nvPicPr>
        <p:blipFill>
          <a:blip r:embed="rId4">
            <a:alphaModFix/>
          </a:blip>
          <a:stretch>
            <a:fillRect/>
          </a:stretch>
        </p:blipFill>
        <p:spPr>
          <a:xfrm>
            <a:off x="5804570" y="2816383"/>
            <a:ext cx="6235029" cy="3901097"/>
          </a:xfrm>
          <a:prstGeom prst="rect">
            <a:avLst/>
          </a:prstGeom>
          <a:noFill/>
          <a:ln>
            <a:noFill/>
          </a:ln>
        </p:spPr>
      </p:pic>
      <p:pic>
        <p:nvPicPr>
          <p:cNvPr id="238" name="Google Shape;238;g290d3724c01_0_337"/>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90d3724c01_0_345"/>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44" name="Google Shape;244;g290d3724c01_0_345"/>
          <p:cNvPicPr preferRelativeResize="0"/>
          <p:nvPr/>
        </p:nvPicPr>
        <p:blipFill>
          <a:blip r:embed="rId3">
            <a:alphaModFix/>
          </a:blip>
          <a:stretch>
            <a:fillRect/>
          </a:stretch>
        </p:blipFill>
        <p:spPr>
          <a:xfrm>
            <a:off x="852600" y="165051"/>
            <a:ext cx="6235025" cy="3938800"/>
          </a:xfrm>
          <a:prstGeom prst="rect">
            <a:avLst/>
          </a:prstGeom>
          <a:noFill/>
          <a:ln>
            <a:noFill/>
          </a:ln>
        </p:spPr>
      </p:pic>
      <p:pic>
        <p:nvPicPr>
          <p:cNvPr id="245" name="Google Shape;245;g290d3724c01_0_345"/>
          <p:cNvPicPr preferRelativeResize="0"/>
          <p:nvPr/>
        </p:nvPicPr>
        <p:blipFill>
          <a:blip r:embed="rId4">
            <a:alphaModFix/>
          </a:blip>
          <a:stretch>
            <a:fillRect/>
          </a:stretch>
        </p:blipFill>
        <p:spPr>
          <a:xfrm>
            <a:off x="6376075" y="2844400"/>
            <a:ext cx="6235024" cy="3907401"/>
          </a:xfrm>
          <a:prstGeom prst="rect">
            <a:avLst/>
          </a:prstGeom>
          <a:noFill/>
          <a:ln>
            <a:noFill/>
          </a:ln>
        </p:spPr>
      </p:pic>
      <p:pic>
        <p:nvPicPr>
          <p:cNvPr id="246" name="Google Shape;246;g290d3724c01_0_345"/>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90d3724c01_0_353"/>
          <p:cNvSpPr txBox="1"/>
          <p:nvPr>
            <p:ph type="title"/>
          </p:nvPr>
        </p:nvSpPr>
        <p:spPr>
          <a:xfrm rot="-5400000">
            <a:off x="-5209500" y="689692"/>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End of Year expectations - Maths</a:t>
            </a:r>
            <a:endParaRPr>
              <a:highlight>
                <a:srgbClr val="00A54F"/>
              </a:highlight>
            </a:endParaRPr>
          </a:p>
        </p:txBody>
      </p:sp>
      <p:pic>
        <p:nvPicPr>
          <p:cNvPr id="252" name="Google Shape;252;g290d3724c01_0_353"/>
          <p:cNvPicPr preferRelativeResize="0"/>
          <p:nvPr/>
        </p:nvPicPr>
        <p:blipFill>
          <a:blip r:embed="rId3">
            <a:alphaModFix/>
          </a:blip>
          <a:stretch>
            <a:fillRect/>
          </a:stretch>
        </p:blipFill>
        <p:spPr>
          <a:xfrm>
            <a:off x="852600" y="186408"/>
            <a:ext cx="6235024" cy="3193542"/>
          </a:xfrm>
          <a:prstGeom prst="rect">
            <a:avLst/>
          </a:prstGeom>
          <a:noFill/>
          <a:ln>
            <a:noFill/>
          </a:ln>
        </p:spPr>
      </p:pic>
      <p:pic>
        <p:nvPicPr>
          <p:cNvPr id="253" name="Google Shape;253;g290d3724c01_0_353"/>
          <p:cNvPicPr preferRelativeResize="0"/>
          <p:nvPr/>
        </p:nvPicPr>
        <p:blipFill>
          <a:blip r:embed="rId4">
            <a:alphaModFix/>
          </a:blip>
          <a:stretch>
            <a:fillRect/>
          </a:stretch>
        </p:blipFill>
        <p:spPr>
          <a:xfrm>
            <a:off x="852600" y="3702993"/>
            <a:ext cx="11187325" cy="2469200"/>
          </a:xfrm>
          <a:prstGeom prst="rect">
            <a:avLst/>
          </a:prstGeom>
          <a:noFill/>
          <a:ln cap="flat" cmpd="sng" w="9525">
            <a:solidFill>
              <a:schemeClr val="dk2"/>
            </a:solidFill>
            <a:prstDash val="solid"/>
            <a:round/>
            <a:headEnd len="sm" w="sm" type="none"/>
            <a:tailEnd len="sm" w="sm" type="none"/>
          </a:ln>
        </p:spPr>
      </p:pic>
      <p:pic>
        <p:nvPicPr>
          <p:cNvPr id="254" name="Google Shape;254;g290d3724c01_0_353"/>
          <p:cNvPicPr preferRelativeResize="0"/>
          <p:nvPr/>
        </p:nvPicPr>
        <p:blipFill>
          <a:blip r:embed="rId5">
            <a:alphaModFix/>
          </a:blip>
          <a:stretch>
            <a:fillRect/>
          </a:stretch>
        </p:blipFill>
        <p:spPr>
          <a:xfrm>
            <a:off x="10724025" y="140526"/>
            <a:ext cx="1315575" cy="1231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90d3724c01_0_378"/>
          <p:cNvSpPr txBox="1"/>
          <p:nvPr>
            <p:ph type="title"/>
          </p:nvPr>
        </p:nvSpPr>
        <p:spPr>
          <a:xfrm>
            <a:off x="433500" y="427200"/>
            <a:ext cx="10897800" cy="906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3500">
                <a:highlight>
                  <a:schemeClr val="accent4"/>
                </a:highlight>
              </a:rPr>
              <a:t>How can you help your child</a:t>
            </a:r>
            <a:r>
              <a:rPr lang="en-GB" sz="3500">
                <a:highlight>
                  <a:schemeClr val="accent4"/>
                </a:highlight>
              </a:rPr>
              <a:t> with maths?</a:t>
            </a:r>
            <a:endParaRPr sz="3500">
              <a:highlight>
                <a:schemeClr val="accent4"/>
              </a:highlight>
            </a:endParaRPr>
          </a:p>
        </p:txBody>
      </p:sp>
      <p:sp>
        <p:nvSpPr>
          <p:cNvPr id="260" name="Google Shape;260;g290d3724c01_0_378"/>
          <p:cNvSpPr txBox="1"/>
          <p:nvPr>
            <p:ph idx="4294967295" type="body"/>
          </p:nvPr>
        </p:nvSpPr>
        <p:spPr>
          <a:xfrm>
            <a:off x="433500" y="1562100"/>
            <a:ext cx="10897800" cy="50199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Count count count! In 1’s/2’s/5’s/10’s, forwards and backwards to 100.</a:t>
            </a:r>
            <a:endParaRPr sz="2300"/>
          </a:p>
          <a:p>
            <a:pPr indent="-374650" lvl="0" marL="457200" rtl="0" algn="l">
              <a:spcBef>
                <a:spcPts val="0"/>
              </a:spcBef>
              <a:spcAft>
                <a:spcPts val="0"/>
              </a:spcAft>
              <a:buSzPts val="2300"/>
              <a:buChar char="●"/>
            </a:pPr>
            <a:r>
              <a:rPr lang="en-GB" sz="2300"/>
              <a:t>Think about two numbers which make another number, e.g. 8 = 2+6</a:t>
            </a:r>
            <a:endParaRPr sz="2300"/>
          </a:p>
          <a:p>
            <a:pPr indent="-374650" lvl="0" marL="457200" rtl="0" algn="l">
              <a:spcBef>
                <a:spcPts val="0"/>
              </a:spcBef>
              <a:spcAft>
                <a:spcPts val="0"/>
              </a:spcAft>
              <a:buSzPts val="2300"/>
              <a:buChar char="●"/>
            </a:pPr>
            <a:r>
              <a:rPr lang="en-GB" sz="2300"/>
              <a:t>Point out and discuss the time on a clock on the hour and the half hour</a:t>
            </a:r>
            <a:endParaRPr sz="2300"/>
          </a:p>
          <a:p>
            <a:pPr indent="-374650" lvl="0" marL="457200" rtl="0" algn="l">
              <a:spcBef>
                <a:spcPts val="0"/>
              </a:spcBef>
              <a:spcAft>
                <a:spcPts val="0"/>
              </a:spcAft>
              <a:buSzPts val="2300"/>
              <a:buChar char="●"/>
            </a:pPr>
            <a:r>
              <a:rPr lang="en-GB" sz="2300"/>
              <a:t>Discuss the shape of objects, talk about the sides, corners and faces.</a:t>
            </a:r>
            <a:endParaRPr sz="2300"/>
          </a:p>
          <a:p>
            <a:pPr indent="-374650" lvl="0" marL="457200" rtl="0" algn="l">
              <a:spcBef>
                <a:spcPts val="0"/>
              </a:spcBef>
              <a:spcAft>
                <a:spcPts val="0"/>
              </a:spcAft>
              <a:buSzPts val="2300"/>
              <a:buChar char="●"/>
            </a:pPr>
            <a:r>
              <a:rPr lang="en-GB" sz="2300"/>
              <a:t>Bake/Cook together and weigh ingredients.</a:t>
            </a:r>
            <a:endParaRPr sz="2300"/>
          </a:p>
          <a:p>
            <a:pPr indent="-374650" lvl="0" marL="457200" rtl="0" algn="l">
              <a:spcBef>
                <a:spcPts val="0"/>
              </a:spcBef>
              <a:spcAft>
                <a:spcPts val="0"/>
              </a:spcAft>
              <a:buSzPts val="2300"/>
              <a:buChar char="●"/>
            </a:pPr>
            <a:r>
              <a:rPr lang="en-GB" sz="2300"/>
              <a:t>Talk about things being full, empty, half full, more/less than half full/empty.</a:t>
            </a:r>
            <a:endParaRPr sz="2300"/>
          </a:p>
          <a:p>
            <a:pPr indent="-374650" lvl="0" marL="457200" rtl="0" algn="l">
              <a:spcBef>
                <a:spcPts val="0"/>
              </a:spcBef>
              <a:spcAft>
                <a:spcPts val="0"/>
              </a:spcAft>
              <a:buSzPts val="2300"/>
              <a:buChar char="●"/>
            </a:pPr>
            <a:r>
              <a:rPr lang="en-GB" sz="2300"/>
              <a:t>Compare lengths and height of things.</a:t>
            </a:r>
            <a:endParaRPr sz="2300"/>
          </a:p>
          <a:p>
            <a:pPr indent="-374650" lvl="0" marL="457200" rtl="0" algn="l">
              <a:spcBef>
                <a:spcPts val="0"/>
              </a:spcBef>
              <a:spcAft>
                <a:spcPts val="0"/>
              </a:spcAft>
              <a:buSzPts val="2300"/>
              <a:buChar char="●"/>
            </a:pPr>
            <a:r>
              <a:rPr lang="en-GB" sz="2300"/>
              <a:t>Money - look together at coins and notes, add them together, talk about the value, give them cash to buy small amounts in shops to understand change.</a:t>
            </a:r>
            <a:endParaRPr sz="2300"/>
          </a:p>
        </p:txBody>
      </p:sp>
      <p:pic>
        <p:nvPicPr>
          <p:cNvPr id="261" name="Google Shape;261;g290d3724c01_0_378"/>
          <p:cNvPicPr preferRelativeResize="0"/>
          <p:nvPr/>
        </p:nvPicPr>
        <p:blipFill>
          <a:blip r:embed="rId3">
            <a:alphaModFix/>
          </a:blip>
          <a:stretch>
            <a:fillRect/>
          </a:stretch>
        </p:blipFill>
        <p:spPr>
          <a:xfrm>
            <a:off x="10724025" y="140526"/>
            <a:ext cx="1315575" cy="1231075"/>
          </a:xfrm>
          <a:prstGeom prst="rect">
            <a:avLst/>
          </a:prstGeom>
          <a:noFill/>
          <a:ln>
            <a:noFill/>
          </a:ln>
        </p:spPr>
      </p:pic>
      <p:pic>
        <p:nvPicPr>
          <p:cNvPr id="262" name="Google Shape;262;g290d3724c01_0_378"/>
          <p:cNvPicPr preferRelativeResize="0"/>
          <p:nvPr/>
        </p:nvPicPr>
        <p:blipFill>
          <a:blip r:embed="rId4">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90d3724c01_0_42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KIRFs - Key Install Recall Facts </a:t>
            </a:r>
            <a:endParaRPr>
              <a:highlight>
                <a:srgbClr val="00A54F"/>
              </a:highlight>
            </a:endParaRPr>
          </a:p>
        </p:txBody>
      </p:sp>
      <p:sp>
        <p:nvSpPr>
          <p:cNvPr id="268" name="Google Shape;268;g290d3724c01_0_423"/>
          <p:cNvSpPr txBox="1"/>
          <p:nvPr>
            <p:ph idx="1" type="body"/>
          </p:nvPr>
        </p:nvSpPr>
        <p:spPr>
          <a:xfrm>
            <a:off x="677325" y="1746000"/>
            <a:ext cx="10823400" cy="4369200"/>
          </a:xfrm>
          <a:prstGeom prst="rect">
            <a:avLst/>
          </a:prstGeom>
          <a:noFill/>
          <a:ln>
            <a:noFill/>
          </a:ln>
        </p:spPr>
        <p:txBody>
          <a:bodyPr anchorCtr="0" anchor="t" bIns="45700" lIns="91425" spcFirstLastPara="1" rIns="91425" wrap="square" tIns="45700">
            <a:noAutofit/>
          </a:bodyPr>
          <a:lstStyle/>
          <a:p>
            <a:pPr indent="-220980" lvl="0" marL="342900" rtl="0" algn="l">
              <a:spcBef>
                <a:spcPts val="1000"/>
              </a:spcBef>
              <a:spcAft>
                <a:spcPts val="0"/>
              </a:spcAft>
              <a:buSzPts val="1920"/>
              <a:buNone/>
            </a:pPr>
            <a:r>
              <a:rPr b="1" lang="en-GB" sz="2400"/>
              <a:t>KIRFs </a:t>
            </a:r>
            <a:r>
              <a:rPr lang="en-GB" sz="2400"/>
              <a:t>are practiced in our Maths lessons and each half term children will be given a specific KIRF to focus on.</a:t>
            </a:r>
            <a:endParaRPr sz="2400"/>
          </a:p>
          <a:p>
            <a:pPr indent="0" lvl="0" marL="0" rtl="0" algn="l">
              <a:lnSpc>
                <a:spcPct val="115000"/>
              </a:lnSpc>
              <a:spcBef>
                <a:spcPts val="0"/>
              </a:spcBef>
              <a:spcAft>
                <a:spcPts val="0"/>
              </a:spcAft>
              <a:buSzPts val="1100"/>
              <a:buNone/>
            </a:pPr>
            <a:r>
              <a:rPr lang="en-GB" sz="2400"/>
              <a:t>At the end of the half term we will </a:t>
            </a:r>
            <a:r>
              <a:rPr lang="en-GB"/>
              <a:t>check </a:t>
            </a:r>
            <a:r>
              <a:rPr lang="en-GB" sz="2400"/>
              <a:t>each child to assess their understanding and confidence.</a:t>
            </a:r>
            <a:endParaRPr sz="2400"/>
          </a:p>
          <a:p>
            <a:pPr indent="0" lvl="0" marL="0" rtl="0" algn="l">
              <a:lnSpc>
                <a:spcPct val="115000"/>
              </a:lnSpc>
              <a:spcBef>
                <a:spcPts val="1200"/>
              </a:spcBef>
              <a:spcAft>
                <a:spcPts val="0"/>
              </a:spcAft>
              <a:buSzPts val="1100"/>
              <a:buNone/>
            </a:pPr>
            <a:r>
              <a:rPr lang="en-GB"/>
              <a:t>These can always be found on our class pages on the school website</a:t>
            </a:r>
            <a:endParaRPr/>
          </a:p>
          <a:p>
            <a:pPr indent="0" lvl="0" marL="0" rtl="0" algn="ctr">
              <a:lnSpc>
                <a:spcPct val="115000"/>
              </a:lnSpc>
              <a:spcBef>
                <a:spcPts val="1200"/>
              </a:spcBef>
              <a:spcAft>
                <a:spcPts val="0"/>
              </a:spcAft>
              <a:buSzPts val="1100"/>
              <a:buNone/>
            </a:pPr>
            <a:r>
              <a:t/>
            </a:r>
            <a:endParaRPr sz="2400"/>
          </a:p>
          <a:p>
            <a:pPr indent="0" lvl="0" marL="0" rtl="0" algn="ctr">
              <a:lnSpc>
                <a:spcPct val="115000"/>
              </a:lnSpc>
              <a:spcBef>
                <a:spcPts val="1200"/>
              </a:spcBef>
              <a:spcAft>
                <a:spcPts val="0"/>
              </a:spcAft>
              <a:buSzPts val="1100"/>
              <a:buNone/>
            </a:pPr>
            <a:r>
              <a:rPr lang="en-GB" sz="2400">
                <a:highlight>
                  <a:srgbClr val="FCE5CD"/>
                </a:highlight>
              </a:rPr>
              <a:t>Autumn 1 KIRFs</a:t>
            </a:r>
            <a:endParaRPr sz="2400">
              <a:highlight>
                <a:srgbClr val="FCE5CD"/>
              </a:highlight>
            </a:endParaRPr>
          </a:p>
          <a:p>
            <a:pPr indent="0" lvl="0" marL="0" rtl="0" algn="ctr">
              <a:lnSpc>
                <a:spcPct val="115000"/>
              </a:lnSpc>
              <a:spcBef>
                <a:spcPts val="1200"/>
              </a:spcBef>
              <a:spcAft>
                <a:spcPts val="0"/>
              </a:spcAft>
              <a:buSzPts val="1100"/>
              <a:buNone/>
            </a:pPr>
            <a:r>
              <a:rPr lang="en-GB" sz="2400">
                <a:highlight>
                  <a:srgbClr val="FCE5CD"/>
                </a:highlight>
              </a:rPr>
              <a:t>To recite the number names in order to 50 and beyond.</a:t>
            </a:r>
            <a:endParaRPr sz="2400">
              <a:highlight>
                <a:srgbClr val="FCE5CD"/>
              </a:highlight>
            </a:endParaRPr>
          </a:p>
          <a:p>
            <a:pPr indent="0" lvl="0" marL="0" rtl="0" algn="ctr">
              <a:spcBef>
                <a:spcPts val="1200"/>
              </a:spcBef>
              <a:spcAft>
                <a:spcPts val="0"/>
              </a:spcAft>
              <a:buSzPts val="1920"/>
              <a:buNone/>
            </a:pPr>
            <a:r>
              <a:rPr lang="en-GB" sz="2400">
                <a:highlight>
                  <a:srgbClr val="FCE5CD"/>
                </a:highlight>
              </a:rPr>
              <a:t>To know all number bonds to 5.</a:t>
            </a:r>
            <a:endParaRPr sz="2400">
              <a:highlight>
                <a:srgbClr val="FCE5CD"/>
              </a:highlight>
            </a:endParaRPr>
          </a:p>
          <a:p>
            <a:pPr indent="0" lvl="0" marL="0" rtl="0" algn="ctr">
              <a:lnSpc>
                <a:spcPct val="115000"/>
              </a:lnSpc>
              <a:spcBef>
                <a:spcPts val="0"/>
              </a:spcBef>
              <a:spcAft>
                <a:spcPts val="0"/>
              </a:spcAft>
              <a:buSzPts val="1100"/>
              <a:buNone/>
            </a:pPr>
            <a:r>
              <a:t/>
            </a:r>
            <a:endParaRPr sz="1050">
              <a:highlight>
                <a:srgbClr val="F8F9FA"/>
              </a:highlight>
              <a:latin typeface="Comic Sans MS"/>
              <a:ea typeface="Comic Sans MS"/>
              <a:cs typeface="Comic Sans MS"/>
              <a:sym typeface="Comic Sans MS"/>
            </a:endParaRPr>
          </a:p>
          <a:p>
            <a:pPr indent="0" lvl="0" marL="0" rtl="0" algn="ctr">
              <a:spcBef>
                <a:spcPts val="1200"/>
              </a:spcBef>
              <a:spcAft>
                <a:spcPts val="0"/>
              </a:spcAft>
              <a:buSzPts val="1920"/>
              <a:buNone/>
            </a:pPr>
            <a:r>
              <a:t/>
            </a:r>
            <a:endParaRPr sz="2400"/>
          </a:p>
        </p:txBody>
      </p:sp>
      <p:pic>
        <p:nvPicPr>
          <p:cNvPr id="269" name="Google Shape;269;g290d3724c01_0_423"/>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90d3724c01_0_42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highlight>
                  <a:srgbClr val="00A54F"/>
                </a:highlight>
              </a:rPr>
              <a:t>KIRFs - Key Install Recall Facts </a:t>
            </a:r>
            <a:endParaRPr>
              <a:highlight>
                <a:srgbClr val="00A54F"/>
              </a:highlight>
            </a:endParaRPr>
          </a:p>
        </p:txBody>
      </p:sp>
      <p:sp>
        <p:nvSpPr>
          <p:cNvPr id="275" name="Google Shape;275;g290d3724c01_0_428"/>
          <p:cNvSpPr txBox="1"/>
          <p:nvPr>
            <p:ph idx="1" type="body"/>
          </p:nvPr>
        </p:nvSpPr>
        <p:spPr>
          <a:xfrm>
            <a:off x="677325" y="1469600"/>
            <a:ext cx="5564100" cy="49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GB" sz="2200">
                <a:highlight>
                  <a:srgbClr val="FCE5CD"/>
                </a:highlight>
              </a:rPr>
              <a:t>Autumn 2</a:t>
            </a:r>
            <a:endParaRPr b="1" sz="2200">
              <a:highlight>
                <a:srgbClr val="FCE5CD"/>
              </a:highlight>
            </a:endParaRPr>
          </a:p>
          <a:p>
            <a:pPr indent="0" lvl="0" marL="0" rtl="0" algn="l">
              <a:spcBef>
                <a:spcPts val="1200"/>
              </a:spcBef>
              <a:spcAft>
                <a:spcPts val="0"/>
              </a:spcAft>
              <a:buClr>
                <a:schemeClr val="dk2"/>
              </a:buClr>
              <a:buSzPts val="1100"/>
              <a:buFont typeface="Arial"/>
              <a:buNone/>
            </a:pPr>
            <a:r>
              <a:rPr lang="en-GB">
                <a:highlight>
                  <a:srgbClr val="FCE5CD"/>
                </a:highlight>
              </a:rPr>
              <a:t>To recite the number names in order to 50 and beyond.</a:t>
            </a:r>
            <a:endParaRPr>
              <a:highlight>
                <a:srgbClr val="FCE5CD"/>
              </a:highlight>
            </a:endParaRPr>
          </a:p>
          <a:p>
            <a:pPr indent="0" lvl="0" marL="0" rtl="0" algn="l">
              <a:spcBef>
                <a:spcPts val="1200"/>
              </a:spcBef>
              <a:spcAft>
                <a:spcPts val="0"/>
              </a:spcAft>
              <a:buSzPts val="1920"/>
              <a:buNone/>
            </a:pPr>
            <a:r>
              <a:rPr lang="en-GB">
                <a:highlight>
                  <a:srgbClr val="FCE5CD"/>
                </a:highlight>
              </a:rPr>
              <a:t>To know all number bonds to 5.</a:t>
            </a:r>
            <a:endParaRPr sz="2200"/>
          </a:p>
          <a:p>
            <a:pPr indent="0" lvl="0" marL="0" rtl="0" algn="l">
              <a:spcBef>
                <a:spcPts val="1000"/>
              </a:spcBef>
              <a:spcAft>
                <a:spcPts val="0"/>
              </a:spcAft>
              <a:buSzPts val="1920"/>
              <a:buNone/>
            </a:pPr>
            <a:r>
              <a:rPr b="1" lang="en-GB" sz="2200">
                <a:highlight>
                  <a:srgbClr val="BFE471"/>
                </a:highlight>
              </a:rPr>
              <a:t>Spring 1</a:t>
            </a:r>
            <a:endParaRPr b="1" sz="2200">
              <a:highlight>
                <a:srgbClr val="BFE471"/>
              </a:highlight>
            </a:endParaRPr>
          </a:p>
          <a:p>
            <a:pPr indent="0" lvl="0" marL="0" rtl="0" algn="l">
              <a:spcBef>
                <a:spcPts val="1000"/>
              </a:spcBef>
              <a:spcAft>
                <a:spcPts val="0"/>
              </a:spcAft>
              <a:buSzPts val="1920"/>
              <a:buNone/>
            </a:pPr>
            <a:r>
              <a:rPr lang="en-GB" sz="2200">
                <a:highlight>
                  <a:srgbClr val="BFE471"/>
                </a:highlight>
              </a:rPr>
              <a:t>To know number bonds to 10.</a:t>
            </a:r>
            <a:endParaRPr sz="2200">
              <a:highlight>
                <a:srgbClr val="BFE471"/>
              </a:highlight>
            </a:endParaRPr>
          </a:p>
          <a:p>
            <a:pPr indent="0" lvl="0" marL="0" rtl="0" algn="l">
              <a:spcBef>
                <a:spcPts val="1000"/>
              </a:spcBef>
              <a:spcAft>
                <a:spcPts val="0"/>
              </a:spcAft>
              <a:buSzPts val="1920"/>
              <a:buNone/>
            </a:pPr>
            <a:r>
              <a:t/>
            </a:r>
            <a:endParaRPr sz="2200">
              <a:highlight>
                <a:srgbClr val="BFE471"/>
              </a:highlight>
            </a:endParaRPr>
          </a:p>
          <a:p>
            <a:pPr indent="0" lvl="0" marL="0" rtl="0" algn="l">
              <a:spcBef>
                <a:spcPts val="1000"/>
              </a:spcBef>
              <a:spcAft>
                <a:spcPts val="0"/>
              </a:spcAft>
              <a:buSzPts val="1920"/>
              <a:buNone/>
            </a:pPr>
            <a:r>
              <a:rPr b="1" lang="en-GB" sz="2200">
                <a:highlight>
                  <a:srgbClr val="FFF2CC"/>
                </a:highlight>
              </a:rPr>
              <a:t>Summer 1</a:t>
            </a:r>
            <a:endParaRPr b="1" sz="2200">
              <a:highlight>
                <a:srgbClr val="FFF2CC"/>
              </a:highlight>
            </a:endParaRPr>
          </a:p>
          <a:p>
            <a:pPr indent="0" lvl="0" marL="0" rtl="0" algn="l">
              <a:spcBef>
                <a:spcPts val="1000"/>
              </a:spcBef>
              <a:spcAft>
                <a:spcPts val="0"/>
              </a:spcAft>
              <a:buSzPts val="1920"/>
              <a:buNone/>
            </a:pPr>
            <a:r>
              <a:rPr lang="en-GB" sz="2200">
                <a:highlight>
                  <a:srgbClr val="FFF2CC"/>
                </a:highlight>
              </a:rPr>
              <a:t>To count in 2s to 20…in 5s to 50..in 10s to 100</a:t>
            </a:r>
            <a:endParaRPr sz="2200">
              <a:highlight>
                <a:srgbClr val="FFF2CC"/>
              </a:highlight>
            </a:endParaRPr>
          </a:p>
        </p:txBody>
      </p:sp>
      <p:sp>
        <p:nvSpPr>
          <p:cNvPr id="276" name="Google Shape;276;g290d3724c01_0_428"/>
          <p:cNvSpPr txBox="1"/>
          <p:nvPr>
            <p:ph idx="1" type="body"/>
          </p:nvPr>
        </p:nvSpPr>
        <p:spPr>
          <a:xfrm>
            <a:off x="6241425" y="1469600"/>
            <a:ext cx="5564100" cy="49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en-GB" sz="2200">
                <a:highlight>
                  <a:srgbClr val="FCE5CD"/>
                </a:highlight>
              </a:rPr>
              <a:t>Autumn 2</a:t>
            </a:r>
            <a:endParaRPr b="1" sz="2200">
              <a:highlight>
                <a:srgbClr val="FCE5CD"/>
              </a:highlight>
            </a:endParaRPr>
          </a:p>
          <a:p>
            <a:pPr indent="0" lvl="0" marL="0" rtl="0" algn="l">
              <a:spcBef>
                <a:spcPts val="1200"/>
              </a:spcBef>
              <a:spcAft>
                <a:spcPts val="0"/>
              </a:spcAft>
              <a:buSzPts val="1920"/>
              <a:buNone/>
            </a:pPr>
            <a:r>
              <a:rPr lang="en-GB" sz="2200">
                <a:highlight>
                  <a:srgbClr val="FCE5CD"/>
                </a:highlight>
              </a:rPr>
              <a:t>To know one more and one less with numbers up to 20</a:t>
            </a:r>
            <a:endParaRPr sz="2200">
              <a:highlight>
                <a:srgbClr val="FCE5CD"/>
              </a:highlight>
            </a:endParaRPr>
          </a:p>
          <a:p>
            <a:pPr indent="0" lvl="0" marL="0" rtl="0" algn="l">
              <a:spcBef>
                <a:spcPts val="1000"/>
              </a:spcBef>
              <a:spcAft>
                <a:spcPts val="0"/>
              </a:spcAft>
              <a:buSzPts val="1920"/>
              <a:buNone/>
            </a:pPr>
            <a:r>
              <a:t/>
            </a:r>
            <a:endParaRPr sz="2200">
              <a:highlight>
                <a:srgbClr val="BFE471"/>
              </a:highlight>
            </a:endParaRPr>
          </a:p>
          <a:p>
            <a:pPr indent="0" lvl="0" marL="0" rtl="0" algn="l">
              <a:spcBef>
                <a:spcPts val="1000"/>
              </a:spcBef>
              <a:spcAft>
                <a:spcPts val="0"/>
              </a:spcAft>
              <a:buSzPts val="1920"/>
              <a:buNone/>
            </a:pPr>
            <a:r>
              <a:rPr b="1" lang="en-GB" sz="2200">
                <a:highlight>
                  <a:srgbClr val="BFE471"/>
                </a:highlight>
              </a:rPr>
              <a:t>Spring 2</a:t>
            </a:r>
            <a:endParaRPr b="1" sz="2200">
              <a:highlight>
                <a:srgbClr val="BFE471"/>
              </a:highlight>
            </a:endParaRPr>
          </a:p>
          <a:p>
            <a:pPr indent="0" lvl="0" marL="0" rtl="0" algn="l">
              <a:spcBef>
                <a:spcPts val="1000"/>
              </a:spcBef>
              <a:spcAft>
                <a:spcPts val="0"/>
              </a:spcAft>
              <a:buSzPts val="1920"/>
              <a:buNone/>
            </a:pPr>
            <a:r>
              <a:rPr lang="en-GB" sz="2200">
                <a:highlight>
                  <a:srgbClr val="BFE471"/>
                </a:highlight>
              </a:rPr>
              <a:t>To know number bonds to 20. </a:t>
            </a:r>
            <a:endParaRPr sz="2200">
              <a:highlight>
                <a:srgbClr val="BFE471"/>
              </a:highlight>
            </a:endParaRPr>
          </a:p>
          <a:p>
            <a:pPr indent="0" lvl="0" marL="0" rtl="0" algn="l">
              <a:spcBef>
                <a:spcPts val="1000"/>
              </a:spcBef>
              <a:spcAft>
                <a:spcPts val="0"/>
              </a:spcAft>
              <a:buSzPts val="1920"/>
              <a:buNone/>
            </a:pPr>
            <a:r>
              <a:rPr lang="en-GB" sz="2200">
                <a:highlight>
                  <a:srgbClr val="BFE471"/>
                </a:highlight>
              </a:rPr>
              <a:t>To know odd and even numbers to 20. </a:t>
            </a:r>
            <a:endParaRPr sz="2200">
              <a:highlight>
                <a:srgbClr val="BFE471"/>
              </a:highlight>
            </a:endParaRPr>
          </a:p>
          <a:p>
            <a:pPr indent="0" lvl="0" marL="0" rtl="0" algn="l">
              <a:spcBef>
                <a:spcPts val="1000"/>
              </a:spcBef>
              <a:spcAft>
                <a:spcPts val="0"/>
              </a:spcAft>
              <a:buSzPts val="1920"/>
              <a:buNone/>
            </a:pPr>
            <a:r>
              <a:rPr b="1" lang="en-GB" sz="2200">
                <a:highlight>
                  <a:srgbClr val="FFF2CC"/>
                </a:highlight>
              </a:rPr>
              <a:t>Summer 2</a:t>
            </a:r>
            <a:endParaRPr b="1" sz="2200">
              <a:highlight>
                <a:srgbClr val="FFF2CC"/>
              </a:highlight>
            </a:endParaRPr>
          </a:p>
          <a:p>
            <a:pPr indent="0" lvl="0" marL="0" rtl="0" algn="l">
              <a:spcBef>
                <a:spcPts val="1000"/>
              </a:spcBef>
              <a:spcAft>
                <a:spcPts val="0"/>
              </a:spcAft>
              <a:buSzPts val="1920"/>
              <a:buNone/>
            </a:pPr>
            <a:r>
              <a:rPr lang="en-GB" sz="2200">
                <a:highlight>
                  <a:srgbClr val="FFF2CC"/>
                </a:highlight>
              </a:rPr>
              <a:t>Add 10 to any number.</a:t>
            </a:r>
            <a:endParaRPr sz="2200">
              <a:highlight>
                <a:srgbClr val="FFF2CC"/>
              </a:highlight>
            </a:endParaRPr>
          </a:p>
          <a:p>
            <a:pPr indent="0" lvl="0" marL="0" rtl="0" algn="l">
              <a:spcBef>
                <a:spcPts val="1000"/>
              </a:spcBef>
              <a:spcAft>
                <a:spcPts val="0"/>
              </a:spcAft>
              <a:buSzPts val="1920"/>
              <a:buNone/>
            </a:pPr>
            <a:r>
              <a:rPr lang="en-GB" sz="2200">
                <a:highlight>
                  <a:srgbClr val="FFF2CC"/>
                </a:highlight>
              </a:rPr>
              <a:t>Know all the doubles and halves of even numbers to 10</a:t>
            </a:r>
            <a:endParaRPr sz="2200">
              <a:highlight>
                <a:srgbClr val="FFF2CC"/>
              </a:highlight>
            </a:endParaRPr>
          </a:p>
          <a:p>
            <a:pPr indent="0" lvl="0" marL="0" rtl="0" algn="l">
              <a:spcBef>
                <a:spcPts val="1000"/>
              </a:spcBef>
              <a:spcAft>
                <a:spcPts val="0"/>
              </a:spcAft>
              <a:buSzPts val="1920"/>
              <a:buNone/>
            </a:pPr>
            <a:r>
              <a:t/>
            </a:r>
            <a:endParaRPr b="1" sz="2200">
              <a:highlight>
                <a:srgbClr val="FFF2CC"/>
              </a:highlight>
            </a:endParaRPr>
          </a:p>
        </p:txBody>
      </p:sp>
      <p:pic>
        <p:nvPicPr>
          <p:cNvPr id="277" name="Google Shape;277;g290d3724c01_0_428"/>
          <p:cNvPicPr preferRelativeResize="0"/>
          <p:nvPr/>
        </p:nvPicPr>
        <p:blipFill>
          <a:blip r:embed="rId3">
            <a:alphaModFix/>
          </a:blip>
          <a:stretch>
            <a:fillRect/>
          </a:stretch>
        </p:blipFill>
        <p:spPr>
          <a:xfrm>
            <a:off x="10843425" y="0"/>
            <a:ext cx="1348577" cy="1286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cf9eb444c415e90_0"/>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GB"/>
              <a:t>Blakehill behaviour expectations</a:t>
            </a:r>
            <a:endParaRPr/>
          </a:p>
        </p:txBody>
      </p:sp>
      <p:sp>
        <p:nvSpPr>
          <p:cNvPr id="283" name="Google Shape;283;g3cf9eb444c415e90_0"/>
          <p:cNvSpPr txBox="1"/>
          <p:nvPr>
            <p:ph idx="1" type="body"/>
          </p:nvPr>
        </p:nvSpPr>
        <p:spPr>
          <a:xfrm>
            <a:off x="415600" y="1645400"/>
            <a:ext cx="5333100" cy="44463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GB" sz="3600"/>
              <a:t>“Together We Can”</a:t>
            </a:r>
            <a:endParaRPr sz="3600"/>
          </a:p>
          <a:p>
            <a:pPr indent="0" lvl="0" marL="0" rtl="0" algn="ctr">
              <a:spcBef>
                <a:spcPts val="1600"/>
              </a:spcBef>
              <a:spcAft>
                <a:spcPts val="0"/>
              </a:spcAft>
              <a:buNone/>
            </a:pPr>
            <a:r>
              <a:t/>
            </a:r>
            <a:endParaRPr sz="3600"/>
          </a:p>
          <a:p>
            <a:pPr indent="0" lvl="0" marL="0" rtl="0" algn="ctr">
              <a:spcBef>
                <a:spcPts val="1600"/>
              </a:spcBef>
              <a:spcAft>
                <a:spcPts val="0"/>
              </a:spcAft>
              <a:buNone/>
            </a:pPr>
            <a:r>
              <a:rPr lang="en-GB" sz="3600"/>
              <a:t>Be Ready</a:t>
            </a:r>
            <a:endParaRPr sz="3600"/>
          </a:p>
          <a:p>
            <a:pPr indent="0" lvl="0" marL="0" rtl="0" algn="ctr">
              <a:spcBef>
                <a:spcPts val="1600"/>
              </a:spcBef>
              <a:spcAft>
                <a:spcPts val="0"/>
              </a:spcAft>
              <a:buNone/>
            </a:pPr>
            <a:r>
              <a:rPr lang="en-GB" sz="3600"/>
              <a:t>Be Safe</a:t>
            </a:r>
            <a:endParaRPr sz="3600"/>
          </a:p>
          <a:p>
            <a:pPr indent="0" lvl="0" marL="0" rtl="0" algn="ctr">
              <a:spcBef>
                <a:spcPts val="1600"/>
              </a:spcBef>
              <a:spcAft>
                <a:spcPts val="1600"/>
              </a:spcAft>
              <a:buNone/>
            </a:pPr>
            <a:r>
              <a:rPr lang="en-GB" sz="3600"/>
              <a:t>Be Respectful</a:t>
            </a:r>
            <a:endParaRPr sz="3600"/>
          </a:p>
        </p:txBody>
      </p:sp>
      <p:pic>
        <p:nvPicPr>
          <p:cNvPr id="284" name="Google Shape;284;g3cf9eb444c415e90_0"/>
          <p:cNvPicPr preferRelativeResize="0"/>
          <p:nvPr/>
        </p:nvPicPr>
        <p:blipFill>
          <a:blip r:embed="rId3">
            <a:alphaModFix/>
          </a:blip>
          <a:stretch>
            <a:fillRect/>
          </a:stretch>
        </p:blipFill>
        <p:spPr>
          <a:xfrm>
            <a:off x="6783222" y="1822438"/>
            <a:ext cx="4291174" cy="40922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type="title"/>
          </p:nvPr>
        </p:nvSpPr>
        <p:spPr>
          <a:xfrm>
            <a:off x="2131511" y="609600"/>
            <a:ext cx="7142490"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Useful Phonics resources</a:t>
            </a:r>
            <a:endParaRPr/>
          </a:p>
        </p:txBody>
      </p:sp>
      <p:sp>
        <p:nvSpPr>
          <p:cNvPr id="290" name="Google Shape;290;p14"/>
          <p:cNvSpPr txBox="1"/>
          <p:nvPr>
            <p:ph idx="1" type="body"/>
          </p:nvPr>
        </p:nvSpPr>
        <p:spPr>
          <a:xfrm>
            <a:off x="677325" y="4506675"/>
            <a:ext cx="5345100" cy="21252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440"/>
              <a:buChar char="●"/>
            </a:pPr>
            <a:r>
              <a:rPr lang="en-GB"/>
              <a:t>Sound mats/Grapheme charts</a:t>
            </a:r>
            <a:endParaRPr/>
          </a:p>
          <a:p>
            <a:pPr indent="-342900" lvl="0" marL="342900" rtl="0" algn="l">
              <a:spcBef>
                <a:spcPts val="1000"/>
              </a:spcBef>
              <a:spcAft>
                <a:spcPts val="0"/>
              </a:spcAft>
              <a:buSzPts val="1440"/>
              <a:buChar char="●"/>
            </a:pPr>
            <a:r>
              <a:rPr lang="en-GB"/>
              <a:t>Any additional resources we send home, words, flash cards, phonics materials.</a:t>
            </a:r>
            <a:endParaRPr/>
          </a:p>
          <a:p>
            <a:pPr indent="-251459" lvl="0" marL="342900" rtl="0" algn="l">
              <a:spcBef>
                <a:spcPts val="1000"/>
              </a:spcBef>
              <a:spcAft>
                <a:spcPts val="0"/>
              </a:spcAft>
              <a:buSzPts val="1440"/>
              <a:buNone/>
            </a:pPr>
            <a:r>
              <a:t/>
            </a:r>
            <a:endParaRPr/>
          </a:p>
        </p:txBody>
      </p:sp>
      <p:grpSp>
        <p:nvGrpSpPr>
          <p:cNvPr id="291" name="Google Shape;291;p14"/>
          <p:cNvGrpSpPr/>
          <p:nvPr/>
        </p:nvGrpSpPr>
        <p:grpSpPr>
          <a:xfrm>
            <a:off x="4090932" y="1217378"/>
            <a:ext cx="1763004" cy="2458077"/>
            <a:chOff x="6587490" y="1930400"/>
            <a:chExt cx="1763004" cy="2458077"/>
          </a:xfrm>
        </p:grpSpPr>
        <p:pic>
          <p:nvPicPr>
            <p:cNvPr id="292" name="Google Shape;292;p14"/>
            <p:cNvPicPr preferRelativeResize="0"/>
            <p:nvPr/>
          </p:nvPicPr>
          <p:blipFill rotWithShape="1">
            <a:blip r:embed="rId3">
              <a:alphaModFix/>
            </a:blip>
            <a:srcRect b="0" l="0" r="0" t="0"/>
            <a:stretch/>
          </p:blipFill>
          <p:spPr>
            <a:xfrm>
              <a:off x="6587490" y="1930400"/>
              <a:ext cx="1745055" cy="1745055"/>
            </a:xfrm>
            <a:prstGeom prst="rect">
              <a:avLst/>
            </a:prstGeom>
            <a:noFill/>
            <a:ln>
              <a:noFill/>
            </a:ln>
          </p:spPr>
        </p:pic>
        <p:sp>
          <p:nvSpPr>
            <p:cNvPr id="293" name="Google Shape;293;p14"/>
            <p:cNvSpPr txBox="1"/>
            <p:nvPr/>
          </p:nvSpPr>
          <p:spPr>
            <a:xfrm>
              <a:off x="6587490" y="3465147"/>
              <a:ext cx="17630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Phase 2 Pronunciation + Action</a:t>
              </a:r>
              <a:endParaRPr/>
            </a:p>
          </p:txBody>
        </p:sp>
      </p:grpSp>
      <p:grpSp>
        <p:nvGrpSpPr>
          <p:cNvPr id="294" name="Google Shape;294;p14"/>
          <p:cNvGrpSpPr/>
          <p:nvPr/>
        </p:nvGrpSpPr>
        <p:grpSpPr>
          <a:xfrm>
            <a:off x="5763340" y="1230497"/>
            <a:ext cx="1763004" cy="2458077"/>
            <a:chOff x="8373385" y="1930400"/>
            <a:chExt cx="1763004" cy="2458077"/>
          </a:xfrm>
        </p:grpSpPr>
        <p:pic>
          <p:nvPicPr>
            <p:cNvPr id="295" name="Google Shape;295;p14"/>
            <p:cNvPicPr preferRelativeResize="0"/>
            <p:nvPr/>
          </p:nvPicPr>
          <p:blipFill rotWithShape="1">
            <a:blip r:embed="rId4">
              <a:alphaModFix/>
            </a:blip>
            <a:srcRect b="0" l="0" r="0" t="0"/>
            <a:stretch/>
          </p:blipFill>
          <p:spPr>
            <a:xfrm>
              <a:off x="8391334" y="1930400"/>
              <a:ext cx="1745055" cy="1745055"/>
            </a:xfrm>
            <a:prstGeom prst="rect">
              <a:avLst/>
            </a:prstGeom>
            <a:noFill/>
            <a:ln>
              <a:noFill/>
            </a:ln>
          </p:spPr>
        </p:pic>
        <p:sp>
          <p:nvSpPr>
            <p:cNvPr id="296" name="Google Shape;296;p14"/>
            <p:cNvSpPr txBox="1"/>
            <p:nvPr/>
          </p:nvSpPr>
          <p:spPr>
            <a:xfrm>
              <a:off x="8373385" y="3465147"/>
              <a:ext cx="17630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Phase 3 Pronunciation + Action</a:t>
              </a:r>
              <a:endParaRPr/>
            </a:p>
          </p:txBody>
        </p:sp>
      </p:grpSp>
      <p:grpSp>
        <p:nvGrpSpPr>
          <p:cNvPr id="297" name="Google Shape;297;p14"/>
          <p:cNvGrpSpPr/>
          <p:nvPr/>
        </p:nvGrpSpPr>
        <p:grpSpPr>
          <a:xfrm>
            <a:off x="2131511" y="1257241"/>
            <a:ext cx="1824987" cy="2046073"/>
            <a:chOff x="2765292" y="1963242"/>
            <a:chExt cx="1824987" cy="2046073"/>
          </a:xfrm>
        </p:grpSpPr>
        <p:pic>
          <p:nvPicPr>
            <p:cNvPr id="298" name="Google Shape;298;p14"/>
            <p:cNvPicPr preferRelativeResize="0"/>
            <p:nvPr/>
          </p:nvPicPr>
          <p:blipFill rotWithShape="1">
            <a:blip r:embed="rId5">
              <a:alphaModFix/>
            </a:blip>
            <a:srcRect b="0" l="0" r="0" t="0"/>
            <a:stretch/>
          </p:blipFill>
          <p:spPr>
            <a:xfrm>
              <a:off x="2765292" y="1963242"/>
              <a:ext cx="1824987" cy="1824987"/>
            </a:xfrm>
            <a:prstGeom prst="rect">
              <a:avLst/>
            </a:prstGeom>
            <a:noFill/>
            <a:ln>
              <a:noFill/>
            </a:ln>
          </p:spPr>
        </p:pic>
        <p:sp>
          <p:nvSpPr>
            <p:cNvPr id="299" name="Google Shape;299;p14"/>
            <p:cNvSpPr txBox="1"/>
            <p:nvPr/>
          </p:nvSpPr>
          <p:spPr>
            <a:xfrm>
              <a:off x="2769684" y="3639983"/>
              <a:ext cx="17630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Pronunciation</a:t>
              </a:r>
              <a:endParaRPr/>
            </a:p>
          </p:txBody>
        </p:sp>
      </p:grpSp>
      <p:pic>
        <p:nvPicPr>
          <p:cNvPr id="300" name="Google Shape;300;p14"/>
          <p:cNvPicPr preferRelativeResize="0"/>
          <p:nvPr/>
        </p:nvPicPr>
        <p:blipFill rotWithShape="1">
          <a:blip r:embed="rId6">
            <a:alphaModFix/>
          </a:blip>
          <a:srcRect b="0" l="0" r="0" t="0"/>
          <a:stretch/>
        </p:blipFill>
        <p:spPr>
          <a:xfrm>
            <a:off x="246907" y="1270000"/>
            <a:ext cx="1825815" cy="1825815"/>
          </a:xfrm>
          <a:prstGeom prst="rect">
            <a:avLst/>
          </a:prstGeom>
          <a:noFill/>
          <a:ln>
            <a:noFill/>
          </a:ln>
        </p:spPr>
      </p:pic>
      <p:sp>
        <p:nvSpPr>
          <p:cNvPr id="301" name="Google Shape;301;p14"/>
          <p:cNvSpPr txBox="1"/>
          <p:nvPr/>
        </p:nvSpPr>
        <p:spPr>
          <a:xfrm>
            <a:off x="278312" y="2911149"/>
            <a:ext cx="1763004"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Phonics Screening Check materials</a:t>
            </a:r>
            <a:endParaRPr/>
          </a:p>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DfE</a:t>
            </a:r>
            <a:endParaRPr b="0" i="0" sz="1800" u="none" cap="none" strike="noStrike">
              <a:solidFill>
                <a:schemeClr val="dk1"/>
              </a:solidFill>
              <a:latin typeface="Trebuchet MS"/>
              <a:ea typeface="Trebuchet MS"/>
              <a:cs typeface="Trebuchet MS"/>
              <a:sym typeface="Trebuchet MS"/>
            </a:endParaRPr>
          </a:p>
        </p:txBody>
      </p:sp>
      <p:sp>
        <p:nvSpPr>
          <p:cNvPr id="302" name="Google Shape;302;p14"/>
          <p:cNvSpPr/>
          <p:nvPr/>
        </p:nvSpPr>
        <p:spPr>
          <a:xfrm>
            <a:off x="7636965" y="2790886"/>
            <a:ext cx="1952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The presentation</a:t>
            </a:r>
            <a:endParaRPr/>
          </a:p>
        </p:txBody>
      </p:sp>
      <p:pic>
        <p:nvPicPr>
          <p:cNvPr descr="SCAN ME! #01' Frauen Premium T-Shirt | Spreadshirt" id="303" name="Google Shape;303;p14"/>
          <p:cNvPicPr preferRelativeResize="0"/>
          <p:nvPr/>
        </p:nvPicPr>
        <p:blipFill rotWithShape="1">
          <a:blip r:embed="rId7">
            <a:alphaModFix/>
          </a:blip>
          <a:srcRect b="49756" l="11244" r="34148" t="0"/>
          <a:stretch/>
        </p:blipFill>
        <p:spPr>
          <a:xfrm>
            <a:off x="3510" y="37248"/>
            <a:ext cx="1464436" cy="1347415"/>
          </a:xfrm>
          <a:prstGeom prst="rect">
            <a:avLst/>
          </a:prstGeom>
          <a:noFill/>
          <a:ln>
            <a:noFill/>
          </a:ln>
        </p:spPr>
      </p:pic>
      <p:grpSp>
        <p:nvGrpSpPr>
          <p:cNvPr id="304" name="Google Shape;304;p14"/>
          <p:cNvGrpSpPr/>
          <p:nvPr/>
        </p:nvGrpSpPr>
        <p:grpSpPr>
          <a:xfrm>
            <a:off x="6293571" y="3885580"/>
            <a:ext cx="5230328" cy="2239501"/>
            <a:chOff x="4043674" y="3885580"/>
            <a:chExt cx="5230328" cy="2239501"/>
          </a:xfrm>
        </p:grpSpPr>
        <p:pic>
          <p:nvPicPr>
            <p:cNvPr id="305" name="Google Shape;305;p14"/>
            <p:cNvPicPr preferRelativeResize="0"/>
            <p:nvPr/>
          </p:nvPicPr>
          <p:blipFill rotWithShape="1">
            <a:blip r:embed="rId8">
              <a:alphaModFix/>
            </a:blip>
            <a:srcRect b="0" l="0" r="0" t="0"/>
            <a:stretch/>
          </p:blipFill>
          <p:spPr>
            <a:xfrm>
              <a:off x="7416173" y="3885580"/>
              <a:ext cx="1857829" cy="1857829"/>
            </a:xfrm>
            <a:prstGeom prst="rect">
              <a:avLst/>
            </a:prstGeom>
            <a:noFill/>
            <a:ln>
              <a:noFill/>
            </a:ln>
          </p:spPr>
        </p:pic>
        <p:pic>
          <p:nvPicPr>
            <p:cNvPr id="306" name="Google Shape;306;p14"/>
            <p:cNvPicPr preferRelativeResize="0"/>
            <p:nvPr/>
          </p:nvPicPr>
          <p:blipFill rotWithShape="1">
            <a:blip r:embed="rId9">
              <a:alphaModFix/>
            </a:blip>
            <a:srcRect b="0" l="0" r="0" t="0"/>
            <a:stretch/>
          </p:blipFill>
          <p:spPr>
            <a:xfrm>
              <a:off x="5763340" y="3885580"/>
              <a:ext cx="1857829" cy="1857829"/>
            </a:xfrm>
            <a:prstGeom prst="rect">
              <a:avLst/>
            </a:prstGeom>
            <a:noFill/>
            <a:ln>
              <a:noFill/>
            </a:ln>
          </p:spPr>
        </p:pic>
        <p:sp>
          <p:nvSpPr>
            <p:cNvPr id="307" name="Google Shape;307;p14"/>
            <p:cNvSpPr txBox="1"/>
            <p:nvPr/>
          </p:nvSpPr>
          <p:spPr>
            <a:xfrm>
              <a:off x="4816042" y="5755749"/>
              <a:ext cx="3657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Free Phonics games</a:t>
              </a:r>
              <a:endParaRPr/>
            </a:p>
          </p:txBody>
        </p:sp>
        <p:pic>
          <p:nvPicPr>
            <p:cNvPr id="308" name="Google Shape;308;p14"/>
            <p:cNvPicPr preferRelativeResize="0"/>
            <p:nvPr/>
          </p:nvPicPr>
          <p:blipFill rotWithShape="1">
            <a:blip r:embed="rId10">
              <a:alphaModFix/>
            </a:blip>
            <a:srcRect b="0" l="0" r="0" t="0"/>
            <a:stretch/>
          </p:blipFill>
          <p:spPr>
            <a:xfrm>
              <a:off x="4043674" y="3885580"/>
              <a:ext cx="1857829" cy="1857829"/>
            </a:xfrm>
            <a:prstGeom prst="rect">
              <a:avLst/>
            </a:prstGeom>
            <a:noFill/>
            <a:ln>
              <a:noFill/>
            </a:ln>
          </p:spPr>
        </p:pic>
      </p:grpSp>
      <p:pic>
        <p:nvPicPr>
          <p:cNvPr id="309" name="Google Shape;309;p14"/>
          <p:cNvPicPr preferRelativeResize="0"/>
          <p:nvPr/>
        </p:nvPicPr>
        <p:blipFill>
          <a:blip r:embed="rId11">
            <a:alphaModFix/>
          </a:blip>
          <a:stretch>
            <a:fillRect/>
          </a:stretch>
        </p:blipFill>
        <p:spPr>
          <a:xfrm>
            <a:off x="10843425" y="0"/>
            <a:ext cx="1348577" cy="12860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3"/>
          <p:cNvPicPr preferRelativeResize="0"/>
          <p:nvPr/>
        </p:nvPicPr>
        <p:blipFill>
          <a:blip r:embed="rId3">
            <a:alphaModFix/>
          </a:blip>
          <a:stretch>
            <a:fillRect/>
          </a:stretch>
        </p:blipFill>
        <p:spPr>
          <a:xfrm>
            <a:off x="867575" y="161925"/>
            <a:ext cx="10456851" cy="653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Let’s start with learning to read</a:t>
            </a:r>
            <a:endParaRPr/>
          </a:p>
        </p:txBody>
      </p:sp>
      <p:sp>
        <p:nvSpPr>
          <p:cNvPr id="79" name="Google Shape;79;p4"/>
          <p:cNvSpPr txBox="1"/>
          <p:nvPr>
            <p:ph idx="1" type="body"/>
          </p:nvPr>
        </p:nvSpPr>
        <p:spPr>
          <a:xfrm>
            <a:off x="677323" y="1306275"/>
            <a:ext cx="10810800" cy="4735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GB" sz="2000"/>
              <a:t>If you think about what is involved in learning to read, you will realise that this is a very complex process.</a:t>
            </a:r>
            <a:endParaRPr/>
          </a:p>
          <a:p>
            <a:pPr indent="-342900" lvl="0" marL="342900" rtl="0" algn="l">
              <a:spcBef>
                <a:spcPts val="1000"/>
              </a:spcBef>
              <a:spcAft>
                <a:spcPts val="0"/>
              </a:spcAft>
              <a:buSzPts val="1600"/>
              <a:buChar char="●"/>
            </a:pPr>
            <a:r>
              <a:rPr lang="en-GB" sz="2000"/>
              <a:t>Learners need to recognise the individual sounds (</a:t>
            </a:r>
            <a:r>
              <a:rPr b="1" lang="en-GB" sz="2000"/>
              <a:t>phonemes</a:t>
            </a:r>
            <a:r>
              <a:rPr lang="en-GB" sz="2000"/>
              <a:t>) which make up the words we speak. They also need to recognise the different shapes that letters form on the written page (</a:t>
            </a:r>
            <a:r>
              <a:rPr b="1" lang="en-GB" sz="2000"/>
              <a:t>graphemes</a:t>
            </a:r>
            <a:r>
              <a:rPr lang="en-GB" sz="2000"/>
              <a:t>). Then they have to make a connection between the letters they see and the sounds that the letters represent. This is called </a:t>
            </a:r>
            <a:r>
              <a:rPr b="1" lang="en-GB" sz="2000"/>
              <a:t>grapheme-phoneme correspondence</a:t>
            </a:r>
            <a:r>
              <a:rPr lang="en-GB" sz="2000"/>
              <a:t>.</a:t>
            </a:r>
            <a:endParaRPr/>
          </a:p>
          <a:p>
            <a:pPr indent="-342900" lvl="0" marL="342900" rtl="0" algn="l">
              <a:spcBef>
                <a:spcPts val="1000"/>
              </a:spcBef>
              <a:spcAft>
                <a:spcPts val="0"/>
              </a:spcAft>
              <a:buSzPts val="1600"/>
              <a:buChar char="●"/>
            </a:pPr>
            <a:r>
              <a:rPr lang="en-GB" sz="2000"/>
              <a:t>But when learning to read English, this is not the entire story because grapheme-phoneme correspondence in English is not always regular and predictable. Learners have to learn that one letter can sometimes represent several sounds, and one sound may be represented by different letters. The letter "c", for example, is sometimes pronounced as "k" and sometimes as "s", while the "k" sound is sometimes written with a "k" and sometimes with a "c".</a:t>
            </a:r>
            <a:endParaRPr/>
          </a:p>
        </p:txBody>
      </p:sp>
      <p:pic>
        <p:nvPicPr>
          <p:cNvPr id="80" name="Google Shape;80;p4"/>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g290d3724c01_0_417"/>
          <p:cNvPicPr preferRelativeResize="0"/>
          <p:nvPr/>
        </p:nvPicPr>
        <p:blipFill>
          <a:blip r:embed="rId3">
            <a:alphaModFix/>
          </a:blip>
          <a:stretch>
            <a:fillRect/>
          </a:stretch>
        </p:blipFill>
        <p:spPr>
          <a:xfrm>
            <a:off x="152400" y="152400"/>
            <a:ext cx="9525000" cy="6570599"/>
          </a:xfrm>
          <a:prstGeom prst="rect">
            <a:avLst/>
          </a:prstGeom>
          <a:noFill/>
          <a:ln>
            <a:noFill/>
          </a:ln>
        </p:spPr>
      </p:pic>
      <p:sp>
        <p:nvSpPr>
          <p:cNvPr id="320" name="Google Shape;320;g290d3724c01_0_417"/>
          <p:cNvSpPr/>
          <p:nvPr/>
        </p:nvSpPr>
        <p:spPr>
          <a:xfrm>
            <a:off x="8953500" y="6477000"/>
            <a:ext cx="1200300" cy="38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g290d3724c01_0_467"/>
          <p:cNvPicPr preferRelativeResize="0"/>
          <p:nvPr/>
        </p:nvPicPr>
        <p:blipFill>
          <a:blip r:embed="rId3">
            <a:alphaModFix/>
          </a:blip>
          <a:stretch>
            <a:fillRect/>
          </a:stretch>
        </p:blipFill>
        <p:spPr>
          <a:xfrm>
            <a:off x="152400" y="3467984"/>
            <a:ext cx="8447476" cy="3294766"/>
          </a:xfrm>
          <a:prstGeom prst="rect">
            <a:avLst/>
          </a:prstGeom>
          <a:noFill/>
          <a:ln>
            <a:noFill/>
          </a:ln>
        </p:spPr>
      </p:pic>
      <p:pic>
        <p:nvPicPr>
          <p:cNvPr id="326" name="Google Shape;326;g290d3724c01_0_467"/>
          <p:cNvPicPr preferRelativeResize="0"/>
          <p:nvPr/>
        </p:nvPicPr>
        <p:blipFill>
          <a:blip r:embed="rId4">
            <a:alphaModFix/>
          </a:blip>
          <a:stretch>
            <a:fillRect/>
          </a:stretch>
        </p:blipFill>
        <p:spPr>
          <a:xfrm>
            <a:off x="152400" y="61575"/>
            <a:ext cx="8406654" cy="32947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290d3724c01_0_372"/>
          <p:cNvPicPr preferRelativeResize="0"/>
          <p:nvPr/>
        </p:nvPicPr>
        <p:blipFill>
          <a:blip r:embed="rId3">
            <a:alphaModFix/>
          </a:blip>
          <a:stretch>
            <a:fillRect/>
          </a:stretch>
        </p:blipFill>
        <p:spPr>
          <a:xfrm rot="-5400000">
            <a:off x="5302225" y="72875"/>
            <a:ext cx="6750100" cy="6762750"/>
          </a:xfrm>
          <a:prstGeom prst="rect">
            <a:avLst/>
          </a:prstGeom>
          <a:noFill/>
          <a:ln>
            <a:noFill/>
          </a:ln>
        </p:spPr>
      </p:pic>
      <p:pic>
        <p:nvPicPr>
          <p:cNvPr id="332" name="Google Shape;332;g290d3724c01_0_372"/>
          <p:cNvPicPr preferRelativeResize="0"/>
          <p:nvPr/>
        </p:nvPicPr>
        <p:blipFill>
          <a:blip r:embed="rId4">
            <a:alphaModFix/>
          </a:blip>
          <a:stretch>
            <a:fillRect/>
          </a:stretch>
        </p:blipFill>
        <p:spPr>
          <a:xfrm rot="-5400000">
            <a:off x="-852063" y="1100437"/>
            <a:ext cx="6800600" cy="4657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290d3724c01_0_473"/>
          <p:cNvPicPr preferRelativeResize="0"/>
          <p:nvPr/>
        </p:nvPicPr>
        <p:blipFill>
          <a:blip r:embed="rId3">
            <a:alphaModFix/>
          </a:blip>
          <a:stretch>
            <a:fillRect/>
          </a:stretch>
        </p:blipFill>
        <p:spPr>
          <a:xfrm rot="-5400000">
            <a:off x="45695" y="2408035"/>
            <a:ext cx="5669719" cy="2987261"/>
          </a:xfrm>
          <a:prstGeom prst="rect">
            <a:avLst/>
          </a:prstGeom>
          <a:noFill/>
          <a:ln>
            <a:noFill/>
          </a:ln>
        </p:spPr>
      </p:pic>
      <p:pic>
        <p:nvPicPr>
          <p:cNvPr id="338" name="Google Shape;338;g290d3724c01_0_473"/>
          <p:cNvPicPr preferRelativeResize="0"/>
          <p:nvPr/>
        </p:nvPicPr>
        <p:blipFill>
          <a:blip r:embed="rId4">
            <a:alphaModFix/>
          </a:blip>
          <a:stretch>
            <a:fillRect/>
          </a:stretch>
        </p:blipFill>
        <p:spPr>
          <a:xfrm rot="-5400000">
            <a:off x="3440017" y="2127969"/>
            <a:ext cx="5669717" cy="3547386"/>
          </a:xfrm>
          <a:prstGeom prst="rect">
            <a:avLst/>
          </a:prstGeom>
          <a:noFill/>
          <a:ln>
            <a:noFill/>
          </a:ln>
        </p:spPr>
      </p:pic>
      <p:pic>
        <p:nvPicPr>
          <p:cNvPr id="339" name="Google Shape;339;g290d3724c01_0_473"/>
          <p:cNvPicPr preferRelativeResize="0"/>
          <p:nvPr/>
        </p:nvPicPr>
        <p:blipFill>
          <a:blip r:embed="rId5">
            <a:alphaModFix/>
          </a:blip>
          <a:stretch>
            <a:fillRect/>
          </a:stretch>
        </p:blipFill>
        <p:spPr>
          <a:xfrm rot="-5400000">
            <a:off x="7251957" y="2110821"/>
            <a:ext cx="5669713" cy="3581670"/>
          </a:xfrm>
          <a:prstGeom prst="rect">
            <a:avLst/>
          </a:prstGeom>
          <a:noFill/>
          <a:ln>
            <a:noFill/>
          </a:ln>
        </p:spPr>
      </p:pic>
      <p:pic>
        <p:nvPicPr>
          <p:cNvPr id="340" name="Google Shape;340;g290d3724c01_0_473"/>
          <p:cNvPicPr preferRelativeResize="0"/>
          <p:nvPr/>
        </p:nvPicPr>
        <p:blipFill>
          <a:blip r:embed="rId6">
            <a:alphaModFix/>
          </a:blip>
          <a:stretch>
            <a:fillRect/>
          </a:stretch>
        </p:blipFill>
        <p:spPr>
          <a:xfrm rot="-5400000">
            <a:off x="113600" y="191276"/>
            <a:ext cx="1315575" cy="1231075"/>
          </a:xfrm>
          <a:prstGeom prst="rect">
            <a:avLst/>
          </a:prstGeom>
          <a:noFill/>
          <a:ln>
            <a:noFill/>
          </a:ln>
        </p:spPr>
      </p:pic>
      <p:sp>
        <p:nvSpPr>
          <p:cNvPr id="341" name="Google Shape;341;g290d3724c01_0_473"/>
          <p:cNvSpPr txBox="1"/>
          <p:nvPr>
            <p:ph type="title"/>
          </p:nvPr>
        </p:nvSpPr>
        <p:spPr>
          <a:xfrm rot="-5400000">
            <a:off x="-5057100" y="674417"/>
            <a:ext cx="113607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Maths</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290d3724c01_0_477"/>
          <p:cNvPicPr preferRelativeResize="0"/>
          <p:nvPr/>
        </p:nvPicPr>
        <p:blipFill>
          <a:blip r:embed="rId3">
            <a:alphaModFix/>
          </a:blip>
          <a:stretch>
            <a:fillRect/>
          </a:stretch>
        </p:blipFill>
        <p:spPr>
          <a:xfrm rot="-5400000">
            <a:off x="424983" y="1938300"/>
            <a:ext cx="5899397" cy="3697065"/>
          </a:xfrm>
          <a:prstGeom prst="rect">
            <a:avLst/>
          </a:prstGeom>
          <a:noFill/>
          <a:ln>
            <a:noFill/>
          </a:ln>
        </p:spPr>
      </p:pic>
      <p:pic>
        <p:nvPicPr>
          <p:cNvPr id="347" name="Google Shape;347;g290d3724c01_0_477"/>
          <p:cNvPicPr preferRelativeResize="0"/>
          <p:nvPr/>
        </p:nvPicPr>
        <p:blipFill>
          <a:blip r:embed="rId4">
            <a:alphaModFix/>
          </a:blip>
          <a:stretch>
            <a:fillRect/>
          </a:stretch>
        </p:blipFill>
        <p:spPr>
          <a:xfrm rot="-5400000">
            <a:off x="3924370" y="2414754"/>
            <a:ext cx="5856779" cy="2744173"/>
          </a:xfrm>
          <a:prstGeom prst="rect">
            <a:avLst/>
          </a:prstGeom>
          <a:noFill/>
          <a:ln>
            <a:noFill/>
          </a:ln>
        </p:spPr>
      </p:pic>
      <p:pic>
        <p:nvPicPr>
          <p:cNvPr id="348" name="Google Shape;348;g290d3724c01_0_477"/>
          <p:cNvPicPr preferRelativeResize="0"/>
          <p:nvPr/>
        </p:nvPicPr>
        <p:blipFill>
          <a:blip r:embed="rId5">
            <a:alphaModFix/>
          </a:blip>
          <a:stretch>
            <a:fillRect/>
          </a:stretch>
        </p:blipFill>
        <p:spPr>
          <a:xfrm rot="-5400000">
            <a:off x="5966996" y="2877264"/>
            <a:ext cx="6303285" cy="1272669"/>
          </a:xfrm>
          <a:prstGeom prst="rect">
            <a:avLst/>
          </a:prstGeom>
          <a:noFill/>
          <a:ln cap="flat" cmpd="sng" w="9525">
            <a:solidFill>
              <a:schemeClr val="dk2"/>
            </a:solidFill>
            <a:prstDash val="solid"/>
            <a:round/>
            <a:headEnd len="sm" w="sm" type="none"/>
            <a:tailEnd len="sm" w="sm" type="none"/>
          </a:ln>
        </p:spPr>
      </p:pic>
      <p:pic>
        <p:nvPicPr>
          <p:cNvPr id="349" name="Google Shape;349;g290d3724c01_0_477"/>
          <p:cNvPicPr preferRelativeResize="0"/>
          <p:nvPr/>
        </p:nvPicPr>
        <p:blipFill>
          <a:blip r:embed="rId6">
            <a:alphaModFix/>
          </a:blip>
          <a:stretch>
            <a:fillRect/>
          </a:stretch>
        </p:blipFill>
        <p:spPr>
          <a:xfrm rot="-5400000">
            <a:off x="113600" y="191276"/>
            <a:ext cx="1315575" cy="1231075"/>
          </a:xfrm>
          <a:prstGeom prst="rect">
            <a:avLst/>
          </a:prstGeom>
          <a:noFill/>
          <a:ln>
            <a:noFill/>
          </a:ln>
        </p:spPr>
      </p:pic>
      <p:sp>
        <p:nvSpPr>
          <p:cNvPr id="350" name="Google Shape;350;g290d3724c01_0_477"/>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Maths</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90d3724c01_0_481"/>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Reading</a:t>
            </a:r>
            <a:endParaRPr sz="2500"/>
          </a:p>
        </p:txBody>
      </p:sp>
      <p:pic>
        <p:nvPicPr>
          <p:cNvPr id="356" name="Google Shape;356;g290d3724c01_0_481"/>
          <p:cNvPicPr preferRelativeResize="0"/>
          <p:nvPr/>
        </p:nvPicPr>
        <p:blipFill>
          <a:blip r:embed="rId3">
            <a:alphaModFix/>
          </a:blip>
          <a:stretch>
            <a:fillRect/>
          </a:stretch>
        </p:blipFill>
        <p:spPr>
          <a:xfrm rot="-5400000">
            <a:off x="81682" y="1361943"/>
            <a:ext cx="6476049" cy="4134113"/>
          </a:xfrm>
          <a:prstGeom prst="rect">
            <a:avLst/>
          </a:prstGeom>
          <a:noFill/>
          <a:ln>
            <a:noFill/>
          </a:ln>
        </p:spPr>
      </p:pic>
      <p:pic>
        <p:nvPicPr>
          <p:cNvPr id="357" name="Google Shape;357;g290d3724c01_0_481"/>
          <p:cNvPicPr preferRelativeResize="0"/>
          <p:nvPr/>
        </p:nvPicPr>
        <p:blipFill>
          <a:blip r:embed="rId4">
            <a:alphaModFix/>
          </a:blip>
          <a:stretch>
            <a:fillRect/>
          </a:stretch>
        </p:blipFill>
        <p:spPr>
          <a:xfrm rot="-5400000">
            <a:off x="4309510" y="1561319"/>
            <a:ext cx="6435512" cy="3775900"/>
          </a:xfrm>
          <a:prstGeom prst="rect">
            <a:avLst/>
          </a:prstGeom>
          <a:noFill/>
          <a:ln>
            <a:noFill/>
          </a:ln>
        </p:spPr>
      </p:pic>
      <p:pic>
        <p:nvPicPr>
          <p:cNvPr id="358" name="Google Shape;358;g290d3724c01_0_481"/>
          <p:cNvPicPr preferRelativeResize="0"/>
          <p:nvPr/>
        </p:nvPicPr>
        <p:blipFill>
          <a:blip r:embed="rId5">
            <a:alphaModFix/>
          </a:blip>
          <a:stretch>
            <a:fillRect/>
          </a:stretch>
        </p:blipFill>
        <p:spPr>
          <a:xfrm rot="-5400000">
            <a:off x="305789" y="196986"/>
            <a:ext cx="634917" cy="7618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290d3724c01_0_501"/>
          <p:cNvPicPr preferRelativeResize="0"/>
          <p:nvPr/>
        </p:nvPicPr>
        <p:blipFill>
          <a:blip r:embed="rId3">
            <a:alphaModFix/>
          </a:blip>
          <a:stretch>
            <a:fillRect/>
          </a:stretch>
        </p:blipFill>
        <p:spPr>
          <a:xfrm>
            <a:off x="829400" y="123825"/>
            <a:ext cx="12060100" cy="6610350"/>
          </a:xfrm>
          <a:prstGeom prst="rect">
            <a:avLst/>
          </a:prstGeom>
          <a:noFill/>
          <a:ln>
            <a:noFill/>
          </a:ln>
        </p:spPr>
      </p:pic>
      <p:sp>
        <p:nvSpPr>
          <p:cNvPr id="364" name="Google Shape;364;g290d3724c01_0_501"/>
          <p:cNvSpPr txBox="1"/>
          <p:nvPr>
            <p:ph type="title"/>
          </p:nvPr>
        </p:nvSpPr>
        <p:spPr>
          <a:xfrm rot="-5400000">
            <a:off x="-1925850" y="3805670"/>
            <a:ext cx="5098200" cy="763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sz="2500"/>
              <a:t>End of Year expectations - Writing</a:t>
            </a:r>
            <a:endParaRPr sz="2500"/>
          </a:p>
        </p:txBody>
      </p:sp>
      <p:pic>
        <p:nvPicPr>
          <p:cNvPr id="365" name="Google Shape;365;g290d3724c01_0_501"/>
          <p:cNvPicPr preferRelativeResize="0"/>
          <p:nvPr/>
        </p:nvPicPr>
        <p:blipFill>
          <a:blip r:embed="rId4">
            <a:alphaModFix/>
          </a:blip>
          <a:stretch>
            <a:fillRect/>
          </a:stretch>
        </p:blipFill>
        <p:spPr>
          <a:xfrm>
            <a:off x="9277350" y="693900"/>
            <a:ext cx="2914650" cy="2268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677323" y="609600"/>
            <a:ext cx="104973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How do we approach Reading and Phonics at Blakehill?</a:t>
            </a:r>
            <a:endParaRPr/>
          </a:p>
        </p:txBody>
      </p:sp>
      <p:sp>
        <p:nvSpPr>
          <p:cNvPr id="86" name="Google Shape;86;p3"/>
          <p:cNvSpPr txBox="1"/>
          <p:nvPr>
            <p:ph idx="1" type="body"/>
          </p:nvPr>
        </p:nvSpPr>
        <p:spPr>
          <a:xfrm>
            <a:off x="677323" y="2160600"/>
            <a:ext cx="10497300" cy="3880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GB" sz="2400"/>
              <a:t>At Blakehill we teach daily phonics for all children from Reception until Year 2. </a:t>
            </a:r>
            <a:endParaRPr/>
          </a:p>
          <a:p>
            <a:pPr indent="-342900" lvl="0" marL="342900" rtl="0" algn="l">
              <a:spcBef>
                <a:spcPts val="1000"/>
              </a:spcBef>
              <a:spcAft>
                <a:spcPts val="0"/>
              </a:spcAft>
              <a:buSzPts val="1920"/>
              <a:buChar char="●"/>
            </a:pPr>
            <a:r>
              <a:rPr lang="en-GB" sz="2400"/>
              <a:t>We use Bug Club Phonics to help us to plan and provide resources.</a:t>
            </a:r>
            <a:endParaRPr/>
          </a:p>
          <a:p>
            <a:pPr indent="-342900" lvl="0" marL="342900" rtl="0" algn="l">
              <a:spcBef>
                <a:spcPts val="1000"/>
              </a:spcBef>
              <a:spcAft>
                <a:spcPts val="0"/>
              </a:spcAft>
              <a:buSzPts val="1920"/>
              <a:buChar char="●"/>
            </a:pPr>
            <a:r>
              <a:rPr lang="en-GB" sz="2400"/>
              <a:t>A phonics lesson lasts for about 20 mins.</a:t>
            </a:r>
            <a:endParaRPr/>
          </a:p>
          <a:p>
            <a:pPr indent="-342900" lvl="0" marL="342900" rtl="0" algn="l">
              <a:spcBef>
                <a:spcPts val="1000"/>
              </a:spcBef>
              <a:spcAft>
                <a:spcPts val="0"/>
              </a:spcAft>
              <a:buSzPts val="1920"/>
              <a:buChar char="●"/>
            </a:pPr>
            <a:r>
              <a:rPr lang="en-GB"/>
              <a:t>Spellings and High Frequency Words</a:t>
            </a:r>
            <a:r>
              <a:rPr lang="en-GB" sz="2400"/>
              <a:t> </a:t>
            </a:r>
            <a:endParaRPr/>
          </a:p>
          <a:p>
            <a:pPr indent="-342900" lvl="0" marL="342900" rtl="0" algn="l">
              <a:spcBef>
                <a:spcPts val="1000"/>
              </a:spcBef>
              <a:spcAft>
                <a:spcPts val="0"/>
              </a:spcAft>
              <a:buSzPts val="1920"/>
              <a:buChar char="●"/>
            </a:pPr>
            <a:r>
              <a:rPr lang="en-GB" sz="2400"/>
              <a:t>In addition to a focused phonics lesson daily we also teach phonics through </a:t>
            </a:r>
            <a:r>
              <a:rPr lang="en-GB"/>
              <a:t>R</a:t>
            </a:r>
            <a:r>
              <a:rPr lang="en-GB" sz="2400"/>
              <a:t>eading and English lessons.</a:t>
            </a:r>
            <a:endParaRPr/>
          </a:p>
        </p:txBody>
      </p:sp>
      <p:pic>
        <p:nvPicPr>
          <p:cNvPr id="87" name="Google Shape;87;p3"/>
          <p:cNvPicPr preferRelativeResize="0"/>
          <p:nvPr/>
        </p:nvPicPr>
        <p:blipFill>
          <a:blip r:embed="rId3">
            <a:alphaModFix/>
          </a:blip>
          <a:stretch>
            <a:fillRect/>
          </a:stretch>
        </p:blipFill>
        <p:spPr>
          <a:xfrm>
            <a:off x="10843425" y="5571950"/>
            <a:ext cx="1348577" cy="128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5"/>
          <p:cNvPicPr preferRelativeResize="0"/>
          <p:nvPr/>
        </p:nvPicPr>
        <p:blipFill rotWithShape="1">
          <a:blip r:embed="rId3">
            <a:alphaModFix/>
          </a:blip>
          <a:srcRect b="0" l="0" r="0" t="0"/>
          <a:stretch/>
        </p:blipFill>
        <p:spPr>
          <a:xfrm>
            <a:off x="627017" y="0"/>
            <a:ext cx="1113533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2 and 3</a:t>
            </a:r>
            <a:endParaRPr/>
          </a:p>
        </p:txBody>
      </p:sp>
      <p:sp>
        <p:nvSpPr>
          <p:cNvPr id="98" name="Google Shape;98;p6"/>
          <p:cNvSpPr txBox="1"/>
          <p:nvPr>
            <p:ph idx="1" type="body"/>
          </p:nvPr>
        </p:nvSpPr>
        <p:spPr>
          <a:xfrm>
            <a:off x="677334" y="1436915"/>
            <a:ext cx="6598677" cy="460444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GB" sz="2400"/>
              <a:t>During Reception the children are exposed to phases 2 and 3. In phases 2 and 3 children will learn individual phonemes and graphemes. They will also learn some digraphs and some trigraphs. </a:t>
            </a:r>
            <a:endParaRPr/>
          </a:p>
          <a:p>
            <a:pPr indent="-342900" lvl="0" marL="342900" rtl="0" algn="l">
              <a:spcBef>
                <a:spcPts val="1000"/>
              </a:spcBef>
              <a:spcAft>
                <a:spcPts val="0"/>
              </a:spcAft>
              <a:buSzPts val="1920"/>
              <a:buChar char="●"/>
            </a:pPr>
            <a:r>
              <a:rPr lang="en-GB" sz="2400"/>
              <a:t>Children don’t learn their phonemes and graphemes alphabetically. </a:t>
            </a:r>
            <a:endParaRPr/>
          </a:p>
          <a:p>
            <a:pPr indent="-342900" lvl="0" marL="342900" rtl="0" algn="l">
              <a:spcBef>
                <a:spcPts val="1000"/>
              </a:spcBef>
              <a:spcAft>
                <a:spcPts val="0"/>
              </a:spcAft>
              <a:buSzPts val="1920"/>
              <a:buChar char="●"/>
            </a:pPr>
            <a:r>
              <a:rPr lang="en-GB" sz="2400"/>
              <a:t>They learn graphemes in lower case form only to begin with, it is confusing when adults use capital letters. </a:t>
            </a:r>
            <a:endParaRPr/>
          </a:p>
          <a:p>
            <a:pPr indent="0" lvl="0" marL="0" rtl="0" algn="l">
              <a:spcBef>
                <a:spcPts val="1000"/>
              </a:spcBef>
              <a:spcAft>
                <a:spcPts val="0"/>
              </a:spcAft>
              <a:buSzPts val="1920"/>
              <a:buNone/>
            </a:pPr>
            <a:r>
              <a:rPr lang="en-GB" sz="2400">
                <a:solidFill>
                  <a:schemeClr val="accent1"/>
                </a:solidFill>
              </a:rPr>
              <a:t>This can be confusing for parents, </a:t>
            </a:r>
            <a:r>
              <a:rPr lang="en-GB">
                <a:solidFill>
                  <a:schemeClr val="accent1"/>
                </a:solidFill>
              </a:rPr>
              <a:t>let's</a:t>
            </a:r>
            <a:r>
              <a:rPr lang="en-GB" sz="2400">
                <a:solidFill>
                  <a:schemeClr val="accent1"/>
                </a:solidFill>
              </a:rPr>
              <a:t> explain what we mean…</a:t>
            </a:r>
            <a:endParaRPr/>
          </a:p>
          <a:p>
            <a:pPr indent="-220980" lvl="0" marL="342900" rtl="0" algn="l">
              <a:spcBef>
                <a:spcPts val="1000"/>
              </a:spcBef>
              <a:spcAft>
                <a:spcPts val="0"/>
              </a:spcAft>
              <a:buSzPts val="1920"/>
              <a:buNone/>
            </a:pPr>
            <a:r>
              <a:t/>
            </a:r>
            <a:endParaRPr sz="2400"/>
          </a:p>
        </p:txBody>
      </p:sp>
      <p:pic>
        <p:nvPicPr>
          <p:cNvPr id="99" name="Google Shape;99;p6"/>
          <p:cNvPicPr preferRelativeResize="0"/>
          <p:nvPr/>
        </p:nvPicPr>
        <p:blipFill rotWithShape="1">
          <a:blip r:embed="rId3">
            <a:alphaModFix/>
          </a:blip>
          <a:srcRect b="0" l="0" r="0" t="0"/>
          <a:stretch/>
        </p:blipFill>
        <p:spPr>
          <a:xfrm>
            <a:off x="7393577" y="132261"/>
            <a:ext cx="4682490" cy="3293426"/>
          </a:xfrm>
          <a:prstGeom prst="rect">
            <a:avLst/>
          </a:prstGeom>
          <a:noFill/>
          <a:ln>
            <a:noFill/>
          </a:ln>
        </p:spPr>
      </p:pic>
      <p:pic>
        <p:nvPicPr>
          <p:cNvPr id="100" name="Google Shape;100;p6"/>
          <p:cNvPicPr preferRelativeResize="0"/>
          <p:nvPr/>
        </p:nvPicPr>
        <p:blipFill rotWithShape="1">
          <a:blip r:embed="rId4">
            <a:alphaModFix/>
          </a:blip>
          <a:srcRect b="0" l="0" r="0" t="0"/>
          <a:stretch/>
        </p:blipFill>
        <p:spPr>
          <a:xfrm>
            <a:off x="7393131" y="3735977"/>
            <a:ext cx="4682936" cy="3301638"/>
          </a:xfrm>
          <a:prstGeom prst="rect">
            <a:avLst/>
          </a:prstGeom>
          <a:noFill/>
          <a:ln>
            <a:noFill/>
          </a:ln>
        </p:spPr>
      </p:pic>
      <p:pic>
        <p:nvPicPr>
          <p:cNvPr id="101" name="Google Shape;101;p6"/>
          <p:cNvPicPr preferRelativeResize="0"/>
          <p:nvPr/>
        </p:nvPicPr>
        <p:blipFill rotWithShape="1">
          <a:blip r:embed="rId5">
            <a:alphaModFix/>
          </a:blip>
          <a:srcRect b="45216" l="0" r="0" t="0"/>
          <a:stretch/>
        </p:blipFill>
        <p:spPr>
          <a:xfrm flipH="1">
            <a:off x="5138922" y="255936"/>
            <a:ext cx="2137089" cy="11809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677334" y="609600"/>
            <a:ext cx="8596668" cy="76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Pronunciation</a:t>
            </a:r>
            <a:endParaRPr/>
          </a:p>
        </p:txBody>
      </p:sp>
      <p:sp>
        <p:nvSpPr>
          <p:cNvPr id="107" name="Google Shape;107;p7"/>
          <p:cNvSpPr txBox="1"/>
          <p:nvPr>
            <p:ph idx="1" type="body"/>
          </p:nvPr>
        </p:nvSpPr>
        <p:spPr>
          <a:xfrm>
            <a:off x="677334" y="1580607"/>
            <a:ext cx="5723466" cy="446075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80000"/>
              <a:buNone/>
            </a:pPr>
            <a:r>
              <a:rPr lang="en-GB" sz="2400"/>
              <a:t>You are probably thinking I have no idea if I am saying the sounds correctly.</a:t>
            </a:r>
            <a:endParaRPr/>
          </a:p>
          <a:p>
            <a:pPr indent="0" lvl="0" marL="0" rtl="0" algn="l">
              <a:spcBef>
                <a:spcPts val="1000"/>
              </a:spcBef>
              <a:spcAft>
                <a:spcPts val="0"/>
              </a:spcAft>
              <a:buSzPct val="80000"/>
              <a:buNone/>
            </a:pPr>
            <a:r>
              <a:rPr lang="en-GB" sz="2400"/>
              <a:t>How can I help them to remember the individual phonemes?</a:t>
            </a:r>
            <a:endParaRPr/>
          </a:p>
          <a:p>
            <a:pPr indent="-220980" lvl="0" marL="342900" rtl="0" algn="l">
              <a:spcBef>
                <a:spcPts val="1000"/>
              </a:spcBef>
              <a:spcAft>
                <a:spcPts val="0"/>
              </a:spcAft>
              <a:buSzPct val="80000"/>
              <a:buNone/>
            </a:pPr>
            <a:r>
              <a:t/>
            </a:r>
            <a:endParaRPr sz="2400"/>
          </a:p>
          <a:p>
            <a:pPr indent="-324612" lvl="0" marL="342900" rtl="0" algn="l">
              <a:spcBef>
                <a:spcPts val="1000"/>
              </a:spcBef>
              <a:spcAft>
                <a:spcPts val="0"/>
              </a:spcAft>
              <a:buSzPct val="80000"/>
              <a:buChar char="●"/>
            </a:pPr>
            <a:r>
              <a:rPr lang="en-GB" sz="2400"/>
              <a:t>Get the pronunciation correct. A QR code will link you directly to a sound board with clear </a:t>
            </a:r>
            <a:r>
              <a:rPr lang="en-GB" sz="2400" u="sng">
                <a:solidFill>
                  <a:schemeClr val="hlink"/>
                </a:solidFill>
                <a:hlinkClick r:id="rId3"/>
              </a:rPr>
              <a:t>pronunciation</a:t>
            </a:r>
            <a:endParaRPr sz="2400"/>
          </a:p>
          <a:p>
            <a:pPr indent="-324612" lvl="0" marL="342900" rtl="0" algn="l">
              <a:spcBef>
                <a:spcPts val="1000"/>
              </a:spcBef>
              <a:spcAft>
                <a:spcPts val="0"/>
              </a:spcAft>
              <a:buSzPct val="80000"/>
              <a:buChar char="●"/>
            </a:pPr>
            <a:r>
              <a:rPr lang="en-GB" sz="2400"/>
              <a:t>Along with the pronunciation children also </a:t>
            </a:r>
            <a:r>
              <a:rPr lang="en-GB"/>
              <a:t>are shown</a:t>
            </a:r>
            <a:r>
              <a:rPr lang="en-GB" sz="2400"/>
              <a:t> a picture and a </a:t>
            </a:r>
            <a:r>
              <a:rPr lang="en-GB"/>
              <a:t>corresponding</a:t>
            </a:r>
            <a:r>
              <a:rPr lang="en-GB" sz="2400"/>
              <a:t>  </a:t>
            </a:r>
            <a:r>
              <a:rPr lang="en-GB" sz="2400" u="sng">
                <a:solidFill>
                  <a:schemeClr val="hlink"/>
                </a:solidFill>
                <a:hlinkClick r:id="rId4"/>
              </a:rPr>
              <a:t>actions</a:t>
            </a:r>
            <a:endParaRPr sz="2400"/>
          </a:p>
          <a:p>
            <a:pPr indent="-220980" lvl="0" marL="342900" rtl="0" algn="l">
              <a:spcBef>
                <a:spcPts val="1000"/>
              </a:spcBef>
              <a:spcAft>
                <a:spcPts val="0"/>
              </a:spcAft>
              <a:buSzPct val="80000"/>
              <a:buNone/>
            </a:pPr>
            <a:r>
              <a:t/>
            </a:r>
            <a:endParaRPr sz="2400"/>
          </a:p>
        </p:txBody>
      </p:sp>
      <p:pic>
        <p:nvPicPr>
          <p:cNvPr id="108" name="Google Shape;108;p7"/>
          <p:cNvPicPr preferRelativeResize="0"/>
          <p:nvPr/>
        </p:nvPicPr>
        <p:blipFill rotWithShape="1">
          <a:blip r:embed="rId5">
            <a:alphaModFix/>
          </a:blip>
          <a:srcRect b="0" l="0" r="0" t="0"/>
          <a:stretch/>
        </p:blipFill>
        <p:spPr>
          <a:xfrm>
            <a:off x="7411698" y="609600"/>
            <a:ext cx="3990975" cy="5676900"/>
          </a:xfrm>
          <a:prstGeom prst="rect">
            <a:avLst/>
          </a:prstGeom>
          <a:noFill/>
          <a:ln>
            <a:noFill/>
          </a:ln>
        </p:spPr>
      </p:pic>
      <p:pic>
        <p:nvPicPr>
          <p:cNvPr id="109" name="Google Shape;109;p7"/>
          <p:cNvPicPr preferRelativeResize="0"/>
          <p:nvPr/>
        </p:nvPicPr>
        <p:blipFill rotWithShape="1">
          <a:blip r:embed="rId6">
            <a:alphaModFix/>
          </a:blip>
          <a:srcRect b="45216" l="0" r="0" t="0"/>
          <a:stretch/>
        </p:blipFill>
        <p:spPr>
          <a:xfrm flipH="1">
            <a:off x="5138922" y="255936"/>
            <a:ext cx="2137089" cy="1180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4</a:t>
            </a:r>
            <a:endParaRPr/>
          </a:p>
        </p:txBody>
      </p:sp>
      <p:sp>
        <p:nvSpPr>
          <p:cNvPr id="115" name="Google Shape;115;p8"/>
          <p:cNvSpPr txBox="1"/>
          <p:nvPr>
            <p:ph idx="1" type="body"/>
          </p:nvPr>
        </p:nvSpPr>
        <p:spPr>
          <a:xfrm>
            <a:off x="677333" y="2160589"/>
            <a:ext cx="8963055" cy="3880773"/>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1920"/>
              <a:buChar char="●"/>
            </a:pPr>
            <a:r>
              <a:rPr lang="en-GB" sz="2400"/>
              <a:t>Phase 4 is a time at the end of reception and the start of Year one where we recap and practise blending and segmenting.</a:t>
            </a:r>
            <a:endParaRPr/>
          </a:p>
          <a:p>
            <a:pPr indent="-220980" lvl="0" marL="342900" rtl="0" algn="l">
              <a:spcBef>
                <a:spcPts val="1000"/>
              </a:spcBef>
              <a:spcAft>
                <a:spcPts val="0"/>
              </a:spcAft>
              <a:buSzPts val="1920"/>
              <a:buNone/>
            </a:pPr>
            <a:r>
              <a:t/>
            </a:r>
            <a:endParaRPr sz="2400"/>
          </a:p>
          <a:p>
            <a:pPr indent="-342900" lvl="0" marL="342900" rtl="0" algn="l">
              <a:spcBef>
                <a:spcPts val="1000"/>
              </a:spcBef>
              <a:spcAft>
                <a:spcPts val="0"/>
              </a:spcAft>
              <a:buSzPts val="1920"/>
              <a:buChar char="●"/>
            </a:pPr>
            <a:r>
              <a:rPr lang="en-GB" sz="2400"/>
              <a:t>These words will have more </a:t>
            </a:r>
            <a:endParaRPr/>
          </a:p>
          <a:p>
            <a:pPr indent="0" lvl="0" marL="0" rtl="0" algn="l">
              <a:spcBef>
                <a:spcPts val="1000"/>
              </a:spcBef>
              <a:spcAft>
                <a:spcPts val="0"/>
              </a:spcAft>
              <a:buSzPts val="1920"/>
              <a:buNone/>
            </a:pPr>
            <a:r>
              <a:rPr lang="en-GB" sz="2400"/>
              <a:t>sounds in them and be harder to</a:t>
            </a:r>
            <a:endParaRPr/>
          </a:p>
          <a:p>
            <a:pPr indent="0" lvl="0" marL="0" rtl="0" algn="l">
              <a:spcBef>
                <a:spcPts val="1000"/>
              </a:spcBef>
              <a:spcAft>
                <a:spcPts val="0"/>
              </a:spcAft>
              <a:buSzPts val="1920"/>
              <a:buNone/>
            </a:pPr>
            <a:r>
              <a:rPr lang="en-GB" sz="2400"/>
              <a:t> blend.</a:t>
            </a:r>
            <a:endParaRPr/>
          </a:p>
          <a:p>
            <a:pPr indent="-220980" lvl="0" marL="342900" rtl="0" algn="l">
              <a:spcBef>
                <a:spcPts val="1000"/>
              </a:spcBef>
              <a:spcAft>
                <a:spcPts val="0"/>
              </a:spcAft>
              <a:buSzPts val="1920"/>
              <a:buNone/>
            </a:pPr>
            <a:r>
              <a:t/>
            </a:r>
            <a:endParaRPr sz="2400"/>
          </a:p>
          <a:p>
            <a:pPr indent="-220980" lvl="0" marL="342900" rtl="0" algn="l">
              <a:spcBef>
                <a:spcPts val="1000"/>
              </a:spcBef>
              <a:spcAft>
                <a:spcPts val="0"/>
              </a:spcAft>
              <a:buSzPts val="1920"/>
              <a:buNone/>
            </a:pPr>
            <a:r>
              <a:t/>
            </a:r>
            <a:endParaRPr sz="2400"/>
          </a:p>
        </p:txBody>
      </p:sp>
      <p:pic>
        <p:nvPicPr>
          <p:cNvPr id="116" name="Google Shape;116;p8"/>
          <p:cNvPicPr preferRelativeResize="0"/>
          <p:nvPr/>
        </p:nvPicPr>
        <p:blipFill rotWithShape="1">
          <a:blip r:embed="rId3">
            <a:alphaModFix/>
          </a:blip>
          <a:srcRect b="0" l="0" r="0" t="0"/>
          <a:stretch/>
        </p:blipFill>
        <p:spPr>
          <a:xfrm>
            <a:off x="6016083" y="3396344"/>
            <a:ext cx="6175917" cy="3304086"/>
          </a:xfrm>
          <a:prstGeom prst="rect">
            <a:avLst/>
          </a:prstGeom>
          <a:noFill/>
          <a:ln>
            <a:noFill/>
          </a:ln>
        </p:spPr>
      </p:pic>
      <p:pic>
        <p:nvPicPr>
          <p:cNvPr id="117" name="Google Shape;117;p8"/>
          <p:cNvPicPr preferRelativeResize="0"/>
          <p:nvPr/>
        </p:nvPicPr>
        <p:blipFill rotWithShape="1">
          <a:blip r:embed="rId4">
            <a:alphaModFix/>
          </a:blip>
          <a:srcRect b="45216" l="0" r="0" t="0"/>
          <a:stretch/>
        </p:blipFill>
        <p:spPr>
          <a:xfrm flipH="1">
            <a:off x="7268168" y="320542"/>
            <a:ext cx="2137089" cy="11809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Phase 5</a:t>
            </a:r>
            <a:endParaRPr/>
          </a:p>
        </p:txBody>
      </p:sp>
      <p:sp>
        <p:nvSpPr>
          <p:cNvPr id="123" name="Google Shape;123;p9"/>
          <p:cNvSpPr txBox="1"/>
          <p:nvPr>
            <p:ph idx="1" type="body"/>
          </p:nvPr>
        </p:nvSpPr>
        <p:spPr>
          <a:xfrm>
            <a:off x="677334" y="1463041"/>
            <a:ext cx="3372152" cy="45783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GB" sz="2400"/>
              <a:t>Is what we will be teaching in Year One. </a:t>
            </a:r>
            <a:endParaRPr/>
          </a:p>
          <a:p>
            <a:pPr indent="-342900" lvl="0" marL="342900" rtl="0" algn="l">
              <a:spcBef>
                <a:spcPts val="1000"/>
              </a:spcBef>
              <a:spcAft>
                <a:spcPts val="0"/>
              </a:spcAft>
              <a:buSzPts val="1920"/>
              <a:buChar char="●"/>
            </a:pPr>
            <a:r>
              <a:rPr lang="en-GB" sz="2400"/>
              <a:t>It looks at alternative ways to spell sounds. For example-</a:t>
            </a:r>
            <a:endParaRPr/>
          </a:p>
          <a:p>
            <a:pPr indent="-220980" lvl="0" marL="342900" rtl="0" algn="l">
              <a:spcBef>
                <a:spcPts val="1000"/>
              </a:spcBef>
              <a:spcAft>
                <a:spcPts val="0"/>
              </a:spcAft>
              <a:buSzPts val="1920"/>
              <a:buNone/>
            </a:pPr>
            <a:r>
              <a:t/>
            </a:r>
            <a:endParaRPr sz="2400"/>
          </a:p>
          <a:p>
            <a:pPr indent="0" lvl="0" marL="0" rtl="0" algn="l">
              <a:spcBef>
                <a:spcPts val="1000"/>
              </a:spcBef>
              <a:spcAft>
                <a:spcPts val="0"/>
              </a:spcAft>
              <a:buSzPts val="1920"/>
              <a:buNone/>
            </a:pPr>
            <a:r>
              <a:rPr lang="en-GB" sz="2400"/>
              <a:t>ai as in tail</a:t>
            </a:r>
            <a:endParaRPr/>
          </a:p>
          <a:p>
            <a:pPr indent="0" lvl="0" marL="0" rtl="0" algn="l">
              <a:spcBef>
                <a:spcPts val="1000"/>
              </a:spcBef>
              <a:spcAft>
                <a:spcPts val="0"/>
              </a:spcAft>
              <a:buSzPts val="1920"/>
              <a:buNone/>
            </a:pPr>
            <a:r>
              <a:rPr lang="en-GB" sz="2400"/>
              <a:t>ay as in play</a:t>
            </a:r>
            <a:endParaRPr/>
          </a:p>
          <a:p>
            <a:pPr indent="0" lvl="0" marL="0" rtl="0" algn="l">
              <a:spcBef>
                <a:spcPts val="1000"/>
              </a:spcBef>
              <a:spcAft>
                <a:spcPts val="0"/>
              </a:spcAft>
              <a:buSzPts val="1920"/>
              <a:buNone/>
            </a:pPr>
            <a:r>
              <a:rPr lang="en-GB" sz="2400"/>
              <a:t>a-e as in make</a:t>
            </a:r>
            <a:endParaRPr/>
          </a:p>
          <a:p>
            <a:pPr indent="0" lvl="0" marL="0" rtl="0" algn="l">
              <a:spcBef>
                <a:spcPts val="1000"/>
              </a:spcBef>
              <a:spcAft>
                <a:spcPts val="0"/>
              </a:spcAft>
              <a:buSzPts val="1920"/>
              <a:buNone/>
            </a:pPr>
            <a:r>
              <a:t/>
            </a:r>
            <a:endParaRPr sz="2400"/>
          </a:p>
        </p:txBody>
      </p:sp>
      <p:pic>
        <p:nvPicPr>
          <p:cNvPr id="124" name="Google Shape;124;p9"/>
          <p:cNvPicPr preferRelativeResize="0"/>
          <p:nvPr/>
        </p:nvPicPr>
        <p:blipFill rotWithShape="1">
          <a:blip r:embed="rId3">
            <a:alphaModFix/>
          </a:blip>
          <a:srcRect b="0" l="0" r="0" t="0"/>
          <a:stretch/>
        </p:blipFill>
        <p:spPr>
          <a:xfrm>
            <a:off x="4238625" y="259352"/>
            <a:ext cx="7953375" cy="558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2022-10-04T19:29:41Z</dcterms:created>
  <dc:creator>Sarah Dickinson</dc:creator>
</cp:coreProperties>
</file>