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94" r:id="rId2"/>
    <p:sldId id="258" r:id="rId3"/>
    <p:sldId id="295" r:id="rId4"/>
    <p:sldId id="296" r:id="rId5"/>
    <p:sldId id="297" r:id="rId6"/>
    <p:sldId id="298" r:id="rId7"/>
    <p:sldId id="299" r:id="rId8"/>
    <p:sldId id="300" r:id="rId9"/>
    <p:sldId id="301"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Twinkl" pitchFamily="2" charset="77"/>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E2B"/>
    <a:srgbClr val="9D9CCD"/>
    <a:srgbClr val="564F91"/>
    <a:srgbClr val="493582"/>
    <a:srgbClr val="CFB6D9"/>
    <a:srgbClr val="E8C502"/>
    <a:srgbClr val="FFE964"/>
    <a:srgbClr val="E5C800"/>
    <a:srgbClr val="00639D"/>
    <a:srgbClr val="A973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33" autoAdjust="0"/>
    <p:restoredTop sz="94660"/>
  </p:normalViewPr>
  <p:slideViewPr>
    <p:cSldViewPr snapToGrid="0" showGuides="1">
      <p:cViewPr varScale="1">
        <p:scale>
          <a:sx n="223" d="100"/>
          <a:sy n="223" d="100"/>
        </p:scale>
        <p:origin x="1952" y="176"/>
      </p:cViewPr>
      <p:guideLst>
        <p:guide orient="horz" pos="2160"/>
        <p:guide pos="2880"/>
        <p:guide pos="363"/>
        <p:guide orient="horz" pos="3974"/>
        <p:guide pos="5397"/>
        <p:guide orient="horz" pos="346"/>
        <p:guide pos="476"/>
        <p:guide orient="horz" pos="459"/>
        <p:guide orient="horz" pos="3861"/>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nIt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924"/>
            <a:ext cx="9144000" cy="6881348"/>
          </a:xfrm>
          <a:prstGeom prst="rect">
            <a:avLst/>
          </a:prstGeom>
        </p:spPr>
      </p:pic>
      <p:sp>
        <p:nvSpPr>
          <p:cNvPr id="3" name="Rectangle 2"/>
          <p:cNvSpPr/>
          <p:nvPr userDrawn="1"/>
        </p:nvSpPr>
        <p:spPr>
          <a:xfrm>
            <a:off x="0" y="6251423"/>
            <a:ext cx="9144000" cy="612000"/>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89489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457198" y="2930434"/>
            <a:ext cx="8220076"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457200" y="438151"/>
            <a:ext cx="8220074"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dirty="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uk/resources/ks2-subjects/ks2-religious-education/ks2-judaism" TargetMode="External"/><Relationship Id="rId2" Type="http://schemas.openxmlformats.org/officeDocument/2006/relationships/hyperlink" Target="https://www.twinkl.co.uk/resources/religion/buddhism-religion/festivals-buddhism-re-subject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ks2-subjects/ks2-religious-education/ks2-judais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608013"/>
            <a:ext cx="8220075" cy="652462"/>
          </a:xfrm>
        </p:spPr>
        <p:txBody>
          <a:bodyPr>
            <a:normAutofit fontScale="90000"/>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7439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19E1482-282E-0A3F-6A50-40D41F660043}"/>
              </a:ext>
            </a:extLst>
          </p:cNvPr>
          <p:cNvSpPr/>
          <p:nvPr/>
        </p:nvSpPr>
        <p:spPr>
          <a:xfrm>
            <a:off x="3829050" y="2686050"/>
            <a:ext cx="1062990" cy="85153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Rectangle 2">
            <a:hlinkClick r:id="rId3"/>
            <a:extLst>
              <a:ext uri="{FF2B5EF4-FFF2-40B4-BE49-F238E27FC236}">
                <a16:creationId xmlns:a16="http://schemas.microsoft.com/office/drawing/2014/main" id="{3A2268CF-2738-08C9-C3A0-6342DA1C066F}"/>
              </a:ext>
            </a:extLst>
          </p:cNvPr>
          <p:cNvSpPr/>
          <p:nvPr/>
        </p:nvSpPr>
        <p:spPr>
          <a:xfrm>
            <a:off x="154305" y="5897880"/>
            <a:ext cx="1062990" cy="85153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A9FA26C5-0B22-A877-4614-F91BF03790BE}"/>
              </a:ext>
            </a:extLst>
          </p:cNvPr>
          <p:cNvSpPr/>
          <p:nvPr/>
        </p:nvSpPr>
        <p:spPr>
          <a:xfrm>
            <a:off x="154305" y="5897880"/>
            <a:ext cx="1062990" cy="85153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5234EE6-AAAE-68D6-3874-837711B4AD2E}"/>
              </a:ext>
            </a:extLst>
          </p:cNvPr>
          <p:cNvSpPr/>
          <p:nvPr/>
        </p:nvSpPr>
        <p:spPr>
          <a:xfrm>
            <a:off x="3776985" y="4318486"/>
            <a:ext cx="4917432" cy="1533674"/>
          </a:xfrm>
          <a:prstGeom prst="roundRect">
            <a:avLst>
              <a:gd name="adj" fmla="val 0"/>
            </a:avLst>
          </a:prstGeom>
          <a:solidFill>
            <a:srgbClr val="FFE964"/>
          </a:solidFill>
          <a:ln>
            <a:noFill/>
          </a:ln>
        </p:spPr>
        <p:style>
          <a:lnRef idx="2">
            <a:schemeClr val="accent1">
              <a:shade val="50000"/>
            </a:schemeClr>
          </a:lnRef>
          <a:fillRef idx="1">
            <a:schemeClr val="accent1"/>
          </a:fillRef>
          <a:effectRef idx="0">
            <a:schemeClr val="accent1"/>
          </a:effectRef>
          <a:fontRef idx="minor">
            <a:schemeClr val="lt1"/>
          </a:fontRef>
        </p:style>
        <p:txBody>
          <a:bodyPr lIns="1475999" tIns="180000" rIns="180000" bIns="180000" rtlCol="0" anchor="ctr"/>
          <a:lstStyle/>
          <a:p>
            <a:pPr lvl="0">
              <a:lnSpc>
                <a:spcPct val="115000"/>
              </a:lnSpc>
              <a:buClr>
                <a:schemeClr val="dk1"/>
              </a:buClr>
              <a:buSzPts val="1100"/>
            </a:pPr>
            <a:r>
              <a:rPr lang="en-GB" dirty="0">
                <a:solidFill>
                  <a:srgbClr val="1C1C1C"/>
                </a:solidFill>
              </a:rPr>
              <a:t>Judaism teaches that all life is special and belongs to God. Jewish people believe that God is the creator of all life.</a:t>
            </a:r>
          </a:p>
        </p:txBody>
      </p:sp>
      <p:sp>
        <p:nvSpPr>
          <p:cNvPr id="2" name="Rounded Rectangle 1">
            <a:extLst>
              <a:ext uri="{FF2B5EF4-FFF2-40B4-BE49-F238E27FC236}">
                <a16:creationId xmlns:a16="http://schemas.microsoft.com/office/drawing/2014/main" id="{01E15594-73BC-1C8A-88CC-0A0C5E9F1A4D}"/>
              </a:ext>
            </a:extLst>
          </p:cNvPr>
          <p:cNvSpPr/>
          <p:nvPr/>
        </p:nvSpPr>
        <p:spPr>
          <a:xfrm>
            <a:off x="4246244" y="2927910"/>
            <a:ext cx="4448173" cy="1137285"/>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116000" tIns="180000" rIns="180000" bIns="180000" rtlCol="0" anchor="ctr"/>
          <a:lstStyle/>
          <a:p>
            <a:pPr lvl="0">
              <a:lnSpc>
                <a:spcPct val="115000"/>
              </a:lnSpc>
              <a:buClr>
                <a:schemeClr val="dk1"/>
              </a:buClr>
              <a:buSzPts val="1100"/>
            </a:pPr>
            <a:r>
              <a:rPr lang="en-GB" dirty="0">
                <a:solidFill>
                  <a:srgbClr val="1C1C1C"/>
                </a:solidFill>
              </a:rPr>
              <a:t>Jewish people believe in one God, like Christians and Muslims do.</a:t>
            </a:r>
          </a:p>
        </p:txBody>
      </p:sp>
      <p:sp>
        <p:nvSpPr>
          <p:cNvPr id="8" name="Rounded Rectangle 7">
            <a:extLst>
              <a:ext uri="{FF2B5EF4-FFF2-40B4-BE49-F238E27FC236}">
                <a16:creationId xmlns:a16="http://schemas.microsoft.com/office/drawing/2014/main" id="{F258BB51-F576-D5E3-3994-F640421FD9D3}"/>
              </a:ext>
            </a:extLst>
          </p:cNvPr>
          <p:cNvSpPr/>
          <p:nvPr/>
        </p:nvSpPr>
        <p:spPr>
          <a:xfrm>
            <a:off x="3348990" y="1438534"/>
            <a:ext cx="5345427" cy="1236085"/>
          </a:xfrm>
          <a:prstGeom prst="roundRect">
            <a:avLst>
              <a:gd name="adj" fmla="val 0"/>
            </a:avLst>
          </a:prstGeom>
          <a:solidFill>
            <a:srgbClr val="00639D"/>
          </a:solidFill>
          <a:ln>
            <a:noFill/>
          </a:ln>
        </p:spPr>
        <p:style>
          <a:lnRef idx="2">
            <a:schemeClr val="accent1">
              <a:shade val="50000"/>
            </a:schemeClr>
          </a:lnRef>
          <a:fillRef idx="1">
            <a:schemeClr val="accent1"/>
          </a:fillRef>
          <a:effectRef idx="0">
            <a:schemeClr val="accent1"/>
          </a:effectRef>
          <a:fontRef idx="minor">
            <a:schemeClr val="lt1"/>
          </a:fontRef>
        </p:style>
        <p:txBody>
          <a:bodyPr lIns="1692000" tIns="180000" rIns="180000" bIns="180000" rtlCol="0" anchor="ctr"/>
          <a:lstStyle/>
          <a:p>
            <a:pPr lvl="0"/>
            <a:r>
              <a:rPr lang="en-GB" dirty="0">
                <a:solidFill>
                  <a:schemeClr val="bg1"/>
                </a:solidFill>
              </a:rPr>
              <a:t>Judaism is one of the world’s six major religions. The others are Christianity, Islam, Buddhism, Hinduism and </a:t>
            </a:r>
            <a:r>
              <a:rPr lang="en-GB" dirty="0" err="1">
                <a:solidFill>
                  <a:schemeClr val="bg1"/>
                </a:solidFill>
              </a:rPr>
              <a:t>Sikhi</a:t>
            </a:r>
            <a:r>
              <a:rPr lang="en-GB" dirty="0">
                <a:solidFill>
                  <a:schemeClr val="bg1"/>
                </a:solidFill>
              </a:rPr>
              <a:t>.</a:t>
            </a:r>
            <a:endParaRPr lang="en-GB" sz="1100" dirty="0">
              <a:solidFill>
                <a:schemeClr val="bg1"/>
              </a:solidFill>
            </a:endParaRPr>
          </a:p>
        </p:txBody>
      </p:sp>
      <p:sp>
        <p:nvSpPr>
          <p:cNvPr id="3" name="Title">
            <a:extLst>
              <a:ext uri="{FF2B5EF4-FFF2-40B4-BE49-F238E27FC236}">
                <a16:creationId xmlns:a16="http://schemas.microsoft.com/office/drawing/2014/main" id="{43B41372-4060-DD80-71A1-71619439FE26}"/>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Judaism</a:t>
            </a:r>
            <a:endParaRPr lang="en-GB" sz="3200" dirty="0">
              <a:solidFill>
                <a:srgbClr val="493582"/>
              </a:solidFill>
              <a:latin typeface="+mn-lt"/>
            </a:endParaRPr>
          </a:p>
        </p:txBody>
      </p:sp>
      <p:pic>
        <p:nvPicPr>
          <p:cNvPr id="6" name="Picture 5">
            <a:extLst>
              <a:ext uri="{FF2B5EF4-FFF2-40B4-BE49-F238E27FC236}">
                <a16:creationId xmlns:a16="http://schemas.microsoft.com/office/drawing/2014/main" id="{707EAC09-BB09-D330-51E5-20512BC7C92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8010" y="1371601"/>
            <a:ext cx="4666600" cy="4666600"/>
          </a:xfrm>
          <a:prstGeom prst="rect">
            <a:avLst/>
          </a:prstGeom>
        </p:spPr>
      </p:pic>
      <p:pic>
        <p:nvPicPr>
          <p:cNvPr id="7" name="Twinkl Swatches">
            <a:extLst>
              <a:ext uri="{FF2B5EF4-FFF2-40B4-BE49-F238E27FC236}">
                <a16:creationId xmlns:a16="http://schemas.microsoft.com/office/drawing/2014/main" id="{51912339-2012-CEC5-7CF1-49F569F0CA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204" t="-2794" r="-14111" b="-3307"/>
          <a:stretch/>
        </p:blipFill>
        <p:spPr>
          <a:xfrm>
            <a:off x="-943677" y="765175"/>
            <a:ext cx="841708" cy="3088566"/>
          </a:xfrm>
          <a:prstGeom prst="rect">
            <a:avLst/>
          </a:prstGeom>
          <a:solidFill>
            <a:schemeClr val="bg1"/>
          </a:solidFill>
          <a:ln>
            <a:solidFill>
              <a:schemeClr val="tx1"/>
            </a:solidFill>
          </a:ln>
        </p:spPr>
      </p:pic>
    </p:spTree>
    <p:extLst>
      <p:ext uri="{BB962C8B-B14F-4D97-AF65-F5344CB8AC3E}">
        <p14:creationId xmlns:p14="http://schemas.microsoft.com/office/powerpoint/2010/main" val="4939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EECFEAA-C0E7-6D0C-4B82-2B1EDE7E82E0}"/>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Tikkun Olam</a:t>
            </a:r>
            <a:endParaRPr lang="en-GB" sz="2800" dirty="0">
              <a:solidFill>
                <a:srgbClr val="493582"/>
              </a:solidFill>
              <a:latin typeface="+mn-lt"/>
            </a:endParaRPr>
          </a:p>
        </p:txBody>
      </p:sp>
      <p:sp>
        <p:nvSpPr>
          <p:cNvPr id="7" name="Rounded Rectangle 6">
            <a:extLst>
              <a:ext uri="{FF2B5EF4-FFF2-40B4-BE49-F238E27FC236}">
                <a16:creationId xmlns:a16="http://schemas.microsoft.com/office/drawing/2014/main" id="{588D151B-72ED-8EF8-E5F6-2B282BC58943}"/>
              </a:ext>
            </a:extLst>
          </p:cNvPr>
          <p:cNvSpPr/>
          <p:nvPr/>
        </p:nvSpPr>
        <p:spPr>
          <a:xfrm>
            <a:off x="1634489" y="1670218"/>
            <a:ext cx="5646421" cy="495334"/>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Tikkun Olam is the name of a teaching in Judaism.</a:t>
            </a:r>
          </a:p>
        </p:txBody>
      </p:sp>
      <p:sp>
        <p:nvSpPr>
          <p:cNvPr id="8" name="Rounded Rectangle 7">
            <a:extLst>
              <a:ext uri="{FF2B5EF4-FFF2-40B4-BE49-F238E27FC236}">
                <a16:creationId xmlns:a16="http://schemas.microsoft.com/office/drawing/2014/main" id="{F068C413-A5AF-12C3-8CB8-2B34EC00D3B3}"/>
              </a:ext>
            </a:extLst>
          </p:cNvPr>
          <p:cNvSpPr/>
          <p:nvPr/>
        </p:nvSpPr>
        <p:spPr>
          <a:xfrm>
            <a:off x="1634489" y="2287438"/>
            <a:ext cx="5646421" cy="798662"/>
          </a:xfrm>
          <a:prstGeom prst="roundRect">
            <a:avLst>
              <a:gd name="adj" fmla="val 0"/>
            </a:avLst>
          </a:prstGeom>
          <a:solidFill>
            <a:srgbClr val="564F9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Tikkun Olam is a Hebrew word that translates in English as ‘world repair’.</a:t>
            </a:r>
          </a:p>
        </p:txBody>
      </p:sp>
      <p:sp>
        <p:nvSpPr>
          <p:cNvPr id="9" name="Rounded Rectangle 8">
            <a:extLst>
              <a:ext uri="{FF2B5EF4-FFF2-40B4-BE49-F238E27FC236}">
                <a16:creationId xmlns:a16="http://schemas.microsoft.com/office/drawing/2014/main" id="{353F0A20-A840-6A80-050F-C0E03144FB66}"/>
              </a:ext>
            </a:extLst>
          </p:cNvPr>
          <p:cNvSpPr/>
          <p:nvPr/>
        </p:nvSpPr>
        <p:spPr>
          <a:xfrm>
            <a:off x="1634489" y="3201837"/>
            <a:ext cx="2594611" cy="1724493"/>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t>It is used to describe something that anyone does that serves the world and helps to improve it.</a:t>
            </a:r>
          </a:p>
        </p:txBody>
      </p:sp>
      <p:sp>
        <p:nvSpPr>
          <p:cNvPr id="10" name="Rounded Rectangle 9">
            <a:extLst>
              <a:ext uri="{FF2B5EF4-FFF2-40B4-BE49-F238E27FC236}">
                <a16:creationId xmlns:a16="http://schemas.microsoft.com/office/drawing/2014/main" id="{71CAFBBC-FEF0-51B1-2D08-86D93C728E84}"/>
              </a:ext>
            </a:extLst>
          </p:cNvPr>
          <p:cNvSpPr/>
          <p:nvPr/>
        </p:nvSpPr>
        <p:spPr>
          <a:xfrm>
            <a:off x="1634489" y="3201836"/>
            <a:ext cx="2594611" cy="2547453"/>
          </a:xfrm>
          <a:prstGeom prst="roundRect">
            <a:avLst>
              <a:gd name="adj" fmla="val 0"/>
            </a:avLst>
          </a:prstGeom>
          <a:solidFill>
            <a:srgbClr val="564F9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t>Jewish people believe that God created the world in a perfect and harmonious state but purposefully left room for us to improve and maintain it. </a:t>
            </a:r>
          </a:p>
        </p:txBody>
      </p:sp>
      <p:pic>
        <p:nvPicPr>
          <p:cNvPr id="12" name="Picture 11" descr="A picture containing blue, bright, ceramic ware, porcelain&#10;&#10;Description automatically generated">
            <a:extLst>
              <a:ext uri="{FF2B5EF4-FFF2-40B4-BE49-F238E27FC236}">
                <a16:creationId xmlns:a16="http://schemas.microsoft.com/office/drawing/2014/main" id="{DA756C5D-D56A-9D0C-71AA-22C4ABECA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5785" y="2675624"/>
            <a:ext cx="3672993" cy="3668754"/>
          </a:xfrm>
          <a:prstGeom prst="rect">
            <a:avLst/>
          </a:prstGeom>
        </p:spPr>
      </p:pic>
    </p:spTree>
    <p:extLst>
      <p:ext uri="{BB962C8B-B14F-4D97-AF65-F5344CB8AC3E}">
        <p14:creationId xmlns:p14="http://schemas.microsoft.com/office/powerpoint/2010/main" val="238566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10;&#10;Description automatically generated">
            <a:extLst>
              <a:ext uri="{FF2B5EF4-FFF2-40B4-BE49-F238E27FC236}">
                <a16:creationId xmlns:a16="http://schemas.microsoft.com/office/drawing/2014/main" id="{A6DC7B44-4215-7416-DBA9-8993789764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582" y="422910"/>
            <a:ext cx="8237220" cy="5983605"/>
          </a:xfrm>
          <a:prstGeom prst="roundRect">
            <a:avLst>
              <a:gd name="adj" fmla="val 2816"/>
            </a:avLst>
          </a:prstGeom>
        </p:spPr>
      </p:pic>
      <p:sp>
        <p:nvSpPr>
          <p:cNvPr id="2" name="Title">
            <a:extLst>
              <a:ext uri="{FF2B5EF4-FFF2-40B4-BE49-F238E27FC236}">
                <a16:creationId xmlns:a16="http://schemas.microsoft.com/office/drawing/2014/main" id="{73BDA89E-0425-96DD-156B-F6950DFBA6A0}"/>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Rabbi Isaac Luria</a:t>
            </a:r>
            <a:endParaRPr lang="en-GB" sz="2800" dirty="0">
              <a:solidFill>
                <a:srgbClr val="493582"/>
              </a:solidFill>
              <a:latin typeface="+mn-lt"/>
            </a:endParaRPr>
          </a:p>
        </p:txBody>
      </p:sp>
      <p:sp>
        <p:nvSpPr>
          <p:cNvPr id="10" name="Rounded Rectangle 9">
            <a:extLst>
              <a:ext uri="{FF2B5EF4-FFF2-40B4-BE49-F238E27FC236}">
                <a16:creationId xmlns:a16="http://schemas.microsoft.com/office/drawing/2014/main" id="{4CD691C7-4643-99C6-70D6-107B745527CB}"/>
              </a:ext>
            </a:extLst>
          </p:cNvPr>
          <p:cNvSpPr/>
          <p:nvPr/>
        </p:nvSpPr>
        <p:spPr>
          <a:xfrm>
            <a:off x="925830" y="1654965"/>
            <a:ext cx="5345427" cy="773171"/>
          </a:xfrm>
          <a:prstGeom prst="roundRect">
            <a:avLst>
              <a:gd name="adj" fmla="val 0"/>
            </a:avLst>
          </a:prstGeom>
          <a:solidFill>
            <a:srgbClr val="00639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Rabbi Isaac Luria was a Jewish teacher.</a:t>
            </a:r>
          </a:p>
          <a:p>
            <a:pPr marL="0" lvl="0" indent="0" algn="l" rtl="0">
              <a:spcBef>
                <a:spcPts val="0"/>
              </a:spcBef>
              <a:spcAft>
                <a:spcPts val="0"/>
              </a:spcAft>
              <a:buNone/>
            </a:pPr>
            <a:r>
              <a:rPr lang="en-GB" dirty="0"/>
              <a:t>He lived between 1534 and 1572.</a:t>
            </a:r>
          </a:p>
        </p:txBody>
      </p:sp>
      <p:sp>
        <p:nvSpPr>
          <p:cNvPr id="11" name="Rounded Rectangle 10">
            <a:extLst>
              <a:ext uri="{FF2B5EF4-FFF2-40B4-BE49-F238E27FC236}">
                <a16:creationId xmlns:a16="http://schemas.microsoft.com/office/drawing/2014/main" id="{C1D9BF65-C084-20BD-91CB-24B50EE15979}"/>
              </a:ext>
            </a:extLst>
          </p:cNvPr>
          <p:cNvSpPr/>
          <p:nvPr/>
        </p:nvSpPr>
        <p:spPr>
          <a:xfrm>
            <a:off x="925830" y="2575080"/>
            <a:ext cx="5345427" cy="1191105"/>
          </a:xfrm>
          <a:prstGeom prst="roundRect">
            <a:avLst>
              <a:gd name="adj" fmla="val 0"/>
            </a:avLst>
          </a:prstGeom>
          <a:solidFill>
            <a:srgbClr val="00639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t>Some Jewish people believe that his teachings are myths but others believe that he transformed the meaning of tikkun </a:t>
            </a:r>
            <a:r>
              <a:rPr lang="en-GB" sz="1800" dirty="0" err="1"/>
              <a:t>olam</a:t>
            </a:r>
            <a:r>
              <a:rPr lang="en-GB" sz="1800" dirty="0"/>
              <a:t>. </a:t>
            </a:r>
          </a:p>
        </p:txBody>
      </p:sp>
      <p:sp>
        <p:nvSpPr>
          <p:cNvPr id="12" name="Title">
            <a:extLst>
              <a:ext uri="{FF2B5EF4-FFF2-40B4-BE49-F238E27FC236}">
                <a16:creationId xmlns:a16="http://schemas.microsoft.com/office/drawing/2014/main" id="{748249C4-9775-7971-DB7B-99E252F54BA5}"/>
              </a:ext>
            </a:extLst>
          </p:cNvPr>
          <p:cNvSpPr txBox="1">
            <a:spLocks/>
          </p:cNvSpPr>
          <p:nvPr/>
        </p:nvSpPr>
        <p:spPr>
          <a:xfrm>
            <a:off x="394333" y="666427"/>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chemeClr val="bg1"/>
                </a:solidFill>
              </a:rPr>
              <a:t> Rabbi Isaac Luria</a:t>
            </a:r>
            <a:endParaRPr lang="en-GB" sz="2800" dirty="0">
              <a:solidFill>
                <a:schemeClr val="bg1"/>
              </a:solidFill>
              <a:latin typeface="+mn-lt"/>
            </a:endParaRPr>
          </a:p>
        </p:txBody>
      </p:sp>
      <p:sp>
        <p:nvSpPr>
          <p:cNvPr id="15" name="Rounded Rectangle 14">
            <a:extLst>
              <a:ext uri="{FF2B5EF4-FFF2-40B4-BE49-F238E27FC236}">
                <a16:creationId xmlns:a16="http://schemas.microsoft.com/office/drawing/2014/main" id="{3AA26DEB-9D9F-E2AD-B735-9373CA617690}"/>
              </a:ext>
            </a:extLst>
          </p:cNvPr>
          <p:cNvSpPr/>
          <p:nvPr/>
        </p:nvSpPr>
        <p:spPr>
          <a:xfrm>
            <a:off x="1468755" y="1580670"/>
            <a:ext cx="6480810" cy="1848330"/>
          </a:xfrm>
          <a:prstGeom prst="roundRect">
            <a:avLst>
              <a:gd name="adj" fmla="val 0"/>
            </a:avLst>
          </a:prstGeom>
          <a:solidFill>
            <a:srgbClr val="00639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solidFill>
                  <a:schemeClr val="bg1"/>
                </a:solidFill>
              </a:rPr>
              <a:t>Luria taught that when God created the world, He sent light to Earth. However, the vessels carrying the light could not contain it so the light was scattered all over the Earth. Luria taught that it is the job of the people to gather the light sparks. </a:t>
            </a:r>
          </a:p>
        </p:txBody>
      </p:sp>
      <p:sp>
        <p:nvSpPr>
          <p:cNvPr id="16" name="Rounded Rectangle 15">
            <a:extLst>
              <a:ext uri="{FF2B5EF4-FFF2-40B4-BE49-F238E27FC236}">
                <a16:creationId xmlns:a16="http://schemas.microsoft.com/office/drawing/2014/main" id="{45418574-9D27-CC31-856C-F7AE44153FF5}"/>
              </a:ext>
            </a:extLst>
          </p:cNvPr>
          <p:cNvSpPr/>
          <p:nvPr/>
        </p:nvSpPr>
        <p:spPr>
          <a:xfrm>
            <a:off x="1468755" y="3620925"/>
            <a:ext cx="6480810" cy="1402560"/>
          </a:xfrm>
          <a:prstGeom prst="roundRect">
            <a:avLst>
              <a:gd name="adj" fmla="val 0"/>
            </a:avLst>
          </a:prstGeom>
          <a:solidFill>
            <a:srgbClr val="00639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t>Luria spoke about how the Torah is a guide and when someone reads it or fulfils a commandment, these actions will release light sparks of God and the Earth will be repaired and restored. </a:t>
            </a:r>
          </a:p>
        </p:txBody>
      </p:sp>
    </p:spTree>
    <p:extLst>
      <p:ext uri="{BB962C8B-B14F-4D97-AF65-F5344CB8AC3E}">
        <p14:creationId xmlns:p14="http://schemas.microsoft.com/office/powerpoint/2010/main" val="1205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par>
                          <p:cTn id="21" fill="hold">
                            <p:stCondLst>
                              <p:cond delay="0"/>
                            </p:stCondLst>
                            <p:childTnLst>
                              <p:par>
                                <p:cTn id="22" presetID="6"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2000"/>
                                        <p:tgtEl>
                                          <p:spTgt spid="9"/>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P spid="11" grpId="1" animBg="1"/>
      <p:bldP spid="12" grpId="0"/>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46359AD-914E-80D1-D6CC-0CC96DB2F74B}"/>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Tikkun Olam</a:t>
            </a:r>
            <a:endParaRPr lang="en-GB" sz="2800" dirty="0">
              <a:solidFill>
                <a:srgbClr val="493582"/>
              </a:solidFill>
              <a:latin typeface="+mn-lt"/>
            </a:endParaRPr>
          </a:p>
        </p:txBody>
      </p:sp>
      <p:sp>
        <p:nvSpPr>
          <p:cNvPr id="3" name="Rounded Rectangle 2">
            <a:extLst>
              <a:ext uri="{FF2B5EF4-FFF2-40B4-BE49-F238E27FC236}">
                <a16:creationId xmlns:a16="http://schemas.microsoft.com/office/drawing/2014/main" id="{B48930A0-F130-C3F2-7448-E88719290976}"/>
              </a:ext>
            </a:extLst>
          </p:cNvPr>
          <p:cNvSpPr/>
          <p:nvPr/>
        </p:nvSpPr>
        <p:spPr>
          <a:xfrm>
            <a:off x="902969" y="1360430"/>
            <a:ext cx="5646421" cy="770087"/>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Over time, tikkun </a:t>
            </a:r>
            <a:r>
              <a:rPr lang="en-GB" dirty="0" err="1"/>
              <a:t>olam</a:t>
            </a:r>
            <a:r>
              <a:rPr lang="en-GB" dirty="0"/>
              <a:t> became associated with social justice and environmental action. </a:t>
            </a:r>
          </a:p>
        </p:txBody>
      </p:sp>
      <p:sp>
        <p:nvSpPr>
          <p:cNvPr id="4" name="Rounded Rectangle 3">
            <a:extLst>
              <a:ext uri="{FF2B5EF4-FFF2-40B4-BE49-F238E27FC236}">
                <a16:creationId xmlns:a16="http://schemas.microsoft.com/office/drawing/2014/main" id="{B1AA4D1F-323A-C01E-1084-31F81E233E1E}"/>
              </a:ext>
            </a:extLst>
          </p:cNvPr>
          <p:cNvSpPr/>
          <p:nvPr/>
        </p:nvSpPr>
        <p:spPr>
          <a:xfrm>
            <a:off x="2063115" y="2276732"/>
            <a:ext cx="6166486" cy="770087"/>
          </a:xfrm>
          <a:prstGeom prst="roundRect">
            <a:avLst>
              <a:gd name="adj" fmla="val 0"/>
            </a:avLst>
          </a:prstGeom>
          <a:solidFill>
            <a:srgbClr val="564F9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This means that people stand up for those less fortunate and fight for equal opportunities for everyone. </a:t>
            </a:r>
          </a:p>
        </p:txBody>
      </p:sp>
      <p:sp>
        <p:nvSpPr>
          <p:cNvPr id="5" name="Rounded Rectangle 4">
            <a:extLst>
              <a:ext uri="{FF2B5EF4-FFF2-40B4-BE49-F238E27FC236}">
                <a16:creationId xmlns:a16="http://schemas.microsoft.com/office/drawing/2014/main" id="{5AAC3796-2C07-8FF6-DD18-D48C41942359}"/>
              </a:ext>
            </a:extLst>
          </p:cNvPr>
          <p:cNvSpPr/>
          <p:nvPr/>
        </p:nvSpPr>
        <p:spPr>
          <a:xfrm>
            <a:off x="4640579" y="3174238"/>
            <a:ext cx="3589021" cy="1395477"/>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It means changing the things in the world that damage the environment and finding more sustainable ways of living. </a:t>
            </a:r>
          </a:p>
        </p:txBody>
      </p:sp>
      <p:sp>
        <p:nvSpPr>
          <p:cNvPr id="6" name="Rounded Rectangle 5">
            <a:extLst>
              <a:ext uri="{FF2B5EF4-FFF2-40B4-BE49-F238E27FC236}">
                <a16:creationId xmlns:a16="http://schemas.microsoft.com/office/drawing/2014/main" id="{C4A6F5DA-6E43-11CA-188B-D61F0DD68E52}"/>
              </a:ext>
            </a:extLst>
          </p:cNvPr>
          <p:cNvSpPr/>
          <p:nvPr/>
        </p:nvSpPr>
        <p:spPr>
          <a:xfrm>
            <a:off x="4640579" y="4678424"/>
            <a:ext cx="3589021" cy="1588770"/>
          </a:xfrm>
          <a:prstGeom prst="roundRect">
            <a:avLst>
              <a:gd name="adj" fmla="val 0"/>
            </a:avLst>
          </a:prstGeom>
          <a:solidFill>
            <a:srgbClr val="564F9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By doing this, Jewish people believe that they are helping restore the world to the perfect state it was in before the sins of humans. </a:t>
            </a:r>
          </a:p>
        </p:txBody>
      </p:sp>
      <p:pic>
        <p:nvPicPr>
          <p:cNvPr id="8" name="con fondo" descr="A group of people holding signs&#10;&#10;Description automatically generated">
            <a:extLst>
              <a:ext uri="{FF2B5EF4-FFF2-40B4-BE49-F238E27FC236}">
                <a16:creationId xmlns:a16="http://schemas.microsoft.com/office/drawing/2014/main" id="{DA741CEA-7081-CA1F-333C-2872F13F93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797" y="3282947"/>
            <a:ext cx="4028798" cy="2846166"/>
          </a:xfrm>
          <a:prstGeom prst="rect">
            <a:avLst/>
          </a:prstGeom>
        </p:spPr>
      </p:pic>
      <p:pic>
        <p:nvPicPr>
          <p:cNvPr id="9" name="sin fondo">
            <a:extLst>
              <a:ext uri="{FF2B5EF4-FFF2-40B4-BE49-F238E27FC236}">
                <a16:creationId xmlns:a16="http://schemas.microsoft.com/office/drawing/2014/main" id="{9057B848-B735-C044-9A3E-4FBC61C9DD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1797" y="3282947"/>
            <a:ext cx="4028542" cy="2846166"/>
          </a:xfrm>
          <a:prstGeom prst="rect">
            <a:avLst/>
          </a:prstGeom>
        </p:spPr>
      </p:pic>
    </p:spTree>
    <p:extLst>
      <p:ext uri="{BB962C8B-B14F-4D97-AF65-F5344CB8AC3E}">
        <p14:creationId xmlns:p14="http://schemas.microsoft.com/office/powerpoint/2010/main" val="27730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C3D594-BF65-328D-D3C7-8682C7554F41}"/>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Who Can Perform Tikkun Olam?</a:t>
            </a:r>
            <a:endParaRPr lang="en-GB" sz="2800" dirty="0">
              <a:solidFill>
                <a:srgbClr val="493582"/>
              </a:solidFill>
              <a:latin typeface="+mn-lt"/>
            </a:endParaRPr>
          </a:p>
        </p:txBody>
      </p:sp>
      <p:sp>
        <p:nvSpPr>
          <p:cNvPr id="3" name="Rounded Rectangle 2">
            <a:extLst>
              <a:ext uri="{FF2B5EF4-FFF2-40B4-BE49-F238E27FC236}">
                <a16:creationId xmlns:a16="http://schemas.microsoft.com/office/drawing/2014/main" id="{7B3BAF24-B100-0F25-088A-3972CC035791}"/>
              </a:ext>
            </a:extLst>
          </p:cNvPr>
          <p:cNvSpPr/>
          <p:nvPr/>
        </p:nvSpPr>
        <p:spPr>
          <a:xfrm>
            <a:off x="902969" y="1360430"/>
            <a:ext cx="7509511" cy="880078"/>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Anyone can perform tikkun </a:t>
            </a:r>
            <a:r>
              <a:rPr lang="en-GB" dirty="0" err="1"/>
              <a:t>olam</a:t>
            </a:r>
            <a:r>
              <a:rPr lang="en-GB" dirty="0"/>
              <a:t>, help to make the world a better place and help reveal God to those who do not know Him.</a:t>
            </a:r>
          </a:p>
        </p:txBody>
      </p:sp>
      <p:sp>
        <p:nvSpPr>
          <p:cNvPr id="5" name="Rectangular Callout 4">
            <a:extLst>
              <a:ext uri="{FF2B5EF4-FFF2-40B4-BE49-F238E27FC236}">
                <a16:creationId xmlns:a16="http://schemas.microsoft.com/office/drawing/2014/main" id="{A580A994-4985-88EA-5C0B-FD679833C5F2}"/>
              </a:ext>
            </a:extLst>
          </p:cNvPr>
          <p:cNvSpPr/>
          <p:nvPr/>
        </p:nvSpPr>
        <p:spPr>
          <a:xfrm>
            <a:off x="1148716" y="2669174"/>
            <a:ext cx="2477406" cy="1267773"/>
          </a:xfrm>
          <a:prstGeom prst="wedgeRectCallout">
            <a:avLst>
              <a:gd name="adj1" fmla="val 2031"/>
              <a:gd name="adj2" fmla="val 78048"/>
            </a:avLst>
          </a:prstGeom>
          <a:solidFill>
            <a:srgbClr val="564F9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108000" rtlCol="0" anchor="ctr"/>
          <a:lstStyle/>
          <a:p>
            <a:r>
              <a:rPr lang="en-GB" sz="1800" dirty="0">
                <a:solidFill>
                  <a:schemeClr val="bg1"/>
                </a:solidFill>
              </a:rPr>
              <a:t>What are some ways you’ve helped to repair the world?</a:t>
            </a:r>
            <a:endParaRPr lang="en-GB" dirty="0">
              <a:solidFill>
                <a:schemeClr val="bg1"/>
              </a:solidFill>
            </a:endParaRPr>
          </a:p>
        </p:txBody>
      </p:sp>
      <p:sp>
        <p:nvSpPr>
          <p:cNvPr id="6" name="Rectangular Callout 5">
            <a:extLst>
              <a:ext uri="{FF2B5EF4-FFF2-40B4-BE49-F238E27FC236}">
                <a16:creationId xmlns:a16="http://schemas.microsoft.com/office/drawing/2014/main" id="{C03FEE28-2D56-327F-4F39-ACFD51EE37D1}"/>
              </a:ext>
            </a:extLst>
          </p:cNvPr>
          <p:cNvSpPr/>
          <p:nvPr/>
        </p:nvSpPr>
        <p:spPr>
          <a:xfrm>
            <a:off x="5385831" y="2389129"/>
            <a:ext cx="2663190" cy="1617344"/>
          </a:xfrm>
          <a:prstGeom prst="wedgeRectCallout">
            <a:avLst>
              <a:gd name="adj1" fmla="val -451"/>
              <a:gd name="adj2" fmla="val 69213"/>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108000" rtlCol="0" anchor="ctr"/>
          <a:lstStyle/>
          <a:p>
            <a:r>
              <a:rPr lang="en-GB" sz="1800" dirty="0">
                <a:solidFill>
                  <a:schemeClr val="bg1"/>
                </a:solidFill>
              </a:rPr>
              <a:t>What are other examples of ways that you have seen other people fixing the world?</a:t>
            </a:r>
            <a:endParaRPr lang="en-GB" dirty="0">
              <a:solidFill>
                <a:schemeClr val="bg1"/>
              </a:solidFill>
            </a:endParaRPr>
          </a:p>
        </p:txBody>
      </p:sp>
      <p:pic>
        <p:nvPicPr>
          <p:cNvPr id="8" name="Picture 7" descr="A person with the mouth open&#10;&#10;Description automatically generated with low confidence">
            <a:extLst>
              <a:ext uri="{FF2B5EF4-FFF2-40B4-BE49-F238E27FC236}">
                <a16:creationId xmlns:a16="http://schemas.microsoft.com/office/drawing/2014/main" id="{25C752CC-BFD3-050C-262F-023F20DFD7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11504" y="3818117"/>
            <a:ext cx="2374536" cy="2599828"/>
          </a:xfrm>
          <a:prstGeom prst="rect">
            <a:avLst/>
          </a:prstGeom>
        </p:spPr>
      </p:pic>
      <p:pic>
        <p:nvPicPr>
          <p:cNvPr id="9" name="Picture 8">
            <a:extLst>
              <a:ext uri="{FF2B5EF4-FFF2-40B4-BE49-F238E27FC236}">
                <a16:creationId xmlns:a16="http://schemas.microsoft.com/office/drawing/2014/main" id="{8E00D576-0248-3A89-CB7E-3645EFAAF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7984" y="3783557"/>
            <a:ext cx="2054496" cy="2634387"/>
          </a:xfrm>
          <a:prstGeom prst="rect">
            <a:avLst/>
          </a:prstGeom>
        </p:spPr>
      </p:pic>
      <p:sp>
        <p:nvSpPr>
          <p:cNvPr id="4" name="Rectangle 3">
            <a:extLst>
              <a:ext uri="{FF2B5EF4-FFF2-40B4-BE49-F238E27FC236}">
                <a16:creationId xmlns:a16="http://schemas.microsoft.com/office/drawing/2014/main" id="{00C678C1-5703-6168-6D1D-6D6753E34713}"/>
              </a:ext>
            </a:extLst>
          </p:cNvPr>
          <p:cNvSpPr/>
          <p:nvPr/>
        </p:nvSpPr>
        <p:spPr>
          <a:xfrm rot="21112092">
            <a:off x="3208729" y="3382348"/>
            <a:ext cx="2780279" cy="606546"/>
          </a:xfrm>
          <a:prstGeom prst="rect">
            <a:avLst/>
          </a:prstGeom>
          <a:solidFill>
            <a:srgbClr val="F6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t>Talk About It!</a:t>
            </a:r>
          </a:p>
        </p:txBody>
      </p:sp>
    </p:spTree>
    <p:extLst>
      <p:ext uri="{BB962C8B-B14F-4D97-AF65-F5344CB8AC3E}">
        <p14:creationId xmlns:p14="http://schemas.microsoft.com/office/powerpoint/2010/main" val="324280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6*min(max(#ppt_w*#ppt_h,.3),1)-7.4)/-.7*#ppt_w"/>
                                          </p:val>
                                        </p:tav>
                                        <p:tav tm="100000">
                                          <p:val>
                                            <p:strVal val="#ppt_w"/>
                                          </p:val>
                                        </p:tav>
                                      </p:tavLst>
                                    </p:anim>
                                    <p:anim calcmode="lin" valueType="num">
                                      <p:cBhvr>
                                        <p:cTn id="13" dur="500" fill="hold"/>
                                        <p:tgtEl>
                                          <p:spTgt spid="4"/>
                                        </p:tgtEl>
                                        <p:attrNameLst>
                                          <p:attrName>ppt_h</p:attrName>
                                        </p:attrNameLst>
                                      </p:cBhvr>
                                      <p:tavLst>
                                        <p:tav tm="0">
                                          <p:val>
                                            <p:strVal val="(6*min(max(#ppt_w*#ppt_h,.3),1)-7.4)/-.7*#ppt_h"/>
                                          </p:val>
                                        </p:tav>
                                        <p:tav tm="100000">
                                          <p:val>
                                            <p:strVal val="#ppt_h"/>
                                          </p:val>
                                        </p:tav>
                                      </p:tavLst>
                                    </p:anim>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6" fill="hold">
                            <p:stCondLst>
                              <p:cond delay="500"/>
                            </p:stCondLst>
                            <p:childTnLst>
                              <p:par>
                                <p:cTn id="17" presetID="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53" presetClass="exit" presetSubtype="32" fill="hold" grpId="1" nodeType="with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91512166-5FD1-403E-402C-3EC25170FD3D}"/>
              </a:ext>
            </a:extLst>
          </p:cNvPr>
          <p:cNvSpPr/>
          <p:nvPr/>
        </p:nvSpPr>
        <p:spPr>
          <a:xfrm>
            <a:off x="6125822" y="2607697"/>
            <a:ext cx="2028825" cy="3581432"/>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2880000" rtlCol="0" anchor="ctr"/>
          <a:lstStyle/>
          <a:p>
            <a:pPr marL="0" lvl="0" indent="0" algn="l" rtl="0">
              <a:spcBef>
                <a:spcPts val="0"/>
              </a:spcBef>
              <a:spcAft>
                <a:spcPts val="0"/>
              </a:spcAft>
              <a:buNone/>
            </a:pPr>
            <a:r>
              <a:rPr lang="en-GB" sz="1800" dirty="0"/>
              <a:t>Giving to charity.</a:t>
            </a:r>
          </a:p>
        </p:txBody>
      </p:sp>
      <p:sp>
        <p:nvSpPr>
          <p:cNvPr id="12" name="Rounded Rectangle 11">
            <a:extLst>
              <a:ext uri="{FF2B5EF4-FFF2-40B4-BE49-F238E27FC236}">
                <a16:creationId xmlns:a16="http://schemas.microsoft.com/office/drawing/2014/main" id="{9CF1D37F-815E-8A39-F30C-EA32AA2E73BC}"/>
              </a:ext>
            </a:extLst>
          </p:cNvPr>
          <p:cNvSpPr/>
          <p:nvPr/>
        </p:nvSpPr>
        <p:spPr>
          <a:xfrm>
            <a:off x="3557260" y="2611754"/>
            <a:ext cx="2028825" cy="3581433"/>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2844000" rtlCol="0" anchor="ctr"/>
          <a:lstStyle/>
          <a:p>
            <a:pPr marL="0" lvl="0" indent="0" algn="l" rtl="0">
              <a:spcBef>
                <a:spcPts val="0"/>
              </a:spcBef>
              <a:spcAft>
                <a:spcPts val="0"/>
              </a:spcAft>
              <a:buNone/>
            </a:pPr>
            <a:r>
              <a:rPr lang="en-GB" sz="1800" dirty="0"/>
              <a:t>Recycling your rubbish.</a:t>
            </a:r>
          </a:p>
        </p:txBody>
      </p:sp>
      <p:sp>
        <p:nvSpPr>
          <p:cNvPr id="14" name="Rounded Rectangle 13">
            <a:extLst>
              <a:ext uri="{FF2B5EF4-FFF2-40B4-BE49-F238E27FC236}">
                <a16:creationId xmlns:a16="http://schemas.microsoft.com/office/drawing/2014/main" id="{0311B2FC-849A-43FF-29CF-4B4082E16A81}"/>
              </a:ext>
            </a:extLst>
          </p:cNvPr>
          <p:cNvSpPr/>
          <p:nvPr/>
        </p:nvSpPr>
        <p:spPr>
          <a:xfrm>
            <a:off x="3493768" y="4013947"/>
            <a:ext cx="4660879" cy="2175181"/>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56000" rIns="180000" bIns="180000" rtlCol="0" anchor="ctr"/>
          <a:lstStyle/>
          <a:p>
            <a:pPr marL="0" lvl="0" indent="0" algn="l" rtl="0">
              <a:spcBef>
                <a:spcPts val="0"/>
              </a:spcBef>
              <a:spcAft>
                <a:spcPts val="0"/>
              </a:spcAft>
              <a:buNone/>
            </a:pPr>
            <a:r>
              <a:rPr lang="en-GB" sz="1800" dirty="0"/>
              <a:t>Spending time with family during Shabbat. This is the holy time each week when Jewish people spend time together and read the Torah.</a:t>
            </a:r>
          </a:p>
        </p:txBody>
      </p:sp>
      <p:pic>
        <p:nvPicPr>
          <p:cNvPr id="11" name="Picture 10">
            <a:extLst>
              <a:ext uri="{FF2B5EF4-FFF2-40B4-BE49-F238E27FC236}">
                <a16:creationId xmlns:a16="http://schemas.microsoft.com/office/drawing/2014/main" id="{741EA096-8578-1A8E-E2EF-65214FE28A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99177" y="2439734"/>
            <a:ext cx="3747467" cy="2183606"/>
          </a:xfrm>
          <a:prstGeom prst="rect">
            <a:avLst/>
          </a:prstGeom>
        </p:spPr>
      </p:pic>
      <p:sp>
        <p:nvSpPr>
          <p:cNvPr id="4" name="Title">
            <a:extLst>
              <a:ext uri="{FF2B5EF4-FFF2-40B4-BE49-F238E27FC236}">
                <a16:creationId xmlns:a16="http://schemas.microsoft.com/office/drawing/2014/main" id="{0499EC21-8130-A8A4-4235-49A542EF071A}"/>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Examples of Tikkun Olam?</a:t>
            </a:r>
            <a:endParaRPr lang="en-GB" sz="2800" dirty="0">
              <a:solidFill>
                <a:srgbClr val="493582"/>
              </a:solidFill>
              <a:latin typeface="+mn-lt"/>
            </a:endParaRPr>
          </a:p>
        </p:txBody>
      </p:sp>
      <p:sp>
        <p:nvSpPr>
          <p:cNvPr id="5" name="Rounded Rectangle 4">
            <a:extLst>
              <a:ext uri="{FF2B5EF4-FFF2-40B4-BE49-F238E27FC236}">
                <a16:creationId xmlns:a16="http://schemas.microsoft.com/office/drawing/2014/main" id="{A2C98878-2D06-2C1B-ABA0-FE802C131050}"/>
              </a:ext>
            </a:extLst>
          </p:cNvPr>
          <p:cNvSpPr/>
          <p:nvPr/>
        </p:nvSpPr>
        <p:spPr>
          <a:xfrm>
            <a:off x="760094" y="1360430"/>
            <a:ext cx="7623811" cy="548380"/>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Even some of the simplest tasks in life can be examples of tikkun </a:t>
            </a:r>
            <a:r>
              <a:rPr lang="en-GB" dirty="0" err="1"/>
              <a:t>olam</a:t>
            </a:r>
            <a:r>
              <a:rPr lang="en-GB" dirty="0"/>
              <a:t>.</a:t>
            </a:r>
          </a:p>
        </p:txBody>
      </p:sp>
      <p:sp>
        <p:nvSpPr>
          <p:cNvPr id="6" name="Rounded Rectangle 5">
            <a:extLst>
              <a:ext uri="{FF2B5EF4-FFF2-40B4-BE49-F238E27FC236}">
                <a16:creationId xmlns:a16="http://schemas.microsoft.com/office/drawing/2014/main" id="{672B0E1F-0194-B223-DEDD-8B52FF7080F0}"/>
              </a:ext>
            </a:extLst>
          </p:cNvPr>
          <p:cNvSpPr/>
          <p:nvPr/>
        </p:nvSpPr>
        <p:spPr>
          <a:xfrm>
            <a:off x="975834" y="1992922"/>
            <a:ext cx="2251383" cy="1017011"/>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sz="1800" dirty="0"/>
              <a:t>Treating people with kindness and respect.</a:t>
            </a:r>
          </a:p>
        </p:txBody>
      </p:sp>
      <p:pic>
        <p:nvPicPr>
          <p:cNvPr id="8" name="Picture 7">
            <a:extLst>
              <a:ext uri="{FF2B5EF4-FFF2-40B4-BE49-F238E27FC236}">
                <a16:creationId xmlns:a16="http://schemas.microsoft.com/office/drawing/2014/main" id="{80D3D798-CE28-4297-AAC4-1B823016C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834" y="3009933"/>
            <a:ext cx="2251383" cy="3183255"/>
          </a:xfrm>
          <a:prstGeom prst="rect">
            <a:avLst/>
          </a:prstGeom>
        </p:spPr>
      </p:pic>
      <p:pic>
        <p:nvPicPr>
          <p:cNvPr id="9" name="Picture 8">
            <a:extLst>
              <a:ext uri="{FF2B5EF4-FFF2-40B4-BE49-F238E27FC236}">
                <a16:creationId xmlns:a16="http://schemas.microsoft.com/office/drawing/2014/main" id="{E57790F2-3DF4-9F53-FE41-BAF9A0CA8D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42958" y="4309520"/>
            <a:ext cx="2251383" cy="2015113"/>
          </a:xfrm>
          <a:prstGeom prst="rect">
            <a:avLst/>
          </a:prstGeom>
        </p:spPr>
      </p:pic>
      <p:pic>
        <p:nvPicPr>
          <p:cNvPr id="10" name="Picture 9">
            <a:extLst>
              <a:ext uri="{FF2B5EF4-FFF2-40B4-BE49-F238E27FC236}">
                <a16:creationId xmlns:a16="http://schemas.microsoft.com/office/drawing/2014/main" id="{DEF5487A-FF3A-CA9B-B9CE-F3AB115AB3F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17566" y="3887285"/>
            <a:ext cx="2251383" cy="2480109"/>
          </a:xfrm>
          <a:prstGeom prst="rect">
            <a:avLst/>
          </a:prstGeom>
        </p:spPr>
      </p:pic>
    </p:spTree>
    <p:extLst>
      <p:ext uri="{BB962C8B-B14F-4D97-AF65-F5344CB8AC3E}">
        <p14:creationId xmlns:p14="http://schemas.microsoft.com/office/powerpoint/2010/main" val="31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par>
                          <p:cTn id="50" fill="hold">
                            <p:stCondLst>
                              <p:cond delay="500"/>
                            </p:stCondLst>
                            <p:childTnLst>
                              <p:par>
                                <p:cTn id="51" presetID="2" presetClass="entr" presetSubtype="8"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0-#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P spid="1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E2ABA95-F064-E7A0-2A0E-395415C9C878}"/>
              </a:ext>
            </a:extLst>
          </p:cNvPr>
          <p:cNvSpPr txBox="1">
            <a:spLocks/>
          </p:cNvSpPr>
          <p:nvPr/>
        </p:nvSpPr>
        <p:spPr>
          <a:xfrm>
            <a:off x="457198" y="664812"/>
            <a:ext cx="8220075" cy="49533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2800" dirty="0">
                <a:solidFill>
                  <a:srgbClr val="493582"/>
                </a:solidFill>
              </a:rPr>
              <a:t>How Can You Perform Tikkun Olam?</a:t>
            </a:r>
            <a:endParaRPr lang="en-GB" sz="2800" dirty="0">
              <a:solidFill>
                <a:srgbClr val="493582"/>
              </a:solidFill>
              <a:latin typeface="+mn-lt"/>
            </a:endParaRPr>
          </a:p>
        </p:txBody>
      </p:sp>
      <p:sp>
        <p:nvSpPr>
          <p:cNvPr id="3" name="Rounded Rectangle 2">
            <a:extLst>
              <a:ext uri="{FF2B5EF4-FFF2-40B4-BE49-F238E27FC236}">
                <a16:creationId xmlns:a16="http://schemas.microsoft.com/office/drawing/2014/main" id="{2FFEC490-58C5-EC7A-59F5-38895DBD0B14}"/>
              </a:ext>
            </a:extLst>
          </p:cNvPr>
          <p:cNvSpPr/>
          <p:nvPr/>
        </p:nvSpPr>
        <p:spPr>
          <a:xfrm>
            <a:off x="760094" y="1526164"/>
            <a:ext cx="7623811" cy="828415"/>
          </a:xfrm>
          <a:prstGeom prst="roundRect">
            <a:avLst>
              <a:gd name="adj" fmla="val 0"/>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lvl="0" indent="0" algn="l" rtl="0">
              <a:spcBef>
                <a:spcPts val="0"/>
              </a:spcBef>
              <a:spcAft>
                <a:spcPts val="0"/>
              </a:spcAft>
              <a:buNone/>
            </a:pPr>
            <a:r>
              <a:rPr lang="en-GB" dirty="0"/>
              <a:t>Think about some ways that you can make the world a better place. </a:t>
            </a:r>
          </a:p>
          <a:p>
            <a:pPr marL="0" lvl="0" indent="0" algn="l" rtl="0">
              <a:spcBef>
                <a:spcPts val="0"/>
              </a:spcBef>
              <a:spcAft>
                <a:spcPts val="0"/>
              </a:spcAft>
              <a:buNone/>
            </a:pPr>
            <a:r>
              <a:rPr lang="en-GB" dirty="0"/>
              <a:t>It could be something small.</a:t>
            </a:r>
          </a:p>
        </p:txBody>
      </p:sp>
      <p:pic>
        <p:nvPicPr>
          <p:cNvPr id="5" name="Picture 4" descr="A person wearing glasses&#10;&#10;Description automatically generated with medium confidence">
            <a:extLst>
              <a:ext uri="{FF2B5EF4-FFF2-40B4-BE49-F238E27FC236}">
                <a16:creationId xmlns:a16="http://schemas.microsoft.com/office/drawing/2014/main" id="{5918ADCE-D9FB-8C61-BCE4-BDE1489AFE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9458" y="2988945"/>
            <a:ext cx="2774786" cy="380619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7101130-40C1-32B6-524D-6840527B5B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130" y="1371862"/>
            <a:ext cx="2769869" cy="2057138"/>
          </a:xfrm>
          <a:prstGeom prst="rect">
            <a:avLst/>
          </a:prstGeom>
        </p:spPr>
      </p:pic>
      <p:sp>
        <p:nvSpPr>
          <p:cNvPr id="8" name="Title">
            <a:extLst>
              <a:ext uri="{FF2B5EF4-FFF2-40B4-BE49-F238E27FC236}">
                <a16:creationId xmlns:a16="http://schemas.microsoft.com/office/drawing/2014/main" id="{B03C9C1D-0E63-F1A3-ACA9-9B33506EE1E2}"/>
              </a:ext>
            </a:extLst>
          </p:cNvPr>
          <p:cNvSpPr txBox="1">
            <a:spLocks/>
          </p:cNvSpPr>
          <p:nvPr/>
        </p:nvSpPr>
        <p:spPr>
          <a:xfrm>
            <a:off x="1516379" y="1940371"/>
            <a:ext cx="2013585" cy="645793"/>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marL="0" lvl="0" indent="0" algn="l" rtl="0">
              <a:spcBef>
                <a:spcPts val="0"/>
              </a:spcBef>
              <a:spcAft>
                <a:spcPts val="0"/>
              </a:spcAft>
              <a:buNone/>
            </a:pPr>
            <a:r>
              <a:rPr lang="en-GB" sz="1800" b="0" dirty="0"/>
              <a:t>What could you do at school?</a:t>
            </a:r>
          </a:p>
        </p:txBody>
      </p:sp>
      <p:pic>
        <p:nvPicPr>
          <p:cNvPr id="9" name="Picture 8" descr="A picture containing text&#10;&#10;Description automatically generated">
            <a:extLst>
              <a:ext uri="{FF2B5EF4-FFF2-40B4-BE49-F238E27FC236}">
                <a16:creationId xmlns:a16="http://schemas.microsoft.com/office/drawing/2014/main" id="{36F6E878-7ABC-A565-52EB-FC901C74C6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34001" y="1371862"/>
            <a:ext cx="2769869" cy="2057138"/>
          </a:xfrm>
          <a:prstGeom prst="rect">
            <a:avLst/>
          </a:prstGeom>
        </p:spPr>
      </p:pic>
      <p:sp>
        <p:nvSpPr>
          <p:cNvPr id="10" name="Title">
            <a:extLst>
              <a:ext uri="{FF2B5EF4-FFF2-40B4-BE49-F238E27FC236}">
                <a16:creationId xmlns:a16="http://schemas.microsoft.com/office/drawing/2014/main" id="{6945CD5C-D4FF-824A-500F-21D21233080C}"/>
              </a:ext>
            </a:extLst>
          </p:cNvPr>
          <p:cNvSpPr txBox="1">
            <a:spLocks/>
          </p:cNvSpPr>
          <p:nvPr/>
        </p:nvSpPr>
        <p:spPr>
          <a:xfrm>
            <a:off x="5768339" y="1940371"/>
            <a:ext cx="2013585" cy="645793"/>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marL="0" lvl="0" indent="0" algn="l" rtl="0">
              <a:spcBef>
                <a:spcPts val="0"/>
              </a:spcBef>
              <a:spcAft>
                <a:spcPts val="0"/>
              </a:spcAft>
              <a:buNone/>
            </a:pPr>
            <a:r>
              <a:rPr lang="en-GB" sz="1800" b="0" dirty="0"/>
              <a:t>What could you do at home?</a:t>
            </a:r>
          </a:p>
        </p:txBody>
      </p:sp>
      <p:pic>
        <p:nvPicPr>
          <p:cNvPr id="11" name="Picture 10" descr="A picture containing text&#10;&#10;Description automatically generated">
            <a:extLst>
              <a:ext uri="{FF2B5EF4-FFF2-40B4-BE49-F238E27FC236}">
                <a16:creationId xmlns:a16="http://schemas.microsoft.com/office/drawing/2014/main" id="{7A60154D-FBA7-8454-D18E-AD321A0B75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787305" flipH="1">
            <a:off x="805497" y="3474852"/>
            <a:ext cx="2769869" cy="205713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A5CBA44-B9A6-20A8-A816-51541A298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12695">
            <a:off x="5440362" y="3474851"/>
            <a:ext cx="2769869" cy="2057138"/>
          </a:xfrm>
          <a:prstGeom prst="rect">
            <a:avLst/>
          </a:prstGeom>
        </p:spPr>
      </p:pic>
      <p:sp>
        <p:nvSpPr>
          <p:cNvPr id="13" name="Title">
            <a:extLst>
              <a:ext uri="{FF2B5EF4-FFF2-40B4-BE49-F238E27FC236}">
                <a16:creationId xmlns:a16="http://schemas.microsoft.com/office/drawing/2014/main" id="{0580A7BA-B0C0-11C2-C77E-871A55093109}"/>
              </a:ext>
            </a:extLst>
          </p:cNvPr>
          <p:cNvSpPr txBox="1">
            <a:spLocks/>
          </p:cNvSpPr>
          <p:nvPr/>
        </p:nvSpPr>
        <p:spPr>
          <a:xfrm>
            <a:off x="1310640" y="4180523"/>
            <a:ext cx="1837079" cy="645793"/>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marL="0" lvl="0" indent="0" algn="l" rtl="0">
              <a:spcBef>
                <a:spcPts val="0"/>
              </a:spcBef>
              <a:spcAft>
                <a:spcPts val="0"/>
              </a:spcAft>
              <a:buNone/>
            </a:pPr>
            <a:r>
              <a:rPr lang="en-GB" sz="1800" b="0" dirty="0"/>
              <a:t>What could you do in the community?</a:t>
            </a:r>
          </a:p>
        </p:txBody>
      </p:sp>
      <p:sp>
        <p:nvSpPr>
          <p:cNvPr id="14" name="Title">
            <a:extLst>
              <a:ext uri="{FF2B5EF4-FFF2-40B4-BE49-F238E27FC236}">
                <a16:creationId xmlns:a16="http://schemas.microsoft.com/office/drawing/2014/main" id="{D6454644-27BF-EC76-A2A1-D0DBE99BB5E6}"/>
              </a:ext>
            </a:extLst>
          </p:cNvPr>
          <p:cNvSpPr txBox="1">
            <a:spLocks/>
          </p:cNvSpPr>
          <p:nvPr/>
        </p:nvSpPr>
        <p:spPr>
          <a:xfrm>
            <a:off x="5957264" y="4246247"/>
            <a:ext cx="2013585" cy="645793"/>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marL="0" lvl="0" indent="0" algn="l" rtl="0">
              <a:spcBef>
                <a:spcPts val="0"/>
              </a:spcBef>
              <a:spcAft>
                <a:spcPts val="0"/>
              </a:spcAft>
              <a:buNone/>
            </a:pPr>
            <a:r>
              <a:rPr lang="en-GB" sz="1800" b="0" dirty="0"/>
              <a:t>What could you do in the wider world?</a:t>
            </a:r>
          </a:p>
        </p:txBody>
      </p:sp>
    </p:spTree>
    <p:extLst>
      <p:ext uri="{BB962C8B-B14F-4D97-AF65-F5344CB8AC3E}">
        <p14:creationId xmlns:p14="http://schemas.microsoft.com/office/powerpoint/2010/main" val="35773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53" presetClass="entr" presetSubtype="52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anim calcmode="lin" valueType="num">
                                      <p:cBhvr>
                                        <p:cTn id="36" dur="500" fill="hold"/>
                                        <p:tgtEl>
                                          <p:spTgt spid="9"/>
                                        </p:tgtEl>
                                        <p:attrNameLst>
                                          <p:attrName>ppt_x</p:attrName>
                                        </p:attrNameLst>
                                      </p:cBhvr>
                                      <p:tavLst>
                                        <p:tav tm="0">
                                          <p:val>
                                            <p:fltVal val="0.5"/>
                                          </p:val>
                                        </p:tav>
                                        <p:tav tm="100000">
                                          <p:val>
                                            <p:strVal val="#ppt_x"/>
                                          </p:val>
                                        </p:tav>
                                      </p:tavLst>
                                    </p:anim>
                                    <p:anim calcmode="lin" valueType="num">
                                      <p:cBhvr>
                                        <p:cTn id="37" dur="500" fill="hold"/>
                                        <p:tgtEl>
                                          <p:spTgt spid="9"/>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528"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fltVal val="0.5"/>
                                          </p:val>
                                        </p:tav>
                                        <p:tav tm="100000">
                                          <p:val>
                                            <p:strVal val="#ppt_x"/>
                                          </p:val>
                                        </p:tav>
                                      </p:tavLst>
                                    </p:anim>
                                    <p:anim calcmode="lin" valueType="num">
                                      <p:cBhvr>
                                        <p:cTn id="50" dur="500" fill="hold"/>
                                        <p:tgtEl>
                                          <p:spTgt spid="11"/>
                                        </p:tgtEl>
                                        <p:attrNameLst>
                                          <p:attrName>ppt_y</p:attrName>
                                        </p:attrNameLst>
                                      </p:cBhvr>
                                      <p:tavLst>
                                        <p:tav tm="0">
                                          <p:val>
                                            <p:fltVal val="0.5"/>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fltVal val="0.5"/>
                                          </p:val>
                                        </p:tav>
                                        <p:tav tm="100000">
                                          <p:val>
                                            <p:strVal val="#ppt_x"/>
                                          </p:val>
                                        </p:tav>
                                      </p:tavLst>
                                    </p:anim>
                                    <p:anim calcmode="lin" valueType="num">
                                      <p:cBhvr>
                                        <p:cTn id="63" dur="500" fill="hold"/>
                                        <p:tgtEl>
                                          <p:spTgt spid="12"/>
                                        </p:tgtEl>
                                        <p:attrNameLst>
                                          <p:attrName>ppt_y</p:attrName>
                                        </p:attrNameLst>
                                      </p:cBhvr>
                                      <p:tavLst>
                                        <p:tav tm="0">
                                          <p:val>
                                            <p:fltVal val="0.5"/>
                                          </p:val>
                                        </p:tav>
                                        <p:tav tm="100000">
                                          <p:val>
                                            <p:strVal val="#ppt_y"/>
                                          </p:val>
                                        </p:tav>
                                      </p:tavLst>
                                    </p:anim>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10" grpId="0"/>
      <p:bldP spid="13" grpId="0"/>
      <p:bldP spid="1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888F10E0-A513-40E5-838F-0797C6173727}" vid="{FCEBCE37-2CCF-4314-8CC6-E8010BB9E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TotalTime>
  <Words>657</Words>
  <Application>Microsoft Macintosh PowerPoint</Application>
  <PresentationFormat>On-screen Show (4:3)</PresentationFormat>
  <Paragraphs>45</Paragraphs>
  <Slides>10</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Roboto</vt:lpstr>
      <vt:lpstr>Calibri</vt:lpstr>
      <vt:lpstr>Arial</vt:lpstr>
      <vt:lpstr>Twinkl</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Disclaimer/s</dc:title>
  <dc:creator>twinkl twinkl</dc:creator>
  <cp:lastModifiedBy>twinkl twinkl</cp:lastModifiedBy>
  <cp:revision>9</cp:revision>
  <dcterms:created xsi:type="dcterms:W3CDTF">2022-09-06T07:43:06Z</dcterms:created>
  <dcterms:modified xsi:type="dcterms:W3CDTF">2022-09-06T13:19:15Z</dcterms:modified>
</cp:coreProperties>
</file>