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64" r:id="rId3"/>
    <p:sldId id="257" r:id="rId4"/>
    <p:sldId id="258" r:id="rId5"/>
    <p:sldId id="263" r:id="rId6"/>
    <p:sldId id="262" r:id="rId7"/>
    <p:sldId id="259" r:id="rId8"/>
    <p:sldId id="260" r:id="rId9"/>
    <p:sldId id="261" r:id="rId10"/>
    <p:sldId id="265" r:id="rId11"/>
    <p:sldId id="266" r:id="rId12"/>
    <p:sldId id="267" r:id="rId13"/>
    <p:sldId id="268" r:id="rId14"/>
    <p:sldId id="270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07"/>
  </p:normalViewPr>
  <p:slideViewPr>
    <p:cSldViewPr snapToGrid="0" snapToObjects="1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9634B-CB6A-4576-90C0-10B67A847B71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E4F7F0-87E1-4242-B076-4FE0E56B4B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1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E4F7F0-87E1-4242-B076-4FE0E56B4BA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762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19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49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52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88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273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91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26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30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07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76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521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3904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athsframe.co.uk/en/resources/resource/477/Multiplication-Tables-Check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5F51FC-7EAB-8041-B570-A72CB5E9B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0" y="753765"/>
            <a:ext cx="4572000" cy="3056235"/>
          </a:xfrm>
        </p:spPr>
        <p:txBody>
          <a:bodyPr>
            <a:normAutofit/>
          </a:bodyPr>
          <a:lstStyle/>
          <a:p>
            <a:pPr algn="l"/>
            <a:r>
              <a:rPr lang="en-GB" sz="4400" dirty="0"/>
              <a:t>Year </a:t>
            </a:r>
            <a:r>
              <a:rPr lang="en-GB" sz="4400" dirty="0" smtClean="0"/>
              <a:t>4</a:t>
            </a:r>
            <a:br>
              <a:rPr lang="en-GB" sz="4400" dirty="0" smtClean="0"/>
            </a:br>
            <a:r>
              <a:rPr lang="en-GB" sz="4400" dirty="0" smtClean="0"/>
              <a:t/>
            </a:r>
            <a:br>
              <a:rPr lang="en-GB" sz="4400" dirty="0" smtClean="0"/>
            </a:br>
            <a:r>
              <a:rPr lang="en-GB" sz="4400" dirty="0" smtClean="0"/>
              <a:t>Multiplication Tables Check</a:t>
            </a:r>
            <a:r>
              <a:rPr lang="en-GB" sz="4400" dirty="0"/>
              <a:t>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B5CEA5-F610-654E-8A31-399302F23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7999" y="4571999"/>
            <a:ext cx="4571999" cy="1524000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Parents’ </a:t>
            </a:r>
            <a:r>
              <a:rPr lang="en-GB" dirty="0"/>
              <a:t>information </a:t>
            </a:r>
          </a:p>
        </p:txBody>
      </p:sp>
      <p:pic>
        <p:nvPicPr>
          <p:cNvPr id="25" name="Picture 3" descr="The surface of the water with ripple">
            <a:extLst>
              <a:ext uri="{FF2B5EF4-FFF2-40B4-BE49-F238E27FC236}">
                <a16:creationId xmlns:a16="http://schemas.microsoft.com/office/drawing/2014/main" id="{A98AAF0B-550A-4D29-9FCF-ACA361EE72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958" r="31985" b="-1"/>
          <a:stretch/>
        </p:blipFill>
        <p:spPr>
          <a:xfrm>
            <a:off x="2" y="10"/>
            <a:ext cx="5578823" cy="6028246"/>
          </a:xfrm>
          <a:custGeom>
            <a:avLst/>
            <a:gdLst/>
            <a:ahLst/>
            <a:cxnLst/>
            <a:rect l="l" t="t" r="r" b="b"/>
            <a:pathLst>
              <a:path w="5578823" h="6028256">
                <a:moveTo>
                  <a:pt x="0" y="0"/>
                </a:moveTo>
                <a:lnTo>
                  <a:pt x="3897606" y="0"/>
                </a:lnTo>
                <a:lnTo>
                  <a:pt x="4274232" y="360545"/>
                </a:lnTo>
                <a:cubicBezTo>
                  <a:pt x="4408856" y="488910"/>
                  <a:pt x="4542134" y="615181"/>
                  <a:pt x="4673934" y="738354"/>
                </a:cubicBezTo>
                <a:cubicBezTo>
                  <a:pt x="5042663" y="1082881"/>
                  <a:pt x="5282330" y="1428108"/>
                  <a:pt x="5421862" y="1773839"/>
                </a:cubicBezTo>
                <a:cubicBezTo>
                  <a:pt x="5631101" y="2292214"/>
                  <a:pt x="5614731" y="2811325"/>
                  <a:pt x="5469198" y="3329255"/>
                </a:cubicBezTo>
                <a:cubicBezTo>
                  <a:pt x="5323662" y="3847185"/>
                  <a:pt x="5048962" y="4363935"/>
                  <a:pt x="4741546" y="4877588"/>
                </a:cubicBezTo>
                <a:cubicBezTo>
                  <a:pt x="4027238" y="6071494"/>
                  <a:pt x="2764972" y="6102970"/>
                  <a:pt x="1325600" y="5980388"/>
                </a:cubicBezTo>
                <a:cubicBezTo>
                  <a:pt x="903947" y="5944442"/>
                  <a:pt x="499735" y="5907589"/>
                  <a:pt x="137593" y="5804042"/>
                </a:cubicBezTo>
                <a:lnTo>
                  <a:pt x="0" y="5760161"/>
                </a:lnTo>
                <a:close/>
              </a:path>
            </a:pathLst>
          </a:custGeom>
        </p:spPr>
      </p:pic>
      <p:sp>
        <p:nvSpPr>
          <p:cNvPr id="26" name="Freeform: Shape 10">
            <a:extLst>
              <a:ext uri="{FF2B5EF4-FFF2-40B4-BE49-F238E27FC236}">
                <a16:creationId xmlns:a16="http://schemas.microsoft.com/office/drawing/2014/main" id="{B47A9921-6509-49C2-BEBF-924F280660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704117" cy="6096000"/>
          </a:xfrm>
          <a:custGeom>
            <a:avLst/>
            <a:gdLst>
              <a:gd name="connsiteX0" fmla="*/ 0 w 5704117"/>
              <a:gd name="connsiteY0" fmla="*/ 0 h 6096000"/>
              <a:gd name="connsiteX1" fmla="*/ 4562795 w 5704117"/>
              <a:gd name="connsiteY1" fmla="*/ 0 h 6096000"/>
              <a:gd name="connsiteX2" fmla="*/ 4721192 w 5704117"/>
              <a:gd name="connsiteY2" fmla="*/ 133595 h 6096000"/>
              <a:gd name="connsiteX3" fmla="*/ 5467522 w 5704117"/>
              <a:gd name="connsiteY3" fmla="*/ 1054328 h 6096000"/>
              <a:gd name="connsiteX4" fmla="*/ 5538873 w 5704117"/>
              <a:gd name="connsiteY4" fmla="*/ 2897564 h 6096000"/>
              <a:gd name="connsiteX5" fmla="*/ 4442050 w 5704117"/>
              <a:gd name="connsiteY5" fmla="*/ 4732407 h 6096000"/>
              <a:gd name="connsiteX6" fmla="*/ 93046 w 5704117"/>
              <a:gd name="connsiteY6" fmla="*/ 6082857 h 6096000"/>
              <a:gd name="connsiteX7" fmla="*/ 0 w 5704117"/>
              <a:gd name="connsiteY7" fmla="*/ 607845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  <a:gd name="connsiteX7" fmla="*/ 91440 w 5704117"/>
              <a:gd name="connsiteY7" fmla="*/ 9144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04117" h="6096000">
                <a:moveTo>
                  <a:pt x="4562795" y="0"/>
                </a:moveTo>
                <a:lnTo>
                  <a:pt x="4721192" y="133595"/>
                </a:lnTo>
                <a:cubicBezTo>
                  <a:pt x="5067135" y="440105"/>
                  <a:pt x="5309779" y="747048"/>
                  <a:pt x="5467522" y="1054328"/>
                </a:cubicBezTo>
                <a:cubicBezTo>
                  <a:pt x="5782917" y="1668625"/>
                  <a:pt x="5758242" y="2283795"/>
                  <a:pt x="5538873" y="2897564"/>
                </a:cubicBezTo>
                <a:cubicBezTo>
                  <a:pt x="5319500" y="3511334"/>
                  <a:pt x="4905433" y="4123706"/>
                  <a:pt x="4442050" y="4732407"/>
                </a:cubicBezTo>
                <a:cubicBezTo>
                  <a:pt x="3499930" y="5970384"/>
                  <a:pt x="1925433" y="6153690"/>
                  <a:pt x="93046" y="6082857"/>
                </a:cubicBezTo>
                <a:lnTo>
                  <a:pt x="0" y="607845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69909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93417-3608-BF41-8643-AE37D3036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8130" y="389744"/>
            <a:ext cx="7921869" cy="57143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Encourage children to play Times </a:t>
            </a:r>
            <a:r>
              <a:rPr lang="en-GB" dirty="0" smtClean="0"/>
              <a:t>Table </a:t>
            </a:r>
            <a:r>
              <a:rPr lang="en-GB" dirty="0" err="1"/>
              <a:t>Rockstars</a:t>
            </a:r>
            <a:r>
              <a:rPr lang="en-GB" dirty="0"/>
              <a:t> as often as possible. Small 5 minute daily sessions will help children to learn times tables more than one long session a week. The soundcheck is very similar to the multiplication check.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easiest way is to quiz your child, </a:t>
            </a:r>
            <a:r>
              <a:rPr lang="en-GB" dirty="0" err="1"/>
              <a:t>e.g</a:t>
            </a:r>
            <a:r>
              <a:rPr lang="en-GB" dirty="0"/>
              <a:t>: 8x6 </a:t>
            </a:r>
            <a:r>
              <a:rPr lang="en-GB" dirty="0" smtClean="0"/>
              <a:t>is?</a:t>
            </a:r>
            <a:br>
              <a:rPr lang="en-GB" dirty="0" smtClean="0"/>
            </a:br>
            <a:r>
              <a:rPr lang="en-GB" dirty="0" smtClean="0"/>
              <a:t>This </a:t>
            </a:r>
            <a:r>
              <a:rPr lang="en-GB" dirty="0"/>
              <a:t>could be when making dinner or on the journey to </a:t>
            </a:r>
            <a:r>
              <a:rPr lang="en-GB" dirty="0" smtClean="0"/>
              <a:t>school. 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A97DC5E6-26A4-1340-BFB4-04B3C369F4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52521">
            <a:off x="619954" y="760890"/>
            <a:ext cx="2404876" cy="18127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0402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5B55A11B-3501-3E4A-8718-E93C614162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61706">
            <a:off x="6825037" y="951890"/>
            <a:ext cx="1999526" cy="21756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36ECFF8-40FC-DC45-82C2-920AAD32E671}"/>
              </a:ext>
            </a:extLst>
          </p:cNvPr>
          <p:cNvSpPr txBox="1"/>
          <p:nvPr/>
        </p:nvSpPr>
        <p:spPr>
          <a:xfrm>
            <a:off x="949569" y="645935"/>
            <a:ext cx="560098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Display a poster with all of the times tables facts on at home</a:t>
            </a:r>
            <a:r>
              <a:rPr lang="en-GB" sz="2800" dirty="0">
                <a:solidFill>
                  <a:srgbClr val="0B0C0C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en-GB" sz="2800" dirty="0">
              <a:solidFill>
                <a:srgbClr val="0B0C0C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GB" sz="2800" dirty="0">
              <a:solidFill>
                <a:srgbClr val="0B0C0C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66C6A32-CFD0-744B-B4CE-7324424F5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4290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8" name="Picture 4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5DC98DC5-1F57-994B-856E-6DA433D266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0420">
            <a:off x="7846199" y="4425004"/>
            <a:ext cx="1732885" cy="1107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F2E2623-2720-8841-A3D7-D8CE0BD54CCD}"/>
              </a:ext>
            </a:extLst>
          </p:cNvPr>
          <p:cNvSpPr txBox="1"/>
          <p:nvPr/>
        </p:nvSpPr>
        <p:spPr>
          <a:xfrm>
            <a:off x="949569" y="3824654"/>
            <a:ext cx="60960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Create flash cards with your children and let them play with friends, siblings, grandparents. They could write the answer on the back and test themselves. </a:t>
            </a:r>
          </a:p>
        </p:txBody>
      </p:sp>
    </p:spTree>
    <p:extLst>
      <p:ext uri="{BB962C8B-B14F-4D97-AF65-F5344CB8AC3E}">
        <p14:creationId xmlns:p14="http://schemas.microsoft.com/office/powerpoint/2010/main" val="1942342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9F212-CA27-DE4C-90BE-F50A0D6C4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440268"/>
            <a:ext cx="10668000" cy="5663816"/>
          </a:xfrm>
        </p:spPr>
        <p:txBody>
          <a:bodyPr/>
          <a:lstStyle/>
          <a:p>
            <a:pPr marL="0" lvl="0" indent="0">
              <a:buNone/>
            </a:pPr>
            <a:r>
              <a:rPr lang="en-GB" dirty="0"/>
              <a:t>We use lots of songs to teach our times tables in </a:t>
            </a:r>
            <a:r>
              <a:rPr lang="en-GB" dirty="0" smtClean="0"/>
              <a:t>school, these are available on YouTube. </a:t>
            </a:r>
          </a:p>
          <a:p>
            <a:pPr marL="0" lvl="0" indent="0">
              <a:buNone/>
            </a:pPr>
            <a:r>
              <a:rPr lang="en-GB" dirty="0" smtClean="0"/>
              <a:t>Let </a:t>
            </a:r>
            <a:r>
              <a:rPr lang="en-GB" dirty="0"/>
              <a:t>them sing along with those at home. </a:t>
            </a:r>
            <a:endParaRPr lang="en-GB" dirty="0" smtClean="0"/>
          </a:p>
          <a:p>
            <a:pPr marL="0" lvl="0" indent="0">
              <a:buNone/>
            </a:pPr>
            <a:r>
              <a:rPr lang="en-GB" dirty="0" smtClean="0"/>
              <a:t>Children </a:t>
            </a:r>
            <a:r>
              <a:rPr lang="en-GB" dirty="0"/>
              <a:t>could also make their own times </a:t>
            </a:r>
            <a:r>
              <a:rPr lang="en-GB" dirty="0" smtClean="0"/>
              <a:t>tables</a:t>
            </a:r>
            <a:r>
              <a:rPr lang="en-GB" dirty="0"/>
              <a:t> </a:t>
            </a:r>
            <a:r>
              <a:rPr lang="en-GB" dirty="0" smtClean="0"/>
              <a:t>songs. 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pPr marL="0" lvl="0" indent="0">
              <a:buNone/>
            </a:pPr>
            <a:r>
              <a:rPr lang="en-GB" dirty="0"/>
              <a:t>Chanting their times table is an excellent way to learn them. They could do this each time they walk up the stairs.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8012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1FC55-8F74-834B-A2A6-98D79D3CD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Any times tables practise that the children can do at home will really support them to become proficient in their times tables and help them with their everyday maths learning.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875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E0DBD-D0DA-374F-8FDB-557A17900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 value your support.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Thank you.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4296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F131C-5B06-0346-98B5-6C25A39E3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502929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10031-1B21-844E-A4B0-84A95A3BE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are times </a:t>
            </a:r>
            <a:r>
              <a:rPr lang="en-GB" dirty="0" smtClean="0"/>
              <a:t>tables so </a:t>
            </a:r>
            <a:r>
              <a:rPr lang="en-GB" dirty="0"/>
              <a:t>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1C6B0-48E9-5440-AD67-2406ECC5E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Times tables are </a:t>
            </a:r>
            <a:r>
              <a:rPr lang="en-GB" dirty="0" smtClean="0"/>
              <a:t>fundamental. They support </a:t>
            </a:r>
            <a:r>
              <a:rPr lang="en-GB" dirty="0"/>
              <a:t>children and under pin everything within Maths. It is vital that all children know their multiplication facts up to 12 x </a:t>
            </a:r>
            <a:r>
              <a:rPr lang="en-GB" dirty="0" smtClean="0"/>
              <a:t>12</a:t>
            </a:r>
            <a:r>
              <a:rPr lang="en-GB" dirty="0"/>
              <a:t> </a:t>
            </a:r>
            <a:r>
              <a:rPr lang="en-GB" dirty="0" smtClean="0"/>
              <a:t>by the end of Year 4. </a:t>
            </a:r>
            <a:endParaRPr lang="en-GB" dirty="0"/>
          </a:p>
          <a:p>
            <a:r>
              <a:rPr lang="en-GB" dirty="0" smtClean="0"/>
              <a:t>Knowing </a:t>
            </a:r>
            <a:r>
              <a:rPr lang="en-GB" dirty="0"/>
              <a:t>the multiplication facts up to 12x 12, will give them the essential knowledge </a:t>
            </a:r>
            <a:r>
              <a:rPr lang="en-GB" dirty="0" smtClean="0"/>
              <a:t>they need </a:t>
            </a:r>
            <a:r>
              <a:rPr lang="en-GB" dirty="0"/>
              <a:t>to be proficient with </a:t>
            </a:r>
            <a:r>
              <a:rPr lang="en-GB" dirty="0" smtClean="0"/>
              <a:t>the Year </a:t>
            </a:r>
            <a:r>
              <a:rPr lang="en-GB" dirty="0"/>
              <a:t>5 and </a:t>
            </a:r>
            <a:r>
              <a:rPr lang="en-GB" dirty="0" smtClean="0"/>
              <a:t>Year 6 Curriculum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2570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357A2-DD98-3E44-9A3C-3F720AA47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825E6-D2DC-C341-884D-EB3424637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purpose of the check is to determine whether your child can fluently recall their times tables up to </a:t>
            </a:r>
            <a:r>
              <a:rPr lang="en-GB" dirty="0" smtClean="0"/>
              <a:t>12 x 12</a:t>
            </a:r>
            <a:r>
              <a:rPr lang="en-GB" dirty="0"/>
              <a:t>, which is essential for future success in mathematics.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It </a:t>
            </a:r>
            <a:r>
              <a:rPr lang="en-GB" dirty="0"/>
              <a:t>will also help </a:t>
            </a:r>
            <a:r>
              <a:rPr lang="en-GB" dirty="0" smtClean="0"/>
              <a:t>your child’s class teacher </a:t>
            </a:r>
            <a:r>
              <a:rPr lang="en-GB" dirty="0" smtClean="0"/>
              <a:t>identify </a:t>
            </a:r>
            <a:r>
              <a:rPr lang="en-GB" dirty="0"/>
              <a:t>if your child may need </a:t>
            </a:r>
            <a:r>
              <a:rPr lang="en-GB" dirty="0" smtClean="0"/>
              <a:t>any additional </a:t>
            </a:r>
            <a:r>
              <a:rPr lang="en-GB" dirty="0"/>
              <a:t>support.</a:t>
            </a:r>
          </a:p>
        </p:txBody>
      </p:sp>
    </p:spTree>
    <p:extLst>
      <p:ext uri="{BB962C8B-B14F-4D97-AF65-F5344CB8AC3E}">
        <p14:creationId xmlns:p14="http://schemas.microsoft.com/office/powerpoint/2010/main" val="2509242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4BE20-FE11-9048-A407-25F33B6B7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does the multiplication check involve?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AEA5F-F219-2748-823E-A71AACAC3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It is an on-screen check consisting of 25 times table questions. </a:t>
            </a:r>
            <a:endParaRPr lang="en-GB" dirty="0" smtClean="0"/>
          </a:p>
          <a:p>
            <a:r>
              <a:rPr lang="en-GB" dirty="0" smtClean="0"/>
              <a:t>Your </a:t>
            </a:r>
            <a:r>
              <a:rPr lang="en-GB" dirty="0"/>
              <a:t>child will be able to answer 3 practice questions before taking the actual check. </a:t>
            </a:r>
            <a:endParaRPr lang="en-GB" dirty="0" smtClean="0"/>
          </a:p>
          <a:p>
            <a:r>
              <a:rPr lang="en-GB" dirty="0" smtClean="0"/>
              <a:t>They </a:t>
            </a:r>
            <a:r>
              <a:rPr lang="en-GB" dirty="0"/>
              <a:t>will then have 6 seconds to answer each question. </a:t>
            </a:r>
            <a:endParaRPr lang="en-GB" dirty="0" smtClean="0"/>
          </a:p>
          <a:p>
            <a:r>
              <a:rPr lang="en-GB" dirty="0" smtClean="0"/>
              <a:t>On </a:t>
            </a:r>
            <a:r>
              <a:rPr lang="en-GB" dirty="0"/>
              <a:t>average, the check should take no longer than 5 minutes to complete.</a:t>
            </a:r>
          </a:p>
        </p:txBody>
      </p:sp>
    </p:spTree>
    <p:extLst>
      <p:ext uri="{BB962C8B-B14F-4D97-AF65-F5344CB8AC3E}">
        <p14:creationId xmlns:p14="http://schemas.microsoft.com/office/powerpoint/2010/main" val="3934139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269C6-8D61-2342-994E-A66A95D29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1A793-FE4F-3046-A360-BE3F856E3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hlinkClick r:id="rId2"/>
              </a:rPr>
              <a:t>https://mathsframe.co.uk/en/resources/resource/477/Multiplication-Tables-Check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6327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4B3A5-E10D-8C4A-B0AF-3966D02AF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When is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AC776-0C98-2746-A518-942BABB8C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</a:t>
            </a:r>
            <a:r>
              <a:rPr lang="en-GB" dirty="0" smtClean="0"/>
              <a:t>multiplication table </a:t>
            </a:r>
            <a:r>
              <a:rPr lang="en-GB" dirty="0"/>
              <a:t>check is a test for all </a:t>
            </a:r>
            <a:r>
              <a:rPr lang="en-GB" dirty="0" smtClean="0"/>
              <a:t>Year 4 pupils </a:t>
            </a:r>
            <a:r>
              <a:rPr lang="en-GB" dirty="0"/>
              <a:t>that takes place between the 6</a:t>
            </a:r>
            <a:r>
              <a:rPr lang="en-GB" baseline="30000" dirty="0"/>
              <a:t>th</a:t>
            </a:r>
            <a:r>
              <a:rPr lang="en-GB" dirty="0"/>
              <a:t> and 24</a:t>
            </a:r>
            <a:r>
              <a:rPr lang="en-GB" baseline="30000" dirty="0"/>
              <a:t>th</a:t>
            </a:r>
            <a:r>
              <a:rPr lang="en-GB" dirty="0"/>
              <a:t> of June 2022.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602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1E58F-6EF5-4542-9A84-AA5AFB475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Access </a:t>
            </a:r>
            <a:r>
              <a:rPr lang="en-GB" dirty="0" smtClean="0"/>
              <a:t>arrangements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17D7C-3C67-A649-82A0-FAF04479E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There are several access arrangements available for the </a:t>
            </a:r>
            <a:r>
              <a:rPr lang="en-GB" dirty="0" smtClean="0"/>
              <a:t>check which </a:t>
            </a:r>
            <a:r>
              <a:rPr lang="en-GB" dirty="0"/>
              <a:t>can be used to support pupils with specific needs. Your child’s teacher will ensure that the access arrangements are appropriate for your child before they take the check in June.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check has been designed so that it is inclusive and accessible to as many children as possible, including those with special educational needs or </a:t>
            </a:r>
            <a:r>
              <a:rPr lang="en-GB" dirty="0" smtClean="0"/>
              <a:t>disabilities </a:t>
            </a:r>
            <a:r>
              <a:rPr lang="en-GB" dirty="0"/>
              <a:t>(SEND) or </a:t>
            </a:r>
            <a:r>
              <a:rPr lang="en-GB" dirty="0" smtClean="0"/>
              <a:t>those where English is </a:t>
            </a:r>
            <a:r>
              <a:rPr lang="en-GB" dirty="0"/>
              <a:t>an additional language (EAL). </a:t>
            </a:r>
          </a:p>
        </p:txBody>
      </p:sp>
    </p:spTree>
    <p:extLst>
      <p:ext uri="{BB962C8B-B14F-4D97-AF65-F5344CB8AC3E}">
        <p14:creationId xmlns:p14="http://schemas.microsoft.com/office/powerpoint/2010/main" val="2426908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EC97F-83BF-464F-B5EE-5707397E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Will I find out my child’s score?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F2F74-37E2-AB49-B45A-D77E15725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Yes.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Your </a:t>
            </a:r>
            <a:r>
              <a:rPr lang="en-GB" dirty="0"/>
              <a:t>child’s teacher will share your child’s score with you, as they would with all </a:t>
            </a:r>
            <a:r>
              <a:rPr lang="en-GB" dirty="0" smtClean="0"/>
              <a:t>National </a:t>
            </a:r>
            <a:r>
              <a:rPr lang="en-GB" dirty="0"/>
              <a:t>C</a:t>
            </a:r>
            <a:r>
              <a:rPr lang="en-GB" dirty="0" smtClean="0"/>
              <a:t>urriculum </a:t>
            </a:r>
            <a:r>
              <a:rPr lang="en-GB" dirty="0"/>
              <a:t>assessments.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There </a:t>
            </a:r>
            <a:r>
              <a:rPr lang="en-GB" dirty="0"/>
              <a:t>is no </a:t>
            </a:r>
            <a:r>
              <a:rPr lang="en-GB" dirty="0" smtClean="0"/>
              <a:t>set ‘pass’ </a:t>
            </a:r>
            <a:r>
              <a:rPr lang="en-GB" dirty="0"/>
              <a:t>mark for the </a:t>
            </a:r>
            <a:r>
              <a:rPr lang="en-GB" dirty="0" smtClean="0"/>
              <a:t>check; however, we are aiming for children to score as highly as possible.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1675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7FB17-0695-9C46-AF73-84571EC5E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can I do to support my child?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90218-74CC-FF4C-8D85-5EA34B9BB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 practise our timetables daily at school;  we would love for your children to practise with you at home so that they feel confident when completing the test.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3485128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AnalogousFromLightSeedLeftStep">
      <a:dk1>
        <a:srgbClr val="000000"/>
      </a:dk1>
      <a:lt1>
        <a:srgbClr val="FFFFFF"/>
      </a:lt1>
      <a:dk2>
        <a:srgbClr val="233A3D"/>
      </a:dk2>
      <a:lt2>
        <a:srgbClr val="E8E5E2"/>
      </a:lt2>
      <a:accent1>
        <a:srgbClr val="77A6E1"/>
      </a:accent1>
      <a:accent2>
        <a:srgbClr val="49B0C1"/>
      </a:accent2>
      <a:accent3>
        <a:srgbClr val="56B39A"/>
      </a:accent3>
      <a:accent4>
        <a:srgbClr val="4EB76E"/>
      </a:accent4>
      <a:accent5>
        <a:srgbClr val="5BB650"/>
      </a:accent5>
      <a:accent6>
        <a:srgbClr val="7FAF4B"/>
      </a:accent6>
      <a:hlink>
        <a:srgbClr val="997E5D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515</Words>
  <Application>Microsoft Office PowerPoint</Application>
  <PresentationFormat>Widescreen</PresentationFormat>
  <Paragraphs>40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Avenir Next LT Pro</vt:lpstr>
      <vt:lpstr>Avenir Next LT Pro Light</vt:lpstr>
      <vt:lpstr>Calibri</vt:lpstr>
      <vt:lpstr>Calibri Light</vt:lpstr>
      <vt:lpstr>Sitka Subheading</vt:lpstr>
      <vt:lpstr>Times New Roman</vt:lpstr>
      <vt:lpstr>PebbleVTI</vt:lpstr>
      <vt:lpstr>Year 4  Multiplication Tables Check.</vt:lpstr>
      <vt:lpstr>Why are times tables so important?</vt:lpstr>
      <vt:lpstr>Purpose</vt:lpstr>
      <vt:lpstr>What does the multiplication check involve?</vt:lpstr>
      <vt:lpstr>Example:</vt:lpstr>
      <vt:lpstr>When is it?</vt:lpstr>
      <vt:lpstr>Access arrangements</vt:lpstr>
      <vt:lpstr>Will I find out my child’s score?</vt:lpstr>
      <vt:lpstr>What can I do to support my child?</vt:lpstr>
      <vt:lpstr>PowerPoint Presentation</vt:lpstr>
      <vt:lpstr>PowerPoint Presentation</vt:lpstr>
      <vt:lpstr>PowerPoint Presentation</vt:lpstr>
      <vt:lpstr>PowerPoint Presentation</vt:lpstr>
      <vt:lpstr>We value your support.  Thank you.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Four Multiplication Check.</dc:title>
  <dc:creator>Michelle Underwood</dc:creator>
  <cp:lastModifiedBy>Aaron Sidebottom</cp:lastModifiedBy>
  <cp:revision>3</cp:revision>
  <dcterms:created xsi:type="dcterms:W3CDTF">2022-02-08T18:09:26Z</dcterms:created>
  <dcterms:modified xsi:type="dcterms:W3CDTF">2022-02-09T10:18:52Z</dcterms:modified>
</cp:coreProperties>
</file>