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abaeb1eb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abaeb1eb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abaeb1eb9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abaeb1eb9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abaeb1eb9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abaeb1eb9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abaeb1eb9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abaeb1eb9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abaeb1eb9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abaeb1eb9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abaeb1eb9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abaeb1eb9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abaeb1eb9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abaeb1eb9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abaeb1eb9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abaeb1eb9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2261300" y="1145350"/>
            <a:ext cx="3626700" cy="17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800">
                <a:solidFill>
                  <a:schemeClr val="dk2"/>
                </a:solidFill>
                <a:latin typeface="Comic Sans MS"/>
                <a:ea typeface="Comic Sans MS"/>
                <a:cs typeface="Comic Sans MS"/>
                <a:sym typeface="Comic Sans MS"/>
              </a:rPr>
              <a:t>  </a:t>
            </a:r>
            <a:r>
              <a:rPr lang="en" sz="4400">
                <a:solidFill>
                  <a:schemeClr val="dk2"/>
                </a:solidFill>
                <a:latin typeface="Comic Sans MS"/>
                <a:ea typeface="Comic Sans MS"/>
                <a:cs typeface="Comic Sans MS"/>
                <a:sym typeface="Comic Sans MS"/>
              </a:rPr>
              <a:t>Coal mining - My grandads story</a:t>
            </a:r>
            <a:endParaRPr sz="4400">
              <a:solidFill>
                <a:schemeClr val="dk2"/>
              </a:solidFill>
              <a:latin typeface="Comic Sans MS"/>
              <a:ea typeface="Comic Sans MS"/>
              <a:cs typeface="Comic Sans MS"/>
              <a:sym typeface="Comic Sans MS"/>
            </a:endParaRPr>
          </a:p>
          <a:p>
            <a:pPr indent="0" lvl="0" marL="0" rtl="0" algn="l">
              <a:spcBef>
                <a:spcPts val="0"/>
              </a:spcBef>
              <a:spcAft>
                <a:spcPts val="0"/>
              </a:spcAft>
              <a:buNone/>
            </a:pPr>
            <a:r>
              <a:t/>
            </a:r>
            <a:endParaRPr sz="4400">
              <a:solidFill>
                <a:schemeClr val="dk2"/>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My grandad was a coal miner back in the 1980s as Glasshoughton. His shifts started at 5am and lasted 12 hours. </a:t>
            </a:r>
            <a:endParaRPr/>
          </a:p>
          <a:p>
            <a:pPr indent="0" lvl="0" marL="0" rtl="0" algn="l">
              <a:spcBef>
                <a:spcPts val="1200"/>
              </a:spcBef>
              <a:spcAft>
                <a:spcPts val="0"/>
              </a:spcAft>
              <a:buNone/>
            </a:pPr>
            <a:r>
              <a:rPr lang="en"/>
              <a:t>Miners would come to work in their own clothes and change</a:t>
            </a:r>
            <a:endParaRPr/>
          </a:p>
          <a:p>
            <a:pPr indent="0" lvl="0" marL="0" rtl="0" algn="l">
              <a:spcBef>
                <a:spcPts val="1200"/>
              </a:spcBef>
              <a:spcAft>
                <a:spcPts val="0"/>
              </a:spcAft>
              <a:buNone/>
            </a:pPr>
            <a:r>
              <a:rPr lang="en"/>
              <a:t>Into their scrubs. It was very warm when working in the pits! </a:t>
            </a:r>
            <a:br>
              <a:rPr lang="en"/>
            </a:br>
            <a:r>
              <a:rPr lang="en"/>
              <a:t>They would often try not to wear their thicker clothes.</a:t>
            </a:r>
            <a:endParaRPr/>
          </a:p>
          <a:p>
            <a:pPr indent="0" lvl="0" marL="0" rtl="0" algn="l">
              <a:spcBef>
                <a:spcPts val="1200"/>
              </a:spcBef>
              <a:spcAft>
                <a:spcPts val="0"/>
              </a:spcAft>
              <a:buNone/>
            </a:pPr>
            <a:r>
              <a:rPr lang="en"/>
              <a:t>The only safety gear they has was a hard hat with a light on the </a:t>
            </a:r>
            <a:endParaRPr/>
          </a:p>
          <a:p>
            <a:pPr indent="0" lvl="0" marL="0" rtl="0" algn="l">
              <a:spcBef>
                <a:spcPts val="1200"/>
              </a:spcBef>
              <a:spcAft>
                <a:spcPts val="0"/>
              </a:spcAft>
              <a:buNone/>
            </a:pPr>
            <a:r>
              <a:rPr lang="en"/>
              <a:t>Front</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60" name="Google Shape;60;p14"/>
          <p:cNvPicPr preferRelativeResize="0"/>
          <p:nvPr/>
        </p:nvPicPr>
        <p:blipFill>
          <a:blip r:embed="rId3">
            <a:alphaModFix/>
          </a:blip>
          <a:stretch>
            <a:fillRect/>
          </a:stretch>
        </p:blipFill>
        <p:spPr>
          <a:xfrm>
            <a:off x="6722799" y="2165675"/>
            <a:ext cx="1863675" cy="200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454675" y="918350"/>
            <a:ext cx="6824699" cy="3839748"/>
          </a:xfrm>
          <a:prstGeom prst="rect">
            <a:avLst/>
          </a:prstGeom>
          <a:noFill/>
          <a:ln>
            <a:noFill/>
          </a:ln>
        </p:spPr>
      </p:pic>
      <p:sp>
        <p:nvSpPr>
          <p:cNvPr id="66" name="Google Shape;66;p15"/>
          <p:cNvSpPr txBox="1"/>
          <p:nvPr/>
        </p:nvSpPr>
        <p:spPr>
          <a:xfrm>
            <a:off x="5725425" y="853250"/>
            <a:ext cx="3438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2" name="Google Shape;72;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miners would get into cages, sometimes this would be up to 15 men. They would make </a:t>
            </a:r>
            <a:r>
              <a:rPr lang="en"/>
              <a:t>their</a:t>
            </a:r>
            <a:r>
              <a:rPr lang="en"/>
              <a:t> </a:t>
            </a:r>
            <a:r>
              <a:rPr lang="en"/>
              <a:t>descent</a:t>
            </a:r>
            <a:r>
              <a:rPr lang="en"/>
              <a:t> to the coal face this was miles below the </a:t>
            </a:r>
            <a:r>
              <a:rPr lang="en"/>
              <a:t>ground</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73" name="Google Shape;73;p16"/>
          <p:cNvPicPr preferRelativeResize="0"/>
          <p:nvPr/>
        </p:nvPicPr>
        <p:blipFill>
          <a:blip r:embed="rId3">
            <a:alphaModFix/>
          </a:blip>
          <a:stretch>
            <a:fillRect/>
          </a:stretch>
        </p:blipFill>
        <p:spPr>
          <a:xfrm>
            <a:off x="974875" y="1924925"/>
            <a:ext cx="4121750" cy="2823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My grandad would use a pick to hack away at the coal, although they did have modern tools like drills. He was involved in a collapse of coal which trapped many for hours until they were rescued. This is how my grandad injured his leg and his back. </a:t>
            </a:r>
            <a:endParaRPr/>
          </a:p>
          <a:p>
            <a:pPr indent="0" lvl="0" marL="0" rtl="0" algn="l">
              <a:spcBef>
                <a:spcPts val="1200"/>
              </a:spcBef>
              <a:spcAft>
                <a:spcPts val="1200"/>
              </a:spcAft>
              <a:buNone/>
            </a:pPr>
            <a:r>
              <a:rPr lang="en"/>
              <a:t>Later on his return to the mine, he changed pits and went to work at the Prince of Wales colliery. That is </a:t>
            </a:r>
            <a:r>
              <a:rPr lang="en"/>
              <a:t>where</a:t>
            </a:r>
            <a:r>
              <a:rPr lang="en"/>
              <a:t> he became safety </a:t>
            </a:r>
            <a:r>
              <a:rPr lang="en"/>
              <a:t>engineer</a:t>
            </a: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4" name="Google Shape;84;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5" name="Google Shape;85;p18"/>
          <p:cNvPicPr preferRelativeResize="0"/>
          <p:nvPr/>
        </p:nvPicPr>
        <p:blipFill>
          <a:blip r:embed="rId3">
            <a:alphaModFix/>
          </a:blip>
          <a:stretch>
            <a:fillRect/>
          </a:stretch>
        </p:blipFill>
        <p:spPr>
          <a:xfrm>
            <a:off x="717749" y="1354000"/>
            <a:ext cx="4841226" cy="32148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1" name="Google Shape;91;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During the miners strike, 1984- 1985 there was much unrest </a:t>
            </a:r>
            <a:r>
              <a:rPr lang="en"/>
              <a:t>between</a:t>
            </a:r>
            <a:r>
              <a:rPr lang="en"/>
              <a:t> the miners. A man called Arthur’s Scargill was at the center of all the troubles. Many men refused to go to work down the pit and called those that did scabs! Families were divided, and people would spit at those </a:t>
            </a:r>
            <a:r>
              <a:rPr lang="en"/>
              <a:t>whole</a:t>
            </a:r>
            <a:r>
              <a:rPr lang="en"/>
              <a:t> continued to work. </a:t>
            </a:r>
            <a:endParaRPr/>
          </a:p>
          <a:p>
            <a:pPr indent="0" lvl="0" marL="0" rtl="0" algn="l">
              <a:spcBef>
                <a:spcPts val="1200"/>
              </a:spcBef>
              <a:spcAft>
                <a:spcPts val="1200"/>
              </a:spcAft>
              <a:buNone/>
            </a:pPr>
            <a:r>
              <a:rPr lang="en"/>
              <a:t>My grandad had to go down the pit to ensure it was still safe for those who wanted to work! He spoke of how it was a horrible time and there used to be bused into the colliery with metal bars on the </a:t>
            </a:r>
            <a:r>
              <a:rPr lang="en"/>
              <a:t>windows</a:t>
            </a:r>
            <a:r>
              <a:rPr lang="en"/>
              <a:t> to protect them, the miners had to lie on the floor and cover </a:t>
            </a:r>
            <a:r>
              <a:rPr lang="en"/>
              <a:t>their</a:t>
            </a:r>
            <a:r>
              <a:rPr lang="en"/>
              <a:t> faces because of the </a:t>
            </a:r>
            <a:r>
              <a:rPr lang="en"/>
              <a:t>picket</a:t>
            </a:r>
            <a:r>
              <a:rPr lang="en"/>
              <a:t> line. Men used to throw bricks at the buses and shout Scab!</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7" name="Google Shape;97;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 guess you could call my grandad a key worker of his day! </a:t>
            </a:r>
            <a:endParaRPr/>
          </a:p>
          <a:p>
            <a:pPr indent="0" lvl="0" marL="0" rtl="0" algn="l">
              <a:spcBef>
                <a:spcPts val="1200"/>
              </a:spcBef>
              <a:spcAft>
                <a:spcPts val="0"/>
              </a:spcAft>
              <a:buNone/>
            </a:pPr>
            <a:r>
              <a:rPr lang="en"/>
              <a:t>When the </a:t>
            </a:r>
            <a:r>
              <a:rPr lang="en"/>
              <a:t>strike ended my grandad left the industry… he had seen and heard enough of this hard profession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98" name="Google Shape;98;p20"/>
          <p:cNvPicPr preferRelativeResize="0"/>
          <p:nvPr/>
        </p:nvPicPr>
        <p:blipFill>
          <a:blip r:embed="rId3">
            <a:alphaModFix/>
          </a:blip>
          <a:stretch>
            <a:fillRect/>
          </a:stretch>
        </p:blipFill>
        <p:spPr>
          <a:xfrm>
            <a:off x="3771345" y="2140175"/>
            <a:ext cx="3766600" cy="2716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